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1.xml" ContentType="application/inkml+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2.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ink/ink2.xml" ContentType="application/inkml+xml"/>
  <Override PartName="/ppt/notesSlides/notesSlide116.xml" ContentType="application/vnd.openxmlformats-officedocument.presentationml.notesSlide+xml"/>
  <Override PartName="/ppt/ink/ink3.xml" ContentType="application/inkml+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4.xml" ContentType="application/inkml+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ags/tag3.xml" ContentType="application/vnd.openxmlformats-officedocument.presentationml.tag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ink/ink5.xml" ContentType="application/inkml+xml"/>
  <Override PartName="/ppt/notesSlides/notesSlide164.xml" ContentType="application/vnd.openxmlformats-officedocument.presentationml.notesSlide+xml"/>
  <Override PartName="/ppt/tags/tag4.xml" ContentType="application/vnd.openxmlformats-officedocument.presentationml.tags+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02"/>
  </p:notesMasterIdLst>
  <p:handoutMasterIdLst>
    <p:handoutMasterId r:id="rId203"/>
  </p:handoutMasterIdLst>
  <p:sldIdLst>
    <p:sldId id="257" r:id="rId3"/>
    <p:sldId id="1058" r:id="rId4"/>
    <p:sldId id="1299" r:id="rId5"/>
    <p:sldId id="301" r:id="rId6"/>
    <p:sldId id="302" r:id="rId7"/>
    <p:sldId id="320" r:id="rId8"/>
    <p:sldId id="323" r:id="rId9"/>
    <p:sldId id="824" r:id="rId10"/>
    <p:sldId id="307" r:id="rId11"/>
    <p:sldId id="308" r:id="rId12"/>
    <p:sldId id="309" r:id="rId13"/>
    <p:sldId id="310" r:id="rId14"/>
    <p:sldId id="362" r:id="rId15"/>
    <p:sldId id="360" r:id="rId16"/>
    <p:sldId id="356" r:id="rId17"/>
    <p:sldId id="311" r:id="rId18"/>
    <p:sldId id="324" r:id="rId19"/>
    <p:sldId id="312" r:id="rId20"/>
    <p:sldId id="315" r:id="rId21"/>
    <p:sldId id="1286" r:id="rId22"/>
    <p:sldId id="314" r:id="rId23"/>
    <p:sldId id="317" r:id="rId24"/>
    <p:sldId id="1056" r:id="rId25"/>
    <p:sldId id="359" r:id="rId26"/>
    <p:sldId id="1287" r:id="rId27"/>
    <p:sldId id="316" r:id="rId28"/>
    <p:sldId id="259" r:id="rId29"/>
    <p:sldId id="305" r:id="rId30"/>
    <p:sldId id="365" r:id="rId31"/>
    <p:sldId id="366" r:id="rId32"/>
    <p:sldId id="303" r:id="rId33"/>
    <p:sldId id="304" r:id="rId34"/>
    <p:sldId id="367" r:id="rId35"/>
    <p:sldId id="368" r:id="rId36"/>
    <p:sldId id="369" r:id="rId37"/>
    <p:sldId id="313" r:id="rId38"/>
    <p:sldId id="370" r:id="rId39"/>
    <p:sldId id="371" r:id="rId40"/>
    <p:sldId id="372" r:id="rId41"/>
    <p:sldId id="318" r:id="rId42"/>
    <p:sldId id="373" r:id="rId43"/>
    <p:sldId id="374" r:id="rId44"/>
    <p:sldId id="1057" r:id="rId45"/>
    <p:sldId id="321" r:id="rId46"/>
    <p:sldId id="375" r:id="rId47"/>
    <p:sldId id="376" r:id="rId48"/>
    <p:sldId id="377" r:id="rId49"/>
    <p:sldId id="378" r:id="rId50"/>
    <p:sldId id="379" r:id="rId51"/>
    <p:sldId id="380" r:id="rId52"/>
    <p:sldId id="306" r:id="rId53"/>
    <p:sldId id="381" r:id="rId54"/>
    <p:sldId id="1288" r:id="rId55"/>
    <p:sldId id="382" r:id="rId56"/>
    <p:sldId id="1289" r:id="rId57"/>
    <p:sldId id="387" r:id="rId58"/>
    <p:sldId id="388" r:id="rId59"/>
    <p:sldId id="385" r:id="rId60"/>
    <p:sldId id="390" r:id="rId61"/>
    <p:sldId id="391" r:id="rId62"/>
    <p:sldId id="392" r:id="rId63"/>
    <p:sldId id="393" r:id="rId64"/>
    <p:sldId id="394" r:id="rId65"/>
    <p:sldId id="395" r:id="rId66"/>
    <p:sldId id="396" r:id="rId67"/>
    <p:sldId id="397" r:id="rId68"/>
    <p:sldId id="398" r:id="rId69"/>
    <p:sldId id="399" r:id="rId70"/>
    <p:sldId id="618" r:id="rId71"/>
    <p:sldId id="619" r:id="rId72"/>
    <p:sldId id="620" r:id="rId73"/>
    <p:sldId id="621" r:id="rId74"/>
    <p:sldId id="622" r:id="rId75"/>
    <p:sldId id="1290" r:id="rId76"/>
    <p:sldId id="1291" r:id="rId77"/>
    <p:sldId id="401" r:id="rId78"/>
    <p:sldId id="402" r:id="rId79"/>
    <p:sldId id="404" r:id="rId80"/>
    <p:sldId id="277" r:id="rId81"/>
    <p:sldId id="407" r:id="rId82"/>
    <p:sldId id="405" r:id="rId83"/>
    <p:sldId id="260" r:id="rId84"/>
    <p:sldId id="279" r:id="rId85"/>
    <p:sldId id="1292" r:id="rId86"/>
    <p:sldId id="606" r:id="rId87"/>
    <p:sldId id="1293" r:id="rId88"/>
    <p:sldId id="608" r:id="rId89"/>
    <p:sldId id="609" r:id="rId90"/>
    <p:sldId id="610" r:id="rId91"/>
    <p:sldId id="564" r:id="rId92"/>
    <p:sldId id="565" r:id="rId93"/>
    <p:sldId id="566" r:id="rId94"/>
    <p:sldId id="275" r:id="rId95"/>
    <p:sldId id="567" r:id="rId96"/>
    <p:sldId id="267" r:id="rId97"/>
    <p:sldId id="568" r:id="rId98"/>
    <p:sldId id="1294" r:id="rId99"/>
    <p:sldId id="1295" r:id="rId100"/>
    <p:sldId id="268" r:id="rId101"/>
    <p:sldId id="571" r:id="rId102"/>
    <p:sldId id="278" r:id="rId103"/>
    <p:sldId id="569" r:id="rId104"/>
    <p:sldId id="270" r:id="rId105"/>
    <p:sldId id="409" r:id="rId106"/>
    <p:sldId id="410" r:id="rId107"/>
    <p:sldId id="413" r:id="rId108"/>
    <p:sldId id="419" r:id="rId109"/>
    <p:sldId id="572" r:id="rId110"/>
    <p:sldId id="613" r:id="rId111"/>
    <p:sldId id="576" r:id="rId112"/>
    <p:sldId id="614" r:id="rId113"/>
    <p:sldId id="575" r:id="rId114"/>
    <p:sldId id="586" r:id="rId115"/>
    <p:sldId id="421" r:id="rId116"/>
    <p:sldId id="579" r:id="rId117"/>
    <p:sldId id="422" r:id="rId118"/>
    <p:sldId id="580" r:id="rId119"/>
    <p:sldId id="429" r:id="rId120"/>
    <p:sldId id="581" r:id="rId121"/>
    <p:sldId id="578" r:id="rId122"/>
    <p:sldId id="582" r:id="rId123"/>
    <p:sldId id="583" r:id="rId124"/>
    <p:sldId id="584" r:id="rId125"/>
    <p:sldId id="585" r:id="rId126"/>
    <p:sldId id="587" r:id="rId127"/>
    <p:sldId id="286" r:id="rId128"/>
    <p:sldId id="588" r:id="rId129"/>
    <p:sldId id="589" r:id="rId130"/>
    <p:sldId id="590" r:id="rId131"/>
    <p:sldId id="591" r:id="rId132"/>
    <p:sldId id="592" r:id="rId133"/>
    <p:sldId id="282" r:id="rId134"/>
    <p:sldId id="283" r:id="rId135"/>
    <p:sldId id="284" r:id="rId136"/>
    <p:sldId id="593" r:id="rId137"/>
    <p:sldId id="662" r:id="rId138"/>
    <p:sldId id="594" r:id="rId139"/>
    <p:sldId id="450" r:id="rId140"/>
    <p:sldId id="449" r:id="rId141"/>
    <p:sldId id="471" r:id="rId142"/>
    <p:sldId id="472" r:id="rId143"/>
    <p:sldId id="562" r:id="rId144"/>
    <p:sldId id="597" r:id="rId145"/>
    <p:sldId id="473" r:id="rId146"/>
    <p:sldId id="474" r:id="rId147"/>
    <p:sldId id="598" r:id="rId148"/>
    <p:sldId id="599" r:id="rId149"/>
    <p:sldId id="595" r:id="rId150"/>
    <p:sldId id="600" r:id="rId151"/>
    <p:sldId id="601" r:id="rId152"/>
    <p:sldId id="602" r:id="rId153"/>
    <p:sldId id="1296" r:id="rId154"/>
    <p:sldId id="605" r:id="rId155"/>
    <p:sldId id="1268" r:id="rId156"/>
    <p:sldId id="1300" r:id="rId157"/>
    <p:sldId id="1269" r:id="rId158"/>
    <p:sldId id="289" r:id="rId159"/>
    <p:sldId id="1270" r:id="rId160"/>
    <p:sldId id="470" r:id="rId161"/>
    <p:sldId id="1297" r:id="rId162"/>
    <p:sldId id="629" r:id="rId163"/>
    <p:sldId id="630" r:id="rId164"/>
    <p:sldId id="631" r:id="rId165"/>
    <p:sldId id="632" r:id="rId166"/>
    <p:sldId id="460" r:id="rId167"/>
    <p:sldId id="633" r:id="rId168"/>
    <p:sldId id="634" r:id="rId169"/>
    <p:sldId id="462" r:id="rId170"/>
    <p:sldId id="455" r:id="rId171"/>
    <p:sldId id="611" r:id="rId172"/>
    <p:sldId id="499" r:id="rId173"/>
    <p:sldId id="635" r:id="rId174"/>
    <p:sldId id="636" r:id="rId175"/>
    <p:sldId id="637" r:id="rId176"/>
    <p:sldId id="638" r:id="rId177"/>
    <p:sldId id="295" r:id="rId178"/>
    <p:sldId id="612" r:id="rId179"/>
    <p:sldId id="1274" r:id="rId180"/>
    <p:sldId id="1275" r:id="rId181"/>
    <p:sldId id="1301" r:id="rId182"/>
    <p:sldId id="1276" r:id="rId183"/>
    <p:sldId id="1277" r:id="rId184"/>
    <p:sldId id="1278" r:id="rId185"/>
    <p:sldId id="1279" r:id="rId186"/>
    <p:sldId id="1280" r:id="rId187"/>
    <p:sldId id="1282" r:id="rId188"/>
    <p:sldId id="1302" r:id="rId189"/>
    <p:sldId id="1303" r:id="rId190"/>
    <p:sldId id="615" r:id="rId191"/>
    <p:sldId id="616" r:id="rId192"/>
    <p:sldId id="617" r:id="rId193"/>
    <p:sldId id="1304" r:id="rId194"/>
    <p:sldId id="1305" r:id="rId195"/>
    <p:sldId id="1306" r:id="rId196"/>
    <p:sldId id="1307" r:id="rId197"/>
    <p:sldId id="1308" r:id="rId198"/>
    <p:sldId id="521" r:id="rId199"/>
    <p:sldId id="351" r:id="rId200"/>
    <p:sldId id="623" r:id="rId201"/>
  </p:sldIdLst>
  <p:sldSz cx="12192000" cy="6858000"/>
  <p:notesSz cx="6858000" cy="9144000"/>
  <p:embeddedFontLst>
    <p:embeddedFont>
      <p:font typeface="Arial Unicode MS" panose="02010600030101010101" charset="-122"/>
      <p:regular r:id="rId204"/>
    </p:embeddedFont>
    <p:embeddedFont>
      <p:font typeface="Comic Sans MS" panose="030F0702030302020204" pitchFamily="66" charset="0"/>
      <p:regular r:id="rId205"/>
      <p:bold r:id="rId206"/>
      <p:italic r:id="rId207"/>
      <p:boldItalic r:id="rId208"/>
    </p:embeddedFont>
    <p:embeddedFont>
      <p:font typeface="Garamond" panose="02020404030301010803" pitchFamily="18" charset="0"/>
      <p:regular r:id="rId209"/>
      <p:bold r:id="rId210"/>
      <p:italic r:id="rId211"/>
    </p:embeddedFont>
    <p:embeddedFont>
      <p:font typeface="Tahoma" panose="020B0604030504040204" pitchFamily="34" charset="0"/>
      <p:regular r:id="rId212"/>
      <p:bold r:id="rId213"/>
    </p:embeddedFont>
    <p:embeddedFont>
      <p:font typeface="Times" panose="02020603050405020304" pitchFamily="18" charset="0"/>
      <p:regular r:id="rId214"/>
      <p:bold r:id="rId215"/>
      <p:italic r:id="rId216"/>
      <p:boldItalic r:id="rId217"/>
    </p:embeddedFont>
    <p:embeddedFont>
      <p:font typeface="Verdana" panose="020B0604030504040204" pitchFamily="34" charset="0"/>
      <p:regular r:id="rId218"/>
      <p:bold r:id="rId219"/>
      <p:italic r:id="rId220"/>
      <p:boldItalic r:id="rId221"/>
    </p:embeddedFont>
    <p:embeddedFont>
      <p:font typeface="等线" panose="02010600030101010101" pitchFamily="2" charset="-122"/>
      <p:regular r:id="rId222"/>
      <p:bold r:id="rId223"/>
    </p:embeddedFont>
    <p:embeddedFont>
      <p:font typeface="等线 Light" panose="02010600030101010101" pitchFamily="2" charset="-122"/>
      <p:regular r:id="rId224"/>
    </p:embeddedFont>
    <p:embeddedFont>
      <p:font typeface="黑体" panose="02010609060101010101" pitchFamily="49" charset="-122"/>
      <p:regular r:id="rId225"/>
    </p:embeddedFont>
    <p:embeddedFont>
      <p:font typeface="楷体" panose="02010609060101010101" pitchFamily="49" charset="-122"/>
      <p:regular r:id="rId226"/>
    </p:embeddedFont>
    <p:embeddedFont>
      <p:font typeface="微软雅黑" panose="020B0503020204020204" pitchFamily="34" charset="-122"/>
      <p:regular r:id="rId227"/>
      <p:bold r:id="rId2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四章" id="{7649D7A5-6A55-4E15-B5EC-39ACBED54AA9}">
          <p14:sldIdLst>
            <p14:sldId id="257"/>
            <p14:sldId id="1058"/>
            <p14:sldId id="1299"/>
          </p14:sldIdLst>
        </p14:section>
        <p14:section name="4.1" id="{330F7211-7EC5-4354-BD88-546F97CB8E91}">
          <p14:sldIdLst>
            <p14:sldId id="301"/>
            <p14:sldId id="302"/>
            <p14:sldId id="320"/>
            <p14:sldId id="323"/>
            <p14:sldId id="824"/>
            <p14:sldId id="307"/>
            <p14:sldId id="308"/>
            <p14:sldId id="309"/>
            <p14:sldId id="310"/>
            <p14:sldId id="362"/>
            <p14:sldId id="360"/>
          </p14:sldIdLst>
        </p14:section>
        <p14:section name="4.2" id="{BF165BCF-CD29-4A1C-A36D-D488CDEAFFC1}">
          <p14:sldIdLst>
            <p14:sldId id="356"/>
            <p14:sldId id="311"/>
            <p14:sldId id="324"/>
            <p14:sldId id="312"/>
            <p14:sldId id="315"/>
            <p14:sldId id="1286"/>
            <p14:sldId id="314"/>
            <p14:sldId id="317"/>
            <p14:sldId id="1056"/>
            <p14:sldId id="359"/>
            <p14:sldId id="1287"/>
            <p14:sldId id="316"/>
          </p14:sldIdLst>
        </p14:section>
        <p14:section name="4.3 路由器的工作原理" id="{01613D03-B26B-4C3C-9E05-6996CEF702C7}">
          <p14:sldIdLst>
            <p14:sldId id="259"/>
            <p14:sldId id="305"/>
            <p14:sldId id="365"/>
            <p14:sldId id="366"/>
            <p14:sldId id="303"/>
            <p14:sldId id="304"/>
            <p14:sldId id="367"/>
            <p14:sldId id="368"/>
            <p14:sldId id="369"/>
            <p14:sldId id="313"/>
            <p14:sldId id="370"/>
            <p14:sldId id="371"/>
            <p14:sldId id="372"/>
            <p14:sldId id="318"/>
            <p14:sldId id="373"/>
            <p14:sldId id="374"/>
            <p14:sldId id="1057"/>
            <p14:sldId id="321"/>
          </p14:sldIdLst>
        </p14:section>
        <p14:section name="4.4 网际协议:因特网中的转发和编址" id="{89EC0CAB-DB1F-411D-9F71-DC897BDCBB74}">
          <p14:sldIdLst>
            <p14:sldId id="375"/>
            <p14:sldId id="376"/>
            <p14:sldId id="377"/>
            <p14:sldId id="378"/>
            <p14:sldId id="379"/>
            <p14:sldId id="380"/>
            <p14:sldId id="306"/>
            <p14:sldId id="381"/>
            <p14:sldId id="1288"/>
            <p14:sldId id="382"/>
            <p14:sldId id="1289"/>
            <p14:sldId id="387"/>
            <p14:sldId id="388"/>
            <p14:sldId id="385"/>
            <p14:sldId id="390"/>
            <p14:sldId id="391"/>
            <p14:sldId id="392"/>
            <p14:sldId id="393"/>
            <p14:sldId id="394"/>
            <p14:sldId id="395"/>
            <p14:sldId id="396"/>
            <p14:sldId id="397"/>
            <p14:sldId id="398"/>
            <p14:sldId id="399"/>
            <p14:sldId id="618"/>
            <p14:sldId id="619"/>
            <p14:sldId id="620"/>
            <p14:sldId id="621"/>
            <p14:sldId id="622"/>
            <p14:sldId id="1290"/>
            <p14:sldId id="1291"/>
            <p14:sldId id="401"/>
            <p14:sldId id="402"/>
            <p14:sldId id="404"/>
            <p14:sldId id="277"/>
            <p14:sldId id="407"/>
            <p14:sldId id="405"/>
            <p14:sldId id="260"/>
            <p14:sldId id="279"/>
            <p14:sldId id="1292"/>
            <p14:sldId id="606"/>
            <p14:sldId id="1293"/>
            <p14:sldId id="608"/>
            <p14:sldId id="609"/>
            <p14:sldId id="610"/>
            <p14:sldId id="564"/>
            <p14:sldId id="565"/>
            <p14:sldId id="566"/>
            <p14:sldId id="275"/>
            <p14:sldId id="567"/>
            <p14:sldId id="267"/>
            <p14:sldId id="568"/>
            <p14:sldId id="1294"/>
            <p14:sldId id="1295"/>
            <p14:sldId id="268"/>
            <p14:sldId id="571"/>
            <p14:sldId id="278"/>
            <p14:sldId id="569"/>
            <p14:sldId id="270"/>
            <p14:sldId id="409"/>
            <p14:sldId id="410"/>
            <p14:sldId id="413"/>
            <p14:sldId id="419"/>
            <p14:sldId id="572"/>
            <p14:sldId id="613"/>
            <p14:sldId id="576"/>
            <p14:sldId id="614"/>
            <p14:sldId id="575"/>
            <p14:sldId id="586"/>
            <p14:sldId id="421"/>
            <p14:sldId id="579"/>
            <p14:sldId id="422"/>
            <p14:sldId id="580"/>
            <p14:sldId id="429"/>
            <p14:sldId id="581"/>
            <p14:sldId id="578"/>
            <p14:sldId id="582"/>
            <p14:sldId id="583"/>
            <p14:sldId id="584"/>
            <p14:sldId id="585"/>
            <p14:sldId id="587"/>
            <p14:sldId id="286"/>
            <p14:sldId id="588"/>
            <p14:sldId id="589"/>
            <p14:sldId id="590"/>
            <p14:sldId id="591"/>
            <p14:sldId id="592"/>
            <p14:sldId id="282"/>
            <p14:sldId id="283"/>
            <p14:sldId id="284"/>
            <p14:sldId id="593"/>
          </p14:sldIdLst>
        </p14:section>
        <p14:section name="4.5 选路算法" id="{C2BAFCD7-752D-41CA-A9ED-1B7AD551F47E}">
          <p14:sldIdLst>
            <p14:sldId id="662"/>
            <p14:sldId id="594"/>
            <p14:sldId id="450"/>
            <p14:sldId id="449"/>
            <p14:sldId id="471"/>
            <p14:sldId id="472"/>
            <p14:sldId id="562"/>
            <p14:sldId id="597"/>
            <p14:sldId id="473"/>
            <p14:sldId id="474"/>
            <p14:sldId id="598"/>
            <p14:sldId id="599"/>
            <p14:sldId id="595"/>
            <p14:sldId id="600"/>
            <p14:sldId id="601"/>
            <p14:sldId id="602"/>
            <p14:sldId id="1296"/>
            <p14:sldId id="605"/>
            <p14:sldId id="1268"/>
            <p14:sldId id="1300"/>
            <p14:sldId id="1269"/>
            <p14:sldId id="289"/>
            <p14:sldId id="1270"/>
            <p14:sldId id="470"/>
            <p14:sldId id="1297"/>
            <p14:sldId id="629"/>
            <p14:sldId id="630"/>
            <p14:sldId id="631"/>
            <p14:sldId id="632"/>
            <p14:sldId id="460"/>
            <p14:sldId id="633"/>
            <p14:sldId id="634"/>
            <p14:sldId id="462"/>
            <p14:sldId id="455"/>
            <p14:sldId id="611"/>
            <p14:sldId id="499"/>
            <p14:sldId id="635"/>
            <p14:sldId id="636"/>
            <p14:sldId id="637"/>
            <p14:sldId id="638"/>
            <p14:sldId id="295"/>
            <p14:sldId id="612"/>
            <p14:sldId id="1274"/>
            <p14:sldId id="1275"/>
            <p14:sldId id="1301"/>
            <p14:sldId id="1276"/>
            <p14:sldId id="1277"/>
            <p14:sldId id="1278"/>
            <p14:sldId id="1279"/>
            <p14:sldId id="1280"/>
            <p14:sldId id="1282"/>
            <p14:sldId id="1302"/>
            <p14:sldId id="1303"/>
            <p14:sldId id="615"/>
            <p14:sldId id="616"/>
            <p14:sldId id="617"/>
            <p14:sldId id="1304"/>
            <p14:sldId id="1305"/>
            <p14:sldId id="1306"/>
            <p14:sldId id="1307"/>
            <p14:sldId id="1308"/>
            <p14:sldId id="521"/>
            <p14:sldId id="351"/>
            <p14:sldId id="623"/>
          </p14:sldIdLst>
        </p14:section>
      </p14:sectionLst>
    </p:ext>
    <p:ext uri="{EFAFB233-063F-42B5-8137-9DF3F51BA10A}">
      <p15:sldGuideLst xmlns:p15="http://schemas.microsoft.com/office/powerpoint/2012/main">
        <p15:guide id="1" orient="horz" pos="2225">
          <p15:clr>
            <a:srgbClr val="A4A3A4"/>
          </p15:clr>
        </p15:guide>
        <p15:guide id="2" pos="5136">
          <p15:clr>
            <a:srgbClr val="A4A3A4"/>
          </p15:clr>
        </p15:guide>
        <p15:guide id="3" pos="399">
          <p15:clr>
            <a:srgbClr val="A4A3A4"/>
          </p15:clr>
        </p15:guide>
        <p15:guide id="4" orient="horz" pos="39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lock Dionysus" initials="SD"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FF6"/>
    <a:srgbClr val="FFC000"/>
    <a:srgbClr val="FDEDD6"/>
    <a:srgbClr val="F9F1E6"/>
    <a:srgbClr val="F7F0E6"/>
    <a:srgbClr val="FDECC7"/>
    <a:srgbClr val="FEF6E5"/>
    <a:srgbClr val="FCD484"/>
    <a:srgbClr val="00A3F8"/>
    <a:srgbClr val="829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DD65BF-88F4-481E-A6F0-EDDD941DA41D}" v="11" dt="2024-12-02T06:09:21.71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03" autoAdjust="0"/>
    <p:restoredTop sz="83489" autoAdjust="0"/>
  </p:normalViewPr>
  <p:slideViewPr>
    <p:cSldViewPr snapToGrid="0" showGuides="1">
      <p:cViewPr>
        <p:scale>
          <a:sx n="75" d="100"/>
          <a:sy n="75" d="100"/>
        </p:scale>
        <p:origin x="-192" y="830"/>
      </p:cViewPr>
      <p:guideLst>
        <p:guide orient="horz" pos="2225"/>
        <p:guide pos="5136"/>
        <p:guide pos="399"/>
        <p:guide orient="horz" pos="3940"/>
      </p:guideLst>
    </p:cSldViewPr>
  </p:slideViewPr>
  <p:notesTextViewPr>
    <p:cViewPr>
      <p:scale>
        <a:sx n="3" d="2"/>
        <a:sy n="3" d="2"/>
      </p:scale>
      <p:origin x="0" y="0"/>
    </p:cViewPr>
  </p:notesTextViewPr>
  <p:sorterViewPr>
    <p:cViewPr>
      <p:scale>
        <a:sx n="200" d="100"/>
        <a:sy n="200" d="100"/>
      </p:scale>
      <p:origin x="0" y="-17274"/>
    </p:cViewPr>
  </p:sorterViewPr>
  <p:notesViewPr>
    <p:cSldViewPr snapToGrid="0">
      <p:cViewPr varScale="1">
        <p:scale>
          <a:sx n="105" d="100"/>
          <a:sy n="105" d="100"/>
        </p:scale>
        <p:origin x="4203"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2.fntdata"/><Relationship Id="rId226" Type="http://schemas.openxmlformats.org/officeDocument/2006/relationships/font" Target="fonts/font2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1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font" Target="fonts/font3.fntdata"/><Relationship Id="rId227" Type="http://schemas.openxmlformats.org/officeDocument/2006/relationships/font" Target="fonts/font24.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14.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4.fntdata"/><Relationship Id="rId228" Type="http://schemas.openxmlformats.org/officeDocument/2006/relationships/font" Target="fonts/font25.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15.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5.fntdata"/><Relationship Id="rId229" Type="http://schemas.openxmlformats.org/officeDocument/2006/relationships/commentAuthors" Target="commentAuthor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16.fntdata"/><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6.fntdata"/><Relationship Id="rId190" Type="http://schemas.openxmlformats.org/officeDocument/2006/relationships/slide" Target="slides/slide188.xml"/><Relationship Id="rId204" Type="http://schemas.openxmlformats.org/officeDocument/2006/relationships/font" Target="fonts/font1.fntdata"/><Relationship Id="rId220" Type="http://schemas.openxmlformats.org/officeDocument/2006/relationships/font" Target="fonts/font17.fntdata"/><Relationship Id="rId225" Type="http://schemas.openxmlformats.org/officeDocument/2006/relationships/font" Target="fonts/font2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7.fntdata"/><Relationship Id="rId215" Type="http://schemas.openxmlformats.org/officeDocument/2006/relationships/font" Target="fonts/font12.fntdata"/><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18.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font" Target="fonts/font8.fntdata"/><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19.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9.fntdata"/><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notesMaster" Target="notesMasters/notesMaster1.xml"/><Relationship Id="rId223" Type="http://schemas.openxmlformats.org/officeDocument/2006/relationships/font" Target="fonts/font20.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10.fntdata"/><Relationship Id="rId234"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handoutMaster" Target="handoutMasters/handoutMaster1.xml"/><Relationship Id="rId19" Type="http://schemas.openxmlformats.org/officeDocument/2006/relationships/slide" Target="slides/slide17.xml"/><Relationship Id="rId224" Type="http://schemas.openxmlformats.org/officeDocument/2006/relationships/font" Target="fonts/font21.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font" Target="fonts/font11.fntdata"/><Relationship Id="rId235" Type="http://schemas.microsoft.com/office/2015/10/relationships/revisionInfo" Target="revisionInfo.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丁丁丁" userId="7d4bc18f-e4c1-4457-988d-c256acc4dcc2" providerId="ADAL" clId="{97DD65BF-88F4-481E-A6F0-EDDD941DA41D}"/>
    <pc:docChg chg="undo custSel modSld">
      <pc:chgData name="丁丁丁" userId="7d4bc18f-e4c1-4457-988d-c256acc4dcc2" providerId="ADAL" clId="{97DD65BF-88F4-481E-A6F0-EDDD941DA41D}" dt="2024-12-02T06:35:07.218" v="23" actId="21"/>
      <pc:docMkLst>
        <pc:docMk/>
      </pc:docMkLst>
      <pc:sldChg chg="modSp modAnim">
        <pc:chgData name="丁丁丁" userId="7d4bc18f-e4c1-4457-988d-c256acc4dcc2" providerId="ADAL" clId="{97DD65BF-88F4-481E-A6F0-EDDD941DA41D}" dt="2024-12-01T06:28:13.407" v="1"/>
        <pc:sldMkLst>
          <pc:docMk/>
          <pc:sldMk cId="0" sldId="311"/>
        </pc:sldMkLst>
        <pc:spChg chg="mod">
          <ac:chgData name="丁丁丁" userId="7d4bc18f-e4c1-4457-988d-c256acc4dcc2" providerId="ADAL" clId="{97DD65BF-88F4-481E-A6F0-EDDD941DA41D}" dt="2024-12-01T06:28:12.678" v="0"/>
          <ac:spMkLst>
            <pc:docMk/>
            <pc:sldMk cId="0" sldId="311"/>
            <ac:spMk id="33" creationId="{00000000-0000-0000-0000-000000000000}"/>
          </ac:spMkLst>
        </pc:spChg>
      </pc:sldChg>
      <pc:sldChg chg="modSp">
        <pc:chgData name="丁丁丁" userId="7d4bc18f-e4c1-4457-988d-c256acc4dcc2" providerId="ADAL" clId="{97DD65BF-88F4-481E-A6F0-EDDD941DA41D}" dt="2024-12-01T06:54:56.072" v="5" actId="1076"/>
        <pc:sldMkLst>
          <pc:docMk/>
          <pc:sldMk cId="0" sldId="366"/>
        </pc:sldMkLst>
        <pc:spChg chg="mod">
          <ac:chgData name="丁丁丁" userId="7d4bc18f-e4c1-4457-988d-c256acc4dcc2" providerId="ADAL" clId="{97DD65BF-88F4-481E-A6F0-EDDD941DA41D}" dt="2024-12-01T06:54:56.072" v="5" actId="1076"/>
          <ac:spMkLst>
            <pc:docMk/>
            <pc:sldMk cId="0" sldId="366"/>
            <ac:spMk id="34" creationId="{00000000-0000-0000-0000-000000000000}"/>
          </ac:spMkLst>
        </pc:spChg>
      </pc:sldChg>
      <pc:sldChg chg="modSp">
        <pc:chgData name="丁丁丁" userId="7d4bc18f-e4c1-4457-988d-c256acc4dcc2" providerId="ADAL" clId="{97DD65BF-88F4-481E-A6F0-EDDD941DA41D}" dt="2024-12-01T06:57:33.828" v="6" actId="1076"/>
        <pc:sldMkLst>
          <pc:docMk/>
          <pc:sldMk cId="0" sldId="367"/>
        </pc:sldMkLst>
        <pc:spChg chg="mod">
          <ac:chgData name="丁丁丁" userId="7d4bc18f-e4c1-4457-988d-c256acc4dcc2" providerId="ADAL" clId="{97DD65BF-88F4-481E-A6F0-EDDD941DA41D}" dt="2024-12-01T06:57:33.828" v="6" actId="1076"/>
          <ac:spMkLst>
            <pc:docMk/>
            <pc:sldMk cId="0" sldId="367"/>
            <ac:spMk id="169" creationId="{00000000-0000-0000-0000-000000000000}"/>
          </ac:spMkLst>
        </pc:spChg>
        <pc:spChg chg="mod">
          <ac:chgData name="丁丁丁" userId="7d4bc18f-e4c1-4457-988d-c256acc4dcc2" providerId="ADAL" clId="{97DD65BF-88F4-481E-A6F0-EDDD941DA41D}" dt="2024-12-01T06:57:33.828" v="6" actId="1076"/>
          <ac:spMkLst>
            <pc:docMk/>
            <pc:sldMk cId="0" sldId="367"/>
            <ac:spMk id="170" creationId="{00000000-0000-0000-0000-000000000000}"/>
          </ac:spMkLst>
        </pc:spChg>
        <pc:spChg chg="mod">
          <ac:chgData name="丁丁丁" userId="7d4bc18f-e4c1-4457-988d-c256acc4dcc2" providerId="ADAL" clId="{97DD65BF-88F4-481E-A6F0-EDDD941DA41D}" dt="2024-12-01T06:57:33.828" v="6" actId="1076"/>
          <ac:spMkLst>
            <pc:docMk/>
            <pc:sldMk cId="0" sldId="367"/>
            <ac:spMk id="171" creationId="{00000000-0000-0000-0000-000000000000}"/>
          </ac:spMkLst>
        </pc:spChg>
        <pc:grpChg chg="mod">
          <ac:chgData name="丁丁丁" userId="7d4bc18f-e4c1-4457-988d-c256acc4dcc2" providerId="ADAL" clId="{97DD65BF-88F4-481E-A6F0-EDDD941DA41D}" dt="2024-12-01T06:57:33.828" v="6" actId="1076"/>
          <ac:grpSpMkLst>
            <pc:docMk/>
            <pc:sldMk cId="0" sldId="367"/>
            <ac:grpSpMk id="167" creationId="{00000000-0000-0000-0000-000000000000}"/>
          </ac:grpSpMkLst>
        </pc:grpChg>
        <pc:grpChg chg="mod">
          <ac:chgData name="丁丁丁" userId="7d4bc18f-e4c1-4457-988d-c256acc4dcc2" providerId="ADAL" clId="{97DD65BF-88F4-481E-A6F0-EDDD941DA41D}" dt="2024-12-01T06:57:33.828" v="6" actId="1076"/>
          <ac:grpSpMkLst>
            <pc:docMk/>
            <pc:sldMk cId="0" sldId="367"/>
            <ac:grpSpMk id="168" creationId="{00000000-0000-0000-0000-000000000000}"/>
          </ac:grpSpMkLst>
        </pc:grpChg>
      </pc:sldChg>
      <pc:sldChg chg="modSp mod">
        <pc:chgData name="丁丁丁" userId="7d4bc18f-e4c1-4457-988d-c256acc4dcc2" providerId="ADAL" clId="{97DD65BF-88F4-481E-A6F0-EDDD941DA41D}" dt="2024-12-01T06:59:06.029" v="7" actId="1076"/>
        <pc:sldMkLst>
          <pc:docMk/>
          <pc:sldMk cId="0" sldId="369"/>
        </pc:sldMkLst>
        <pc:spChg chg="mod">
          <ac:chgData name="丁丁丁" userId="7d4bc18f-e4c1-4457-988d-c256acc4dcc2" providerId="ADAL" clId="{97DD65BF-88F4-481E-A6F0-EDDD941DA41D}" dt="2024-12-01T06:59:06.029" v="7" actId="1076"/>
          <ac:spMkLst>
            <pc:docMk/>
            <pc:sldMk cId="0" sldId="369"/>
            <ac:spMk id="93" creationId="{00000000-0000-0000-0000-000000000000}"/>
          </ac:spMkLst>
        </pc:spChg>
      </pc:sldChg>
      <pc:sldChg chg="modSp">
        <pc:chgData name="丁丁丁" userId="7d4bc18f-e4c1-4457-988d-c256acc4dcc2" providerId="ADAL" clId="{97DD65BF-88F4-481E-A6F0-EDDD941DA41D}" dt="2024-12-01T07:42:39.020" v="9" actId="1076"/>
        <pc:sldMkLst>
          <pc:docMk/>
          <pc:sldMk cId="0" sldId="378"/>
        </pc:sldMkLst>
        <pc:spChg chg="mod">
          <ac:chgData name="丁丁丁" userId="7d4bc18f-e4c1-4457-988d-c256acc4dcc2" providerId="ADAL" clId="{97DD65BF-88F4-481E-A6F0-EDDD941DA41D}" dt="2024-12-01T07:42:39.020" v="9" actId="1076"/>
          <ac:spMkLst>
            <pc:docMk/>
            <pc:sldMk cId="0" sldId="378"/>
            <ac:spMk id="148" creationId="{00000000-0000-0000-0000-000000000000}"/>
          </ac:spMkLst>
        </pc:spChg>
        <pc:spChg chg="mod">
          <ac:chgData name="丁丁丁" userId="7d4bc18f-e4c1-4457-988d-c256acc4dcc2" providerId="ADAL" clId="{97DD65BF-88F4-481E-A6F0-EDDD941DA41D}" dt="2024-12-01T07:42:39.020" v="9" actId="1076"/>
          <ac:spMkLst>
            <pc:docMk/>
            <pc:sldMk cId="0" sldId="378"/>
            <ac:spMk id="149" creationId="{00000000-0000-0000-0000-000000000000}"/>
          </ac:spMkLst>
        </pc:spChg>
        <pc:spChg chg="mod">
          <ac:chgData name="丁丁丁" userId="7d4bc18f-e4c1-4457-988d-c256acc4dcc2" providerId="ADAL" clId="{97DD65BF-88F4-481E-A6F0-EDDD941DA41D}" dt="2024-12-01T07:42:39.020" v="9" actId="1076"/>
          <ac:spMkLst>
            <pc:docMk/>
            <pc:sldMk cId="0" sldId="378"/>
            <ac:spMk id="150" creationId="{00000000-0000-0000-0000-000000000000}"/>
          </ac:spMkLst>
        </pc:spChg>
        <pc:grpChg chg="mod">
          <ac:chgData name="丁丁丁" userId="7d4bc18f-e4c1-4457-988d-c256acc4dcc2" providerId="ADAL" clId="{97DD65BF-88F4-481E-A6F0-EDDD941DA41D}" dt="2024-12-01T07:42:39.020" v="9" actId="1076"/>
          <ac:grpSpMkLst>
            <pc:docMk/>
            <pc:sldMk cId="0" sldId="378"/>
            <ac:grpSpMk id="146" creationId="{00000000-0000-0000-0000-000000000000}"/>
          </ac:grpSpMkLst>
        </pc:grpChg>
        <pc:grpChg chg="mod">
          <ac:chgData name="丁丁丁" userId="7d4bc18f-e4c1-4457-988d-c256acc4dcc2" providerId="ADAL" clId="{97DD65BF-88F4-481E-A6F0-EDDD941DA41D}" dt="2024-12-01T07:42:39.020" v="9" actId="1076"/>
          <ac:grpSpMkLst>
            <pc:docMk/>
            <pc:sldMk cId="0" sldId="378"/>
            <ac:grpSpMk id="147" creationId="{00000000-0000-0000-0000-000000000000}"/>
          </ac:grpSpMkLst>
        </pc:grpChg>
      </pc:sldChg>
      <pc:sldChg chg="modSp mod">
        <pc:chgData name="丁丁丁" userId="7d4bc18f-e4c1-4457-988d-c256acc4dcc2" providerId="ADAL" clId="{97DD65BF-88F4-481E-A6F0-EDDD941DA41D}" dt="2024-12-01T07:48:54.932" v="10" actId="14734"/>
        <pc:sldMkLst>
          <pc:docMk/>
          <pc:sldMk cId="0" sldId="380"/>
        </pc:sldMkLst>
        <pc:graphicFrameChg chg="modGraphic">
          <ac:chgData name="丁丁丁" userId="7d4bc18f-e4c1-4457-988d-c256acc4dcc2" providerId="ADAL" clId="{97DD65BF-88F4-481E-A6F0-EDDD941DA41D}" dt="2024-12-01T07:48:54.932" v="10" actId="14734"/>
          <ac:graphicFrameMkLst>
            <pc:docMk/>
            <pc:sldMk cId="0" sldId="380"/>
            <ac:graphicFrameMk id="2" creationId="{00000000-0000-0000-0000-000000000000}"/>
          </ac:graphicFrameMkLst>
        </pc:graphicFrameChg>
      </pc:sldChg>
      <pc:sldChg chg="modSp">
        <pc:chgData name="丁丁丁" userId="7d4bc18f-e4c1-4457-988d-c256acc4dcc2" providerId="ADAL" clId="{97DD65BF-88F4-481E-A6F0-EDDD941DA41D}" dt="2024-12-01T08:48:36.566" v="13" actId="1076"/>
        <pc:sldMkLst>
          <pc:docMk/>
          <pc:sldMk cId="0" sldId="401"/>
        </pc:sldMkLst>
        <pc:spChg chg="mod">
          <ac:chgData name="丁丁丁" userId="7d4bc18f-e4c1-4457-988d-c256acc4dcc2" providerId="ADAL" clId="{97DD65BF-88F4-481E-A6F0-EDDD941DA41D}" dt="2024-12-01T08:48:36.566" v="13" actId="1076"/>
          <ac:spMkLst>
            <pc:docMk/>
            <pc:sldMk cId="0" sldId="401"/>
            <ac:spMk id="145" creationId="{00000000-0000-0000-0000-000000000000}"/>
          </ac:spMkLst>
        </pc:spChg>
        <pc:spChg chg="mod">
          <ac:chgData name="丁丁丁" userId="7d4bc18f-e4c1-4457-988d-c256acc4dcc2" providerId="ADAL" clId="{97DD65BF-88F4-481E-A6F0-EDDD941DA41D}" dt="2024-12-01T08:48:36.566" v="13" actId="1076"/>
          <ac:spMkLst>
            <pc:docMk/>
            <pc:sldMk cId="0" sldId="401"/>
            <ac:spMk id="148" creationId="{00000000-0000-0000-0000-000000000000}"/>
          </ac:spMkLst>
        </pc:spChg>
        <pc:spChg chg="mod">
          <ac:chgData name="丁丁丁" userId="7d4bc18f-e4c1-4457-988d-c256acc4dcc2" providerId="ADAL" clId="{97DD65BF-88F4-481E-A6F0-EDDD941DA41D}" dt="2024-12-01T08:48:36.566" v="13" actId="1076"/>
          <ac:spMkLst>
            <pc:docMk/>
            <pc:sldMk cId="0" sldId="401"/>
            <ac:spMk id="149" creationId="{00000000-0000-0000-0000-000000000000}"/>
          </ac:spMkLst>
        </pc:spChg>
        <pc:spChg chg="mod">
          <ac:chgData name="丁丁丁" userId="7d4bc18f-e4c1-4457-988d-c256acc4dcc2" providerId="ADAL" clId="{97DD65BF-88F4-481E-A6F0-EDDD941DA41D}" dt="2024-12-01T08:48:36.566" v="13" actId="1076"/>
          <ac:spMkLst>
            <pc:docMk/>
            <pc:sldMk cId="0" sldId="401"/>
            <ac:spMk id="150" creationId="{00000000-0000-0000-0000-000000000000}"/>
          </ac:spMkLst>
        </pc:spChg>
        <pc:grpChg chg="mod">
          <ac:chgData name="丁丁丁" userId="7d4bc18f-e4c1-4457-988d-c256acc4dcc2" providerId="ADAL" clId="{97DD65BF-88F4-481E-A6F0-EDDD941DA41D}" dt="2024-12-01T08:48:36.566" v="13" actId="1076"/>
          <ac:grpSpMkLst>
            <pc:docMk/>
            <pc:sldMk cId="0" sldId="401"/>
            <ac:grpSpMk id="144" creationId="{00000000-0000-0000-0000-000000000000}"/>
          </ac:grpSpMkLst>
        </pc:grpChg>
        <pc:grpChg chg="mod">
          <ac:chgData name="丁丁丁" userId="7d4bc18f-e4c1-4457-988d-c256acc4dcc2" providerId="ADAL" clId="{97DD65BF-88F4-481E-A6F0-EDDD941DA41D}" dt="2024-12-01T08:48:36.566" v="13" actId="1076"/>
          <ac:grpSpMkLst>
            <pc:docMk/>
            <pc:sldMk cId="0" sldId="401"/>
            <ac:grpSpMk id="147" creationId="{00000000-0000-0000-0000-000000000000}"/>
          </ac:grpSpMkLst>
        </pc:grpChg>
      </pc:sldChg>
      <pc:sldChg chg="modSp mod">
        <pc:chgData name="丁丁丁" userId="7d4bc18f-e4c1-4457-988d-c256acc4dcc2" providerId="ADAL" clId="{97DD65BF-88F4-481E-A6F0-EDDD941DA41D}" dt="2024-12-02T05:47:36.714" v="17" actId="1076"/>
        <pc:sldMkLst>
          <pc:docMk/>
          <pc:sldMk cId="0" sldId="472"/>
        </pc:sldMkLst>
        <pc:spChg chg="mod">
          <ac:chgData name="丁丁丁" userId="7d4bc18f-e4c1-4457-988d-c256acc4dcc2" providerId="ADAL" clId="{97DD65BF-88F4-481E-A6F0-EDDD941DA41D}" dt="2024-12-02T05:47:36.714" v="17" actId="1076"/>
          <ac:spMkLst>
            <pc:docMk/>
            <pc:sldMk cId="0" sldId="472"/>
            <ac:spMk id="19" creationId="{00000000-0000-0000-0000-000000000000}"/>
          </ac:spMkLst>
        </pc:spChg>
      </pc:sldChg>
      <pc:sldChg chg="modSp mod addAnim delAnim">
        <pc:chgData name="丁丁丁" userId="7d4bc18f-e4c1-4457-988d-c256acc4dcc2" providerId="ADAL" clId="{97DD65BF-88F4-481E-A6F0-EDDD941DA41D}" dt="2024-12-02T06:35:07.218" v="23" actId="21"/>
        <pc:sldMkLst>
          <pc:docMk/>
          <pc:sldMk cId="0" sldId="499"/>
        </pc:sldMkLst>
        <pc:spChg chg="mod">
          <ac:chgData name="丁丁丁" userId="7d4bc18f-e4c1-4457-988d-c256acc4dcc2" providerId="ADAL" clId="{97DD65BF-88F4-481E-A6F0-EDDD941DA41D}" dt="2024-12-02T06:35:07.218" v="23" actId="21"/>
          <ac:spMkLst>
            <pc:docMk/>
            <pc:sldMk cId="0" sldId="499"/>
            <ac:spMk id="354307" creationId="{DC51284B-FF7C-4099-B2E7-A57A5E1F526C}"/>
          </ac:spMkLst>
        </pc:spChg>
      </pc:sldChg>
      <pc:sldChg chg="modSp mod">
        <pc:chgData name="丁丁丁" userId="7d4bc18f-e4c1-4457-988d-c256acc4dcc2" providerId="ADAL" clId="{97DD65BF-88F4-481E-A6F0-EDDD941DA41D}" dt="2024-12-02T06:27:28.111" v="20" actId="20577"/>
        <pc:sldMkLst>
          <pc:docMk/>
          <pc:sldMk cId="0" sldId="629"/>
        </pc:sldMkLst>
        <pc:spChg chg="mod">
          <ac:chgData name="丁丁丁" userId="7d4bc18f-e4c1-4457-988d-c256acc4dcc2" providerId="ADAL" clId="{97DD65BF-88F4-481E-A6F0-EDDD941DA41D}" dt="2024-12-02T06:27:28.111" v="20" actId="20577"/>
          <ac:spMkLst>
            <pc:docMk/>
            <pc:sldMk cId="0" sldId="629"/>
            <ac:spMk id="230402" creationId="{09BAD510-9E6E-439E-9CDB-EBB2F2ED3D47}"/>
          </ac:spMkLst>
        </pc:spChg>
      </pc:sldChg>
      <pc:sldChg chg="modSp mod">
        <pc:chgData name="丁丁丁" userId="7d4bc18f-e4c1-4457-988d-c256acc4dcc2" providerId="ADAL" clId="{97DD65BF-88F4-481E-A6F0-EDDD941DA41D}" dt="2024-12-02T06:29:54.655" v="21" actId="21"/>
        <pc:sldMkLst>
          <pc:docMk/>
          <pc:sldMk cId="0" sldId="630"/>
        </pc:sldMkLst>
        <pc:spChg chg="mod">
          <ac:chgData name="丁丁丁" userId="7d4bc18f-e4c1-4457-988d-c256acc4dcc2" providerId="ADAL" clId="{97DD65BF-88F4-481E-A6F0-EDDD941DA41D}" dt="2024-12-02T06:29:54.655" v="21" actId="21"/>
          <ac:spMkLst>
            <pc:docMk/>
            <pc:sldMk cId="0" sldId="630"/>
            <ac:spMk id="231428" creationId="{5438A2AD-D830-4F17-B5E9-01FFA6A819A1}"/>
          </ac:spMkLst>
        </pc:spChg>
      </pc:sldChg>
      <pc:sldChg chg="modSp mod">
        <pc:chgData name="丁丁丁" userId="7d4bc18f-e4c1-4457-988d-c256acc4dcc2" providerId="ADAL" clId="{97DD65BF-88F4-481E-A6F0-EDDD941DA41D}" dt="2024-12-01T06:40:27.869" v="4" actId="14100"/>
        <pc:sldMkLst>
          <pc:docMk/>
          <pc:sldMk cId="0" sldId="1056"/>
        </pc:sldMkLst>
        <pc:spChg chg="mod">
          <ac:chgData name="丁丁丁" userId="7d4bc18f-e4c1-4457-988d-c256acc4dcc2" providerId="ADAL" clId="{97DD65BF-88F4-481E-A6F0-EDDD941DA41D}" dt="2024-12-01T06:40:27.869" v="4" actId="14100"/>
          <ac:spMkLst>
            <pc:docMk/>
            <pc:sldMk cId="0" sldId="1056"/>
            <ac:spMk id="14" creationId="{41F4EB26-F433-4181-9B8C-44C7BC05F075}"/>
          </ac:spMkLst>
        </pc:spChg>
        <pc:spChg chg="mod">
          <ac:chgData name="丁丁丁" userId="7d4bc18f-e4c1-4457-988d-c256acc4dcc2" providerId="ADAL" clId="{97DD65BF-88F4-481E-A6F0-EDDD941DA41D}" dt="2024-12-01T06:39:56.866" v="3" actId="14100"/>
          <ac:spMkLst>
            <pc:docMk/>
            <pc:sldMk cId="0" sldId="1056"/>
            <ac:spMk id="34821" creationId="{00000000-0000-0000-0000-000000000000}"/>
          </ac:spMkLst>
        </pc:spChg>
      </pc:sldChg>
      <pc:sldChg chg="modSp">
        <pc:chgData name="丁丁丁" userId="7d4bc18f-e4c1-4457-988d-c256acc4dcc2" providerId="ADAL" clId="{97DD65BF-88F4-481E-A6F0-EDDD941DA41D}" dt="2024-12-02T06:09:21.712" v="18" actId="1076"/>
        <pc:sldMkLst>
          <pc:docMk/>
          <pc:sldMk cId="0" sldId="1268"/>
        </pc:sldMkLst>
        <pc:spChg chg="mod">
          <ac:chgData name="丁丁丁" userId="7d4bc18f-e4c1-4457-988d-c256acc4dcc2" providerId="ADAL" clId="{97DD65BF-88F4-481E-A6F0-EDDD941DA41D}" dt="2024-12-02T06:09:21.712" v="18" actId="1076"/>
          <ac:spMkLst>
            <pc:docMk/>
            <pc:sldMk cId="0" sldId="1268"/>
            <ac:spMk id="30" creationId="{00000000-0000-0000-0000-000000000000}"/>
          </ac:spMkLst>
        </pc:spChg>
        <pc:spChg chg="mod">
          <ac:chgData name="丁丁丁" userId="7d4bc18f-e4c1-4457-988d-c256acc4dcc2" providerId="ADAL" clId="{97DD65BF-88F4-481E-A6F0-EDDD941DA41D}" dt="2024-12-02T06:09:21.712" v="18" actId="1076"/>
          <ac:spMkLst>
            <pc:docMk/>
            <pc:sldMk cId="0" sldId="1268"/>
            <ac:spMk id="31" creationId="{00000000-0000-0000-0000-000000000000}"/>
          </ac:spMkLst>
        </pc:spChg>
        <pc:spChg chg="mod">
          <ac:chgData name="丁丁丁" userId="7d4bc18f-e4c1-4457-988d-c256acc4dcc2" providerId="ADAL" clId="{97DD65BF-88F4-481E-A6F0-EDDD941DA41D}" dt="2024-12-02T06:09:21.712" v="18" actId="1076"/>
          <ac:spMkLst>
            <pc:docMk/>
            <pc:sldMk cId="0" sldId="1268"/>
            <ac:spMk id="32" creationId="{00000000-0000-0000-0000-000000000000}"/>
          </ac:spMkLst>
        </pc:spChg>
        <pc:grpChg chg="mod">
          <ac:chgData name="丁丁丁" userId="7d4bc18f-e4c1-4457-988d-c256acc4dcc2" providerId="ADAL" clId="{97DD65BF-88F4-481E-A6F0-EDDD941DA41D}" dt="2024-12-02T06:09:21.712" v="18" actId="1076"/>
          <ac:grpSpMkLst>
            <pc:docMk/>
            <pc:sldMk cId="0" sldId="1268"/>
            <ac:grpSpMk id="28" creationId="{00000000-0000-0000-0000-000000000000}"/>
          </ac:grpSpMkLst>
        </pc:grpChg>
        <pc:grpChg chg="mod">
          <ac:chgData name="丁丁丁" userId="7d4bc18f-e4c1-4457-988d-c256acc4dcc2" providerId="ADAL" clId="{97DD65BF-88F4-481E-A6F0-EDDD941DA41D}" dt="2024-12-02T06:09:21.712" v="18" actId="1076"/>
          <ac:grpSpMkLst>
            <pc:docMk/>
            <pc:sldMk cId="0" sldId="1268"/>
            <ac:grpSpMk id="29" creationId="{00000000-0000-0000-0000-000000000000}"/>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C5AE0-56F9-4454-AC59-5477FDE1814F}" type="datetimeFigureOut">
              <a:rPr lang="zh-CN" altLang="en-US" smtClean="0"/>
              <a:t>2024/12/2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5CA9C2-CE3E-4D5A-936D-EA7177355D7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17074 11624 0,'-17'-35'15,"17"35"46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18274 6844 0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5062 5874 0,'0'0'16,"0"0"48,0 0 111,18 0 189,0 0 299,17 17 424,0-17 580,0 0 752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8767 9596 0,'-18'-18'31,"18"36"78,18-36 140</inkml:trace>
  <inkml:trace contextRef="#ctx0" brushRef="#br0">10213 7743 0,'-18'18'31,"18"-18"77</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7461 5733 0,'-35'-36'47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CD6B364E-BEA5-4D65-B8D9-63E54002329A}" type="slidenum">
              <a:rPr lang="en-US" altLang="zh-CN"/>
              <a:t>114</a:t>
            </a:fld>
            <a:endParaRPr lang="en-US" altLang="zh-CN"/>
          </a:p>
        </p:txBody>
      </p:sp>
      <p:sp>
        <p:nvSpPr>
          <p:cNvPr id="156675" name="Rectangle 2"/>
          <p:cNvSpPr>
            <a:spLocks noGrp="1" noRot="1" noChangeAspect="1" noChangeArrowheads="1" noTextEdit="1"/>
          </p:cNvSpPr>
          <p:nvPr>
            <p:ph type="sldImg" idx="4294967295"/>
          </p:nvPr>
        </p:nvSpPr>
        <p:spPr/>
      </p:sp>
      <p:sp>
        <p:nvSpPr>
          <p:cNvPr id="15667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928BB154-61F3-4047-8251-E82968625079}" type="slidenum">
              <a:rPr lang="en-US" altLang="zh-CN"/>
              <a:t>116</a:t>
            </a:fld>
            <a:endParaRPr lang="en-US" altLang="zh-CN"/>
          </a:p>
        </p:txBody>
      </p:sp>
      <p:sp>
        <p:nvSpPr>
          <p:cNvPr id="158723" name="Rectangle 2"/>
          <p:cNvSpPr>
            <a:spLocks noGrp="1" noRot="1" noChangeAspect="1" noChangeArrowheads="1" noTextEdit="1"/>
          </p:cNvSpPr>
          <p:nvPr>
            <p:ph type="sldImg" idx="4294967295"/>
          </p:nvPr>
        </p:nvSpPr>
        <p:spPr/>
      </p:sp>
      <p:sp>
        <p:nvSpPr>
          <p:cNvPr id="158724"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117</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8AB74862-C9BD-446F-BEC0-A7580A320D0D}" type="slidenum">
              <a:rPr lang="en-US" altLang="zh-CN"/>
              <a:t>118</a:t>
            </a:fld>
            <a:endParaRPr lang="en-US" altLang="zh-CN"/>
          </a:p>
        </p:txBody>
      </p:sp>
      <p:sp>
        <p:nvSpPr>
          <p:cNvPr id="162819" name="Rectangle 2"/>
          <p:cNvSpPr>
            <a:spLocks noGrp="1" noRot="1" noChangeAspect="1" noChangeArrowheads="1" noTextEdit="1"/>
          </p:cNvSpPr>
          <p:nvPr>
            <p:ph type="sldImg" idx="4294967295"/>
          </p:nvPr>
        </p:nvSpPr>
        <p:spPr/>
      </p:sp>
      <p:sp>
        <p:nvSpPr>
          <p:cNvPr id="16282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119</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121</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122</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124</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127</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128</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129</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130</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131</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132</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133</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134</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135</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13E83D7C-7736-4AA8-9707-9BDC46056026}" type="slidenum">
              <a:rPr lang="en-US" altLang="zh-CN"/>
              <a:t>137</a:t>
            </a:fld>
            <a:endParaRPr lang="en-US" altLang="zh-CN"/>
          </a:p>
        </p:txBody>
      </p:sp>
      <p:sp>
        <p:nvSpPr>
          <p:cNvPr id="183299" name="Rectangle 2"/>
          <p:cNvSpPr>
            <a:spLocks noGrp="1" noRot="1" noChangeAspect="1" noChangeArrowheads="1" noTextEdit="1"/>
          </p:cNvSpPr>
          <p:nvPr>
            <p:ph type="sldImg" idx="4294967295"/>
          </p:nvPr>
        </p:nvSpPr>
        <p:spPr/>
      </p:sp>
      <p:sp>
        <p:nvSpPr>
          <p:cNvPr id="183300" name="Rectangle 3"/>
          <p:cNvSpPr>
            <a:spLocks noGrp="1" noChangeArrowheads="1"/>
          </p:cNvSpPr>
          <p:nvPr>
            <p:ph type="body" idx="4294967295"/>
          </p:nvPr>
        </p:nvSpPr>
        <p:spPr/>
        <p:txBody>
          <a:bodyPr/>
          <a:lstStyle/>
          <a:p>
            <a:pPr eaLnBrk="1" hangingPunct="1"/>
            <a:endParaRPr lang="zh-CN" altLang="zh-CN"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C2B3B38E-3936-4C60-AE3F-42ABEB5C7650}" type="slidenum">
              <a:rPr lang="en-US" altLang="zh-CN"/>
              <a:t>138</a:t>
            </a:fld>
            <a:endParaRPr lang="en-US" altLang="zh-CN"/>
          </a:p>
        </p:txBody>
      </p:sp>
      <p:sp>
        <p:nvSpPr>
          <p:cNvPr id="185347" name="Rectangle 2"/>
          <p:cNvSpPr>
            <a:spLocks noGrp="1" noRot="1" noChangeAspect="1" noChangeArrowheads="1" noTextEdit="1"/>
          </p:cNvSpPr>
          <p:nvPr>
            <p:ph type="sldImg" idx="4294967295"/>
          </p:nvPr>
        </p:nvSpPr>
        <p:spPr/>
      </p:sp>
      <p:sp>
        <p:nvSpPr>
          <p:cNvPr id="185348" name="Rectangle 3"/>
          <p:cNvSpPr>
            <a:spLocks noGrp="1" noChangeArrowheads="1"/>
          </p:cNvSpPr>
          <p:nvPr>
            <p:ph type="body" idx="4294967295"/>
          </p:nvPr>
        </p:nvSpPr>
        <p:spPr/>
        <p:txBody>
          <a:bodyPr/>
          <a:lstStyle/>
          <a:p>
            <a:pPr eaLnBrk="1" hangingPunct="1"/>
            <a:r>
              <a:rPr lang="zh-CN" altLang="en-US" dirty="0"/>
              <a:t>讲课备注：</a:t>
            </a:r>
          </a:p>
          <a:p>
            <a:pPr eaLnBrk="1" hangingPunct="1"/>
            <a:r>
              <a:rPr lang="zh-CN" altLang="en-US" dirty="0"/>
              <a:t>       如何找出一条最优的路径呢？</a:t>
            </a:r>
          </a:p>
          <a:p>
            <a:pPr eaLnBrk="1" hangingPunct="1"/>
            <a:r>
              <a:rPr lang="zh-CN" altLang="en-US" dirty="0"/>
              <a:t>       我们可以把网络形式化为一张图，应用图论和算法的知识解决问题</a:t>
            </a:r>
          </a:p>
          <a:p>
            <a:pPr eaLnBrk="1" hangingPunct="1"/>
            <a:r>
              <a:rPr lang="zh-CN" altLang="en-US" dirty="0"/>
              <a:t>       当然在网络中我们仅考虑无向图，即假定双向的费用一致</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B581920B-DAFB-43A4-A784-1AAFF96B01DB}" type="slidenum">
              <a:rPr lang="en-US" altLang="zh-CN"/>
              <a:t>139</a:t>
            </a:fld>
            <a:endParaRPr lang="en-US" altLang="zh-CN"/>
          </a:p>
        </p:txBody>
      </p:sp>
      <p:sp>
        <p:nvSpPr>
          <p:cNvPr id="187395" name="Rectangle 2"/>
          <p:cNvSpPr>
            <a:spLocks noGrp="1" noRot="1" noChangeAspect="1" noChangeArrowheads="1" noTextEdit="1"/>
          </p:cNvSpPr>
          <p:nvPr>
            <p:ph type="sldImg" idx="4294967295"/>
          </p:nvPr>
        </p:nvSpPr>
        <p:spPr/>
      </p:sp>
      <p:sp>
        <p:nvSpPr>
          <p:cNvPr id="187396" name="Rectangle 3"/>
          <p:cNvSpPr>
            <a:spLocks noGrp="1" noChangeArrowheads="1"/>
          </p:cNvSpPr>
          <p:nvPr>
            <p:ph type="body" idx="4294967295"/>
          </p:nvPr>
        </p:nvSpPr>
        <p:spPr/>
        <p:txBody>
          <a:bodyPr/>
          <a:lstStyle/>
          <a:p>
            <a:pPr eaLnBrk="1" hangingPunct="1"/>
            <a:endParaRPr lang="zh-CN" altLang="zh-CN"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EBD1FD35-69B5-497B-92DE-D0F8B789FAA6}" type="slidenum">
              <a:rPr lang="en-US" altLang="zh-CN"/>
              <a:t>140</a:t>
            </a:fld>
            <a:endParaRPr lang="en-US" altLang="zh-CN"/>
          </a:p>
        </p:txBody>
      </p:sp>
      <p:sp>
        <p:nvSpPr>
          <p:cNvPr id="189443" name="Rectangle 2"/>
          <p:cNvSpPr>
            <a:spLocks noGrp="1" noRot="1" noChangeAspect="1" noChangeArrowheads="1" noTextEdit="1"/>
          </p:cNvSpPr>
          <p:nvPr>
            <p:ph type="sldImg" idx="4294967295"/>
          </p:nvPr>
        </p:nvSpPr>
        <p:spPr/>
      </p:sp>
      <p:sp>
        <p:nvSpPr>
          <p:cNvPr id="189444"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F57F3428-F57E-44FE-9FAD-B222EFB30B7F}" type="slidenum">
              <a:rPr lang="en-US" altLang="zh-CN"/>
              <a:t>141</a:t>
            </a:fld>
            <a:endParaRPr lang="en-US" altLang="zh-CN"/>
          </a:p>
        </p:txBody>
      </p:sp>
      <p:sp>
        <p:nvSpPr>
          <p:cNvPr id="191491" name="Rectangle 2"/>
          <p:cNvSpPr>
            <a:spLocks noGrp="1" noRot="1" noChangeAspect="1" noChangeArrowheads="1" noTextEdit="1"/>
          </p:cNvSpPr>
          <p:nvPr>
            <p:ph type="sldImg" idx="4294967295"/>
          </p:nvPr>
        </p:nvSpPr>
        <p:spPr/>
      </p:sp>
      <p:sp>
        <p:nvSpPr>
          <p:cNvPr id="191492"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221AA7BE-C4A4-42F4-ABA3-9AAA1BFE5951}" type="slidenum">
              <a:rPr lang="en-US" altLang="zh-CN"/>
              <a:t>142</a:t>
            </a:fld>
            <a:endParaRPr lang="en-US" altLang="zh-CN"/>
          </a:p>
        </p:txBody>
      </p:sp>
      <p:sp>
        <p:nvSpPr>
          <p:cNvPr id="193539" name="Rectangle 2"/>
          <p:cNvSpPr>
            <a:spLocks noGrp="1" noRot="1" noChangeAspect="1" noChangeArrowheads="1" noTextEdit="1"/>
          </p:cNvSpPr>
          <p:nvPr>
            <p:ph type="sldImg" idx="4294967295"/>
          </p:nvPr>
        </p:nvSpPr>
        <p:spPr/>
      </p:sp>
      <p:sp>
        <p:nvSpPr>
          <p:cNvPr id="19354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143</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A4C1735D-A521-4431-A7B8-B7816CD39F05}" type="slidenum">
              <a:rPr lang="en-US" altLang="zh-CN"/>
              <a:t>144</a:t>
            </a:fld>
            <a:endParaRPr lang="en-US" altLang="zh-CN"/>
          </a:p>
        </p:txBody>
      </p:sp>
      <p:sp>
        <p:nvSpPr>
          <p:cNvPr id="195587" name="Rectangle 2"/>
          <p:cNvSpPr>
            <a:spLocks noGrp="1" noRot="1" noChangeAspect="1" noChangeArrowheads="1" noTextEdit="1"/>
          </p:cNvSpPr>
          <p:nvPr>
            <p:ph type="sldImg" idx="4294967295"/>
          </p:nvPr>
        </p:nvSpPr>
        <p:spPr/>
      </p:sp>
      <p:sp>
        <p:nvSpPr>
          <p:cNvPr id="19558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96CECB5D-76C4-4838-96A8-5BB0B346E994}" type="slidenum">
              <a:rPr lang="en-US" altLang="zh-CN"/>
              <a:t>145</a:t>
            </a:fld>
            <a:endParaRPr lang="en-US" altLang="zh-CN"/>
          </a:p>
        </p:txBody>
      </p:sp>
      <p:sp>
        <p:nvSpPr>
          <p:cNvPr id="197635" name="Rectangle 2"/>
          <p:cNvSpPr>
            <a:spLocks noGrp="1" noRot="1" noChangeAspect="1" noChangeArrowheads="1" noTextEdit="1"/>
          </p:cNvSpPr>
          <p:nvPr>
            <p:ph type="sldImg" idx="4294967295"/>
          </p:nvPr>
        </p:nvSpPr>
        <p:spPr/>
      </p:sp>
      <p:sp>
        <p:nvSpPr>
          <p:cNvPr id="19763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47E9081D-F6E2-4F68-AA68-3542EFBEBB8A}" type="slidenum">
              <a:rPr lang="en-US" altLang="zh-CN"/>
              <a:t>13</a:t>
            </a:fld>
            <a:endParaRPr lang="en-US" altLang="zh-CN"/>
          </a:p>
        </p:txBody>
      </p:sp>
      <p:sp>
        <p:nvSpPr>
          <p:cNvPr id="19459" name="Rectangle 2"/>
          <p:cNvSpPr>
            <a:spLocks noGrp="1" noRot="1" noChangeAspect="1" noChangeArrowheads="1" noTextEdit="1"/>
          </p:cNvSpPr>
          <p:nvPr>
            <p:ph type="sldImg" idx="4294967295"/>
          </p:nvPr>
        </p:nvSpPr>
        <p:spPr/>
      </p:sp>
      <p:sp>
        <p:nvSpPr>
          <p:cNvPr id="1946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147</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148</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149</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150</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151</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53A70F36-D072-4BF2-B332-C16513A67F7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72BDA525-2484-424B-9985-31F8DBD0FD9D}" type="slidenum">
              <a:rPr lang="en-US" altLang="zh-CN" sz="1200" u="none"/>
              <a:pPr algn="r"/>
              <a:t>152</a:t>
            </a:fld>
            <a:endParaRPr lang="en-US" altLang="zh-CN" sz="1200" u="none"/>
          </a:p>
        </p:txBody>
      </p:sp>
      <p:sp>
        <p:nvSpPr>
          <p:cNvPr id="218115" name="Rectangle 2">
            <a:extLst>
              <a:ext uri="{FF2B5EF4-FFF2-40B4-BE49-F238E27FC236}">
                <a16:creationId xmlns:a16="http://schemas.microsoft.com/office/drawing/2014/main" id="{B79836F5-7DC0-477D-8E1E-7ED8BFA4B61F}"/>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56AF2970-D486-4BD2-BB71-523294E5BF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153</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157</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78F96F21-9348-4794-B6D7-DAE54E536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11E7CFE-509F-4278-83EE-1F934FFC04AE}" type="slidenum">
              <a:rPr lang="en-US" altLang="zh-CN" u="none" smtClean="0"/>
              <a:pPr/>
              <a:t>159</a:t>
            </a:fld>
            <a:endParaRPr lang="en-US" altLang="zh-CN" u="none"/>
          </a:p>
        </p:txBody>
      </p:sp>
      <p:sp>
        <p:nvSpPr>
          <p:cNvPr id="228355" name="Rectangle 2">
            <a:extLst>
              <a:ext uri="{FF2B5EF4-FFF2-40B4-BE49-F238E27FC236}">
                <a16:creationId xmlns:a16="http://schemas.microsoft.com/office/drawing/2014/main" id="{368D688C-BCBC-4906-9825-80121F127082}"/>
              </a:ext>
            </a:extLst>
          </p:cNvPr>
          <p:cNvSpPr>
            <a:spLocks noGrp="1" noRot="1" noChangeAspect="1" noChangeArrowheads="1" noTextEdit="1"/>
          </p:cNvSpPr>
          <p:nvPr>
            <p:ph type="sldImg"/>
          </p:nvPr>
        </p:nvSpPr>
        <p:spPr>
          <a:ln/>
        </p:spPr>
      </p:sp>
      <p:sp>
        <p:nvSpPr>
          <p:cNvPr id="228356" name="Rectangle 3">
            <a:extLst>
              <a:ext uri="{FF2B5EF4-FFF2-40B4-BE49-F238E27FC236}">
                <a16:creationId xmlns:a16="http://schemas.microsoft.com/office/drawing/2014/main" id="{D3F73476-E0F6-419B-983C-1526A8925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2F9F78B2-F1D0-4CEE-8FE8-76F51EA88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D5109C07-AF40-440E-9262-C2A9FBCBDE3B}" type="slidenum">
              <a:rPr lang="en-US" altLang="zh-CN" u="none" smtClean="0"/>
              <a:pPr/>
              <a:t>165</a:t>
            </a:fld>
            <a:endParaRPr lang="en-US" altLang="zh-CN" u="none"/>
          </a:p>
        </p:txBody>
      </p:sp>
      <p:sp>
        <p:nvSpPr>
          <p:cNvPr id="235523" name="Rectangle 2">
            <a:extLst>
              <a:ext uri="{FF2B5EF4-FFF2-40B4-BE49-F238E27FC236}">
                <a16:creationId xmlns:a16="http://schemas.microsoft.com/office/drawing/2014/main" id="{4CE319E0-03B0-48E8-8E6E-9302C004F02F}"/>
              </a:ext>
            </a:extLst>
          </p:cNvPr>
          <p:cNvSpPr>
            <a:spLocks noGrp="1" noRot="1" noChangeAspect="1" noChangeArrowheads="1" noTextEdit="1"/>
          </p:cNvSpPr>
          <p:nvPr>
            <p:ph type="sldImg"/>
          </p:nvPr>
        </p:nvSpPr>
        <p:spPr>
          <a:ln/>
        </p:spPr>
      </p:sp>
      <p:sp>
        <p:nvSpPr>
          <p:cNvPr id="235524" name="Rectangle 3">
            <a:extLst>
              <a:ext uri="{FF2B5EF4-FFF2-40B4-BE49-F238E27FC236}">
                <a16:creationId xmlns:a16="http://schemas.microsoft.com/office/drawing/2014/main" id="{1C9C2576-17A8-484B-8F7E-84AD04A3E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106BCE7D-64AC-4153-8496-6DF936B80798}" type="slidenum">
              <a:rPr lang="en-US" altLang="zh-CN"/>
              <a:t>14</a:t>
            </a:fld>
            <a:endParaRPr lang="en-US" altLang="zh-CN"/>
          </a:p>
        </p:txBody>
      </p:sp>
      <p:sp>
        <p:nvSpPr>
          <p:cNvPr id="21507" name="Rectangle 2"/>
          <p:cNvSpPr>
            <a:spLocks noGrp="1" noRot="1" noChangeAspect="1" noChangeArrowheads="1" noTextEdit="1"/>
          </p:cNvSpPr>
          <p:nvPr>
            <p:ph type="sldImg" idx="4294967295"/>
          </p:nvPr>
        </p:nvSpPr>
        <p:spPr/>
      </p:sp>
      <p:sp>
        <p:nvSpPr>
          <p:cNvPr id="2150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a:extLst>
              <a:ext uri="{FF2B5EF4-FFF2-40B4-BE49-F238E27FC236}">
                <a16:creationId xmlns:a16="http://schemas.microsoft.com/office/drawing/2014/main" id="{E95F3B81-1DDD-4AF0-88A7-EF609CAF6B1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A5F8B05E-5696-4E84-AD94-B3BB8CA062B8}" type="slidenum">
              <a:rPr lang="en-US" altLang="zh-CN" sz="1200" u="none"/>
              <a:pPr algn="r"/>
              <a:t>166</a:t>
            </a:fld>
            <a:endParaRPr lang="en-US" altLang="zh-CN" sz="1200" u="none"/>
          </a:p>
        </p:txBody>
      </p:sp>
      <p:sp>
        <p:nvSpPr>
          <p:cNvPr id="237571" name="Rectangle 2">
            <a:extLst>
              <a:ext uri="{FF2B5EF4-FFF2-40B4-BE49-F238E27FC236}">
                <a16:creationId xmlns:a16="http://schemas.microsoft.com/office/drawing/2014/main" id="{1016C8B6-4B9B-4A84-8E58-214DA0676745}"/>
              </a:ext>
            </a:extLst>
          </p:cNvPr>
          <p:cNvSpPr>
            <a:spLocks noGrp="1" noRot="1" noChangeAspect="1" noChangeArrowheads="1" noTextEdit="1"/>
          </p:cNvSpPr>
          <p:nvPr>
            <p:ph type="sldImg"/>
          </p:nvPr>
        </p:nvSpPr>
        <p:spPr>
          <a:ln/>
        </p:spPr>
      </p:sp>
      <p:sp>
        <p:nvSpPr>
          <p:cNvPr id="237572" name="Rectangle 3">
            <a:extLst>
              <a:ext uri="{FF2B5EF4-FFF2-40B4-BE49-F238E27FC236}">
                <a16:creationId xmlns:a16="http://schemas.microsoft.com/office/drawing/2014/main" id="{45E3E1B4-FD02-4B4F-9225-6099DF82A1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a:extLst>
              <a:ext uri="{FF2B5EF4-FFF2-40B4-BE49-F238E27FC236}">
                <a16:creationId xmlns:a16="http://schemas.microsoft.com/office/drawing/2014/main" id="{5BF7AA54-D27E-406D-A89F-8B1FDE55981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B4332722-8341-42BC-B0D5-91BA9980256B}" type="slidenum">
              <a:rPr lang="en-US" altLang="zh-CN" sz="1200" u="none"/>
              <a:pPr algn="r"/>
              <a:t>167</a:t>
            </a:fld>
            <a:endParaRPr lang="en-US" altLang="zh-CN" sz="1200" u="none"/>
          </a:p>
        </p:txBody>
      </p:sp>
      <p:sp>
        <p:nvSpPr>
          <p:cNvPr id="239619" name="Rectangle 2">
            <a:extLst>
              <a:ext uri="{FF2B5EF4-FFF2-40B4-BE49-F238E27FC236}">
                <a16:creationId xmlns:a16="http://schemas.microsoft.com/office/drawing/2014/main" id="{5E80CA84-6AFD-4D57-9DBB-F942D411596A}"/>
              </a:ext>
            </a:extLst>
          </p:cNvPr>
          <p:cNvSpPr>
            <a:spLocks noGrp="1" noRot="1" noChangeAspect="1" noChangeArrowheads="1" noTextEdit="1"/>
          </p:cNvSpPr>
          <p:nvPr>
            <p:ph type="sldImg"/>
          </p:nvPr>
        </p:nvSpPr>
        <p:spPr>
          <a:ln/>
        </p:spPr>
      </p:sp>
      <p:sp>
        <p:nvSpPr>
          <p:cNvPr id="239620" name="Rectangle 3">
            <a:extLst>
              <a:ext uri="{FF2B5EF4-FFF2-40B4-BE49-F238E27FC236}">
                <a16:creationId xmlns:a16="http://schemas.microsoft.com/office/drawing/2014/main" id="{F1954C44-68B9-4A47-82B5-4781A45B0C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a:extLst>
              <a:ext uri="{FF2B5EF4-FFF2-40B4-BE49-F238E27FC236}">
                <a16:creationId xmlns:a16="http://schemas.microsoft.com/office/drawing/2014/main" id="{EC4F0D9C-0BD5-4DE2-B780-0F0795B100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3522F501-A58B-4780-A1D8-D66ADD04B732}" type="slidenum">
              <a:rPr lang="en-US" altLang="zh-CN" u="none" smtClean="0"/>
              <a:pPr/>
              <a:t>168</a:t>
            </a:fld>
            <a:endParaRPr lang="en-US" altLang="zh-CN" u="none"/>
          </a:p>
        </p:txBody>
      </p:sp>
      <p:sp>
        <p:nvSpPr>
          <p:cNvPr id="241667" name="Rectangle 2">
            <a:extLst>
              <a:ext uri="{FF2B5EF4-FFF2-40B4-BE49-F238E27FC236}">
                <a16:creationId xmlns:a16="http://schemas.microsoft.com/office/drawing/2014/main" id="{76964B62-901B-4925-BC1C-4130AD831427}"/>
              </a:ext>
            </a:extLst>
          </p:cNvPr>
          <p:cNvSpPr>
            <a:spLocks noGrp="1" noRot="1" noChangeAspect="1" noChangeArrowheads="1" noTextEdit="1"/>
          </p:cNvSpPr>
          <p:nvPr>
            <p:ph type="sldImg"/>
          </p:nvPr>
        </p:nvSpPr>
        <p:spPr>
          <a:ln/>
        </p:spPr>
      </p:sp>
      <p:sp>
        <p:nvSpPr>
          <p:cNvPr id="241668" name="Rectangle 3">
            <a:extLst>
              <a:ext uri="{FF2B5EF4-FFF2-40B4-BE49-F238E27FC236}">
                <a16:creationId xmlns:a16="http://schemas.microsoft.com/office/drawing/2014/main" id="{E1B9A40E-6DE7-46ED-B1A4-05C7A7781C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a:extLst>
              <a:ext uri="{FF2B5EF4-FFF2-40B4-BE49-F238E27FC236}">
                <a16:creationId xmlns:a16="http://schemas.microsoft.com/office/drawing/2014/main" id="{044C9D47-3C11-43BC-8FF7-8F9406D77F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0A461A9-3EFD-4D96-BC62-009BB286E14B}" type="slidenum">
              <a:rPr lang="en-US" altLang="zh-CN" u="none" smtClean="0"/>
              <a:pPr/>
              <a:t>169</a:t>
            </a:fld>
            <a:endParaRPr lang="en-US" altLang="zh-CN" u="none"/>
          </a:p>
        </p:txBody>
      </p:sp>
      <p:sp>
        <p:nvSpPr>
          <p:cNvPr id="243715" name="Rectangle 2">
            <a:extLst>
              <a:ext uri="{FF2B5EF4-FFF2-40B4-BE49-F238E27FC236}">
                <a16:creationId xmlns:a16="http://schemas.microsoft.com/office/drawing/2014/main" id="{39C72293-6884-404B-9C97-D1F9BEA81264}"/>
              </a:ext>
            </a:extLst>
          </p:cNvPr>
          <p:cNvSpPr>
            <a:spLocks noGrp="1" noRot="1" noChangeAspect="1" noChangeArrowheads="1" noTextEdit="1"/>
          </p:cNvSpPr>
          <p:nvPr>
            <p:ph type="sldImg"/>
          </p:nvPr>
        </p:nvSpPr>
        <p:spPr>
          <a:ln/>
        </p:spPr>
      </p:sp>
      <p:sp>
        <p:nvSpPr>
          <p:cNvPr id="243716" name="Rectangle 3">
            <a:extLst>
              <a:ext uri="{FF2B5EF4-FFF2-40B4-BE49-F238E27FC236}">
                <a16:creationId xmlns:a16="http://schemas.microsoft.com/office/drawing/2014/main" id="{75096001-4B87-4CAA-A782-C9E52CCB85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170</a:t>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a:extLst>
              <a:ext uri="{FF2B5EF4-FFF2-40B4-BE49-F238E27FC236}">
                <a16:creationId xmlns:a16="http://schemas.microsoft.com/office/drawing/2014/main" id="{DB056153-3A0B-4A40-974B-4994C37651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DA48389-EFD3-4A3F-91F6-260C0303D023}" type="slidenum">
              <a:rPr lang="en-US" altLang="zh-CN" u="none" smtClean="0"/>
              <a:pPr/>
              <a:t>171</a:t>
            </a:fld>
            <a:endParaRPr lang="en-US" altLang="zh-CN" u="none"/>
          </a:p>
        </p:txBody>
      </p:sp>
      <p:sp>
        <p:nvSpPr>
          <p:cNvPr id="245763" name="Rectangle 2">
            <a:extLst>
              <a:ext uri="{FF2B5EF4-FFF2-40B4-BE49-F238E27FC236}">
                <a16:creationId xmlns:a16="http://schemas.microsoft.com/office/drawing/2014/main" id="{A02E6A4A-AB83-44D4-B2A5-BDF07479990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E5031F4F-3143-4150-82E5-B629E60E9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176</a:t>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177</a:t>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178</a:t>
            </a:fld>
            <a:endParaRPr lang="en-US" altLang="zh-CN" dirty="0"/>
          </a:p>
        </p:txBody>
      </p:sp>
      <p:sp>
        <p:nvSpPr>
          <p:cNvPr id="231427" name="Rectangle 2"/>
          <p:cNvSpPr>
            <a:spLocks noGrp="1" noRot="1" noChangeAspect="1" noTextEdit="1"/>
          </p:cNvSpPr>
          <p:nvPr>
            <p:ph type="sldImg"/>
          </p:nvPr>
        </p:nvSpPr>
        <p:spPr/>
      </p:sp>
      <p:sp>
        <p:nvSpPr>
          <p:cNvPr id="231428"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179</a:t>
            </a:fld>
            <a:endParaRPr lang="en-US" altLang="zh-CN" dirty="0"/>
          </a:p>
        </p:txBody>
      </p:sp>
      <p:sp>
        <p:nvSpPr>
          <p:cNvPr id="233475" name="Rectangle 2"/>
          <p:cNvSpPr>
            <a:spLocks noGrp="1" noRot="1" noChangeAspect="1" noTextEdit="1"/>
          </p:cNvSpPr>
          <p:nvPr>
            <p:ph type="sldImg"/>
          </p:nvPr>
        </p:nvSpPr>
        <p:spPr/>
      </p:sp>
      <p:sp>
        <p:nvSpPr>
          <p:cNvPr id="233476"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181</a:t>
            </a:fld>
            <a:endParaRPr lang="en-US" altLang="zh-CN" dirty="0"/>
          </a:p>
        </p:txBody>
      </p:sp>
      <p:sp>
        <p:nvSpPr>
          <p:cNvPr id="235523" name="Rectangle 2"/>
          <p:cNvSpPr>
            <a:spLocks noGrp="1" noRot="1" noChangeAspect="1" noTextEdit="1"/>
          </p:cNvSpPr>
          <p:nvPr>
            <p:ph type="sldImg"/>
          </p:nvPr>
        </p:nvSpPr>
        <p:spPr/>
      </p:sp>
      <p:sp>
        <p:nvSpPr>
          <p:cNvPr id="235524"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182</a:t>
            </a:fld>
            <a:endParaRPr lang="en-US" altLang="zh-CN" dirty="0"/>
          </a:p>
        </p:txBody>
      </p:sp>
      <p:sp>
        <p:nvSpPr>
          <p:cNvPr id="237571" name="Rectangle 2"/>
          <p:cNvSpPr>
            <a:spLocks noGrp="1" noRot="1" noChangeAspect="1" noTextEdit="1"/>
          </p:cNvSpPr>
          <p:nvPr>
            <p:ph type="sldImg"/>
          </p:nvPr>
        </p:nvSpPr>
        <p:spPr/>
      </p:sp>
      <p:sp>
        <p:nvSpPr>
          <p:cNvPr id="237572"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183</a:t>
            </a:fld>
            <a:endParaRPr lang="en-US" altLang="zh-CN" dirty="0"/>
          </a:p>
        </p:txBody>
      </p:sp>
      <p:sp>
        <p:nvSpPr>
          <p:cNvPr id="239619" name="Rectangle 2"/>
          <p:cNvSpPr>
            <a:spLocks noGrp="1" noRot="1" noChangeAspect="1" noTextEdit="1"/>
          </p:cNvSpPr>
          <p:nvPr>
            <p:ph type="sldImg"/>
          </p:nvPr>
        </p:nvSpPr>
        <p:spPr/>
      </p:sp>
      <p:sp>
        <p:nvSpPr>
          <p:cNvPr id="239620"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184</a:t>
            </a:fld>
            <a:endParaRPr lang="en-US" altLang="zh-CN" dirty="0"/>
          </a:p>
        </p:txBody>
      </p:sp>
      <p:sp>
        <p:nvSpPr>
          <p:cNvPr id="241667" name="Rectangle 2"/>
          <p:cNvSpPr>
            <a:spLocks noGrp="1" noRot="1" noChangeAspect="1" noTextEdit="1"/>
          </p:cNvSpPr>
          <p:nvPr>
            <p:ph type="sldImg"/>
          </p:nvPr>
        </p:nvSpPr>
        <p:spPr/>
      </p:sp>
      <p:sp>
        <p:nvSpPr>
          <p:cNvPr id="241668"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185</a:t>
            </a:fld>
            <a:endParaRPr lang="en-US" altLang="zh-CN" dirty="0"/>
          </a:p>
        </p:txBody>
      </p:sp>
      <p:sp>
        <p:nvSpPr>
          <p:cNvPr id="243715" name="Rectangle 2"/>
          <p:cNvSpPr>
            <a:spLocks noGrp="1" noRot="1" noChangeAspect="1" noTextEdit="1"/>
          </p:cNvSpPr>
          <p:nvPr>
            <p:ph type="sldImg"/>
          </p:nvPr>
        </p:nvSpPr>
        <p:spPr/>
      </p:sp>
      <p:sp>
        <p:nvSpPr>
          <p:cNvPr id="243716"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2E8E0397-7457-4C66-8A37-A306111F47E2}" type="slidenum">
              <a:rPr lang="en-US" altLang="zh-CN"/>
              <a:t>197</a:t>
            </a:fld>
            <a:endParaRPr lang="en-US" altLang="zh-CN"/>
          </a:p>
        </p:txBody>
      </p:sp>
      <p:sp>
        <p:nvSpPr>
          <p:cNvPr id="277507" name="Rectangle 2"/>
          <p:cNvSpPr>
            <a:spLocks noGrp="1" noRot="1" noChangeAspect="1" noChangeArrowheads="1" noTextEdit="1"/>
          </p:cNvSpPr>
          <p:nvPr>
            <p:ph type="sldImg" idx="4294967295"/>
          </p:nvPr>
        </p:nvSpPr>
        <p:spPr/>
      </p:sp>
      <p:sp>
        <p:nvSpPr>
          <p:cNvPr id="27750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4DB9E91F-576C-4823-BAA9-6B8CE253F96B}" type="slidenum">
              <a:rPr lang="en-US" altLang="zh-CN"/>
              <a:t>198</a:t>
            </a:fld>
            <a:endParaRPr lang="en-US" altLang="zh-CN"/>
          </a:p>
        </p:txBody>
      </p:sp>
      <p:sp>
        <p:nvSpPr>
          <p:cNvPr id="279555" name="Rectangle 2"/>
          <p:cNvSpPr>
            <a:spLocks noGrp="1" noRot="1" noChangeAspect="1" noChangeArrowheads="1" noTextEdit="1"/>
          </p:cNvSpPr>
          <p:nvPr>
            <p:ph type="sldImg" idx="4294967295"/>
          </p:nvPr>
        </p:nvSpPr>
        <p:spPr/>
      </p:sp>
      <p:sp>
        <p:nvSpPr>
          <p:cNvPr id="27955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A3B204B5-E81B-429E-8431-C6AB843463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E4D2C34-8690-4767-9D11-B1124C913941}" type="slidenum">
              <a:rPr lang="en-US" altLang="zh-CN" u="none" smtClean="0"/>
              <a:pPr/>
              <a:t>20</a:t>
            </a:fld>
            <a:endParaRPr lang="en-US" altLang="zh-CN" u="none"/>
          </a:p>
        </p:txBody>
      </p:sp>
      <p:sp>
        <p:nvSpPr>
          <p:cNvPr id="29699" name="Rectangle 2">
            <a:extLst>
              <a:ext uri="{FF2B5EF4-FFF2-40B4-BE49-F238E27FC236}">
                <a16:creationId xmlns:a16="http://schemas.microsoft.com/office/drawing/2014/main" id="{804D07D7-4289-458E-8526-EB2A96CE9267}"/>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821799D-B492-4BC3-A3EA-2386B94AA6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5C10798F-8B32-4261-9A23-F569A9F787C8}" type="slidenum">
              <a:rPr lang="en-US" altLang="zh-CN"/>
              <a:t>24</a:t>
            </a:fld>
            <a:endParaRPr lang="en-US" altLang="zh-CN"/>
          </a:p>
        </p:txBody>
      </p:sp>
      <p:sp>
        <p:nvSpPr>
          <p:cNvPr id="23555" name="Rectangle 2"/>
          <p:cNvSpPr>
            <a:spLocks noGrp="1" noRot="1" noChangeAspect="1" noChangeArrowheads="1" noTextEdit="1"/>
          </p:cNvSpPr>
          <p:nvPr>
            <p:ph type="sldImg" idx="4294967295"/>
          </p:nvPr>
        </p:nvSpPr>
        <p:spPr/>
      </p:sp>
      <p:sp>
        <p:nvSpPr>
          <p:cNvPr id="23556" name="Rectangle 3"/>
          <p:cNvSpPr>
            <a:spLocks noGrp="1" noChangeArrowheads="1"/>
          </p:cNvSpPr>
          <p:nvPr>
            <p:ph type="body" idx="4294967295"/>
          </p:nvPr>
        </p:nvSpPr>
        <p:spPr/>
        <p:txBody>
          <a:bodyPr/>
          <a:lstStyle/>
          <a:p>
            <a:pPr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F2565676-CDAF-40BE-8A9D-2ABD67431CD4}" type="slidenum">
              <a:rPr lang="en-US" altLang="zh-CN"/>
              <a:t>3</a:t>
            </a:fld>
            <a:endParaRPr lang="en-US" altLang="zh-CN"/>
          </a:p>
        </p:txBody>
      </p:sp>
      <p:sp>
        <p:nvSpPr>
          <p:cNvPr id="9219" name="Rectangle 2"/>
          <p:cNvSpPr>
            <a:spLocks noGrp="1" noRot="1" noChangeAspect="1" noChangeArrowheads="1" noTextEdit="1"/>
          </p:cNvSpPr>
          <p:nvPr>
            <p:ph type="sldImg" idx="4294967295"/>
          </p:nvPr>
        </p:nvSpPr>
        <p:spPr/>
      </p:sp>
      <p:sp>
        <p:nvSpPr>
          <p:cNvPr id="9220" name="Rectangle 3"/>
          <p:cNvSpPr>
            <a:spLocks noGrp="1" noChangeArrowheads="1"/>
          </p:cNvSpPr>
          <p:nvPr>
            <p:ph type="body" idx="4294967295"/>
          </p:nvPr>
        </p:nvSpPr>
        <p:spPr/>
        <p:txBody>
          <a:bodyPr/>
          <a:lstStyle/>
          <a:p>
            <a:pPr eaLnBrk="1" hangingPunct="1"/>
            <a:endParaRPr lang="zh-CN" altLang="zh-CN" sz="10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A431D25B-ECD3-43BD-B614-51E2A53158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8DC8D252-8146-43AD-8073-0BF5AFE54C3A}" type="slidenum">
              <a:rPr lang="en-US" altLang="zh-CN" u="none" smtClean="0"/>
              <a:pPr/>
              <a:t>53</a:t>
            </a:fld>
            <a:endParaRPr lang="en-US" altLang="zh-CN" u="none"/>
          </a:p>
        </p:txBody>
      </p:sp>
      <p:sp>
        <p:nvSpPr>
          <p:cNvPr id="78851" name="Rectangle 2">
            <a:extLst>
              <a:ext uri="{FF2B5EF4-FFF2-40B4-BE49-F238E27FC236}">
                <a16:creationId xmlns:a16="http://schemas.microsoft.com/office/drawing/2014/main" id="{AADD81A8-5046-447B-919A-3C5B14E92826}"/>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93044DCB-B844-4C28-8BA4-0D3DFB634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54</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7F5DBD-3FAB-4A64-ACA5-02164A207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056F6446-38DD-4E36-B083-B582E0EBA083}" type="slidenum">
              <a:rPr lang="en-US" altLang="zh-CN" u="none" smtClean="0"/>
              <a:pPr/>
              <a:t>55</a:t>
            </a:fld>
            <a:endParaRPr lang="en-US" altLang="zh-CN" u="none"/>
          </a:p>
        </p:txBody>
      </p:sp>
      <p:sp>
        <p:nvSpPr>
          <p:cNvPr id="80899" name="Rectangle 2">
            <a:extLst>
              <a:ext uri="{FF2B5EF4-FFF2-40B4-BE49-F238E27FC236}">
                <a16:creationId xmlns:a16="http://schemas.microsoft.com/office/drawing/2014/main" id="{CE27EDC3-9734-4597-80AC-CF7F9E387CB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C56DBE0-BE17-4F12-AC3C-60547412D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0E11267B-4ABC-40E5-AE2C-8E523D4709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0F150012-01C8-4F23-8133-0253C4BB2D77}" type="slidenum">
              <a:rPr lang="en-US" altLang="zh-CN" u="none" smtClean="0"/>
              <a:pPr/>
              <a:t>58</a:t>
            </a:fld>
            <a:endParaRPr lang="en-US" altLang="zh-CN" u="none"/>
          </a:p>
        </p:txBody>
      </p:sp>
      <p:sp>
        <p:nvSpPr>
          <p:cNvPr id="82947" name="Rectangle 2">
            <a:extLst>
              <a:ext uri="{FF2B5EF4-FFF2-40B4-BE49-F238E27FC236}">
                <a16:creationId xmlns:a16="http://schemas.microsoft.com/office/drawing/2014/main" id="{C754D477-9764-45D0-9055-6B2D1CC51FB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0FD42A2C-FE0E-48D9-AFC5-0EC72EE4B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63</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64</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65</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66</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67</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68</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61CC7B3-ACC2-48B7-BA0A-D84E444E4C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C6F3084F-DE09-440A-8926-8581EBFD13DA}" type="slidenum">
              <a:rPr lang="en-US" altLang="zh-CN" u="none" smtClean="0"/>
              <a:pPr/>
              <a:t>69</a:t>
            </a:fld>
            <a:endParaRPr lang="en-US" altLang="zh-CN" u="none"/>
          </a:p>
        </p:txBody>
      </p:sp>
      <p:sp>
        <p:nvSpPr>
          <p:cNvPr id="177155" name="Rectangle 2">
            <a:extLst>
              <a:ext uri="{FF2B5EF4-FFF2-40B4-BE49-F238E27FC236}">
                <a16:creationId xmlns:a16="http://schemas.microsoft.com/office/drawing/2014/main" id="{2B77072D-842F-4851-B185-A56EDFD1A365}"/>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9EB68D11-0954-4A09-B4F3-8B9B8363F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8F76D841-F8AD-4B9F-9757-F32C53E4CA7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40F892AE-93F6-4BC7-8EDB-4C19E1B91D63}" type="slidenum">
              <a:rPr lang="en-US" altLang="zh-CN" sz="1200" u="none"/>
              <a:pPr algn="r"/>
              <a:t>70</a:t>
            </a:fld>
            <a:endParaRPr lang="en-US" altLang="zh-CN" sz="1200" u="none"/>
          </a:p>
        </p:txBody>
      </p:sp>
      <p:sp>
        <p:nvSpPr>
          <p:cNvPr id="179203" name="Rectangle 2">
            <a:extLst>
              <a:ext uri="{FF2B5EF4-FFF2-40B4-BE49-F238E27FC236}">
                <a16:creationId xmlns:a16="http://schemas.microsoft.com/office/drawing/2014/main" id="{20493F50-F820-458A-B35E-21357260EF08}"/>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D88C7C57-8152-48FC-890E-B3A0B795B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13DA5684-27DB-4EE3-84B0-E2865F4932B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C2007C88-91C7-4117-A390-5A0531AB6C59}" type="slidenum">
              <a:rPr lang="en-US" altLang="zh-CN" sz="1200" u="none"/>
              <a:pPr algn="r"/>
              <a:t>71</a:t>
            </a:fld>
            <a:endParaRPr lang="en-US" altLang="zh-CN" sz="1200" u="none"/>
          </a:p>
        </p:txBody>
      </p:sp>
      <p:sp>
        <p:nvSpPr>
          <p:cNvPr id="181251" name="Rectangle 2">
            <a:extLst>
              <a:ext uri="{FF2B5EF4-FFF2-40B4-BE49-F238E27FC236}">
                <a16:creationId xmlns:a16="http://schemas.microsoft.com/office/drawing/2014/main" id="{F12BE558-AA6E-43FD-B3F5-B47D1CA5CF44}"/>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3779B14E-E7FD-44B6-B285-F0CF480385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B4D32DE4-BB31-4400-90CA-66C1C9E96D1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4648982B-763F-4941-B746-137EAAF8F5D3}" type="slidenum">
              <a:rPr lang="en-US" altLang="zh-CN" sz="1200" u="none"/>
              <a:pPr algn="r"/>
              <a:t>72</a:t>
            </a:fld>
            <a:endParaRPr lang="en-US" altLang="zh-CN" sz="1200" u="none"/>
          </a:p>
        </p:txBody>
      </p:sp>
      <p:sp>
        <p:nvSpPr>
          <p:cNvPr id="183299" name="Rectangle 2">
            <a:extLst>
              <a:ext uri="{FF2B5EF4-FFF2-40B4-BE49-F238E27FC236}">
                <a16:creationId xmlns:a16="http://schemas.microsoft.com/office/drawing/2014/main" id="{B3FF44B1-727A-4022-9AC0-F7C9293D16A3}"/>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id="{1BCFC8EC-3BEA-4223-B1B7-DB5A37446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2EEEA975-E657-4549-8D44-F011F98E36A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046F9F72-F42A-46EB-A822-46D4F67D6744}" type="slidenum">
              <a:rPr lang="en-US" altLang="zh-CN" sz="1200" u="none"/>
              <a:pPr algn="r"/>
              <a:t>73</a:t>
            </a:fld>
            <a:endParaRPr lang="en-US" altLang="zh-CN" sz="1200" u="none"/>
          </a:p>
        </p:txBody>
      </p:sp>
      <p:sp>
        <p:nvSpPr>
          <p:cNvPr id="185347" name="Rectangle 2">
            <a:extLst>
              <a:ext uri="{FF2B5EF4-FFF2-40B4-BE49-F238E27FC236}">
                <a16:creationId xmlns:a16="http://schemas.microsoft.com/office/drawing/2014/main" id="{B6E09AD5-F37D-4A77-93BE-0A2111E24779}"/>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EFCD4992-8D4A-42F8-9572-24CFF191B6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08310188-5C10-4E65-ACE1-8952C9781E5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DCBD8DB3-20E9-4346-9F47-DB9A7FD83CE6}" type="slidenum">
              <a:rPr lang="en-US" altLang="zh-CN" sz="1200" u="none"/>
              <a:pPr algn="r"/>
              <a:t>74</a:t>
            </a:fld>
            <a:endParaRPr lang="en-US" altLang="zh-CN" sz="1200" u="none"/>
          </a:p>
        </p:txBody>
      </p:sp>
      <p:sp>
        <p:nvSpPr>
          <p:cNvPr id="187395" name="Rectangle 2">
            <a:extLst>
              <a:ext uri="{FF2B5EF4-FFF2-40B4-BE49-F238E27FC236}">
                <a16:creationId xmlns:a16="http://schemas.microsoft.com/office/drawing/2014/main" id="{F1C70215-7094-48CB-9767-C8B3EA1B1C72}"/>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FB21F0F0-B64D-4053-A5CF-3EA46971DC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F98F4D16-DD7D-4898-BDFC-6DD96AF97A0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C8642F49-FF83-4A8D-B27D-95A277C4700C}" type="slidenum">
              <a:rPr lang="en-US" altLang="zh-CN" sz="1200" u="none"/>
              <a:pPr algn="r"/>
              <a:t>75</a:t>
            </a:fld>
            <a:endParaRPr lang="en-US" altLang="zh-CN" sz="1200" u="none"/>
          </a:p>
        </p:txBody>
      </p:sp>
      <p:sp>
        <p:nvSpPr>
          <p:cNvPr id="189443" name="Rectangle 2">
            <a:extLst>
              <a:ext uri="{FF2B5EF4-FFF2-40B4-BE49-F238E27FC236}">
                <a16:creationId xmlns:a16="http://schemas.microsoft.com/office/drawing/2014/main" id="{EA7FA3BB-0813-4BBF-9E5F-BC6F2C01F594}"/>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DC115076-9176-4A67-A406-57EBB5E953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76</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77</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78</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2B990465-F209-4A4A-9146-4C95F87BCA21}" type="slidenum">
              <a:rPr lang="en-US" altLang="zh-CN"/>
              <a:t>80</a:t>
            </a:fld>
            <a:endParaRPr lang="en-US" altLang="zh-CN"/>
          </a:p>
        </p:txBody>
      </p:sp>
      <p:sp>
        <p:nvSpPr>
          <p:cNvPr id="96259" name="Rectangle 2"/>
          <p:cNvSpPr>
            <a:spLocks noGrp="1" noRot="1" noChangeAspect="1" noChangeArrowheads="1" noTextEdit="1"/>
          </p:cNvSpPr>
          <p:nvPr>
            <p:ph type="sldImg" idx="4294967295"/>
          </p:nvPr>
        </p:nvSpPr>
        <p:spPr/>
      </p:sp>
      <p:sp>
        <p:nvSpPr>
          <p:cNvPr id="9626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81</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3B691DAA-2D1C-44F6-A3C3-AA2DF6A99CA0}" type="slidenum">
              <a:rPr lang="en-US" altLang="zh-CN"/>
              <a:t>8</a:t>
            </a:fld>
            <a:endParaRPr lang="en-US" altLang="zh-CN"/>
          </a:p>
        </p:txBody>
      </p:sp>
      <p:sp>
        <p:nvSpPr>
          <p:cNvPr id="11267" name="Rectangle 2"/>
          <p:cNvSpPr>
            <a:spLocks noGrp="1" noRot="1" noChangeAspect="1" noChangeArrowheads="1" noTextEdit="1"/>
          </p:cNvSpPr>
          <p:nvPr>
            <p:ph type="sldImg" idx="4294967295"/>
          </p:nvPr>
        </p:nvSpPr>
        <p:spPr/>
      </p:sp>
      <p:sp>
        <p:nvSpPr>
          <p:cNvPr id="1126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83</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FF2DCB6B-7EEE-4087-961F-D3118531B612}"/>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C3E6C239-FE49-42E3-9AC0-713BFB5E2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128</a:t>
            </a:r>
            <a:r>
              <a:rPr lang="zh-CN" altLang="en-US"/>
              <a:t>：</a:t>
            </a:r>
            <a:r>
              <a:rPr lang="en-US" altLang="zh-CN"/>
              <a:t>10000000</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90</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92</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93</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94</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sz="1200" dirty="0">
              <a:latin typeface="Times New Roman" panose="02020803070505020304" pitchFamily="18" charset="0"/>
              <a:ea typeface="思源黑体 CN Normal" panose="020B0400000000000000" pitchFamily="34" charset="-122"/>
              <a:cs typeface="Times New Roman" panose="020208030705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95</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sz="1200" dirty="0">
              <a:latin typeface="Times New Roman" panose="02020803070505020304" pitchFamily="18" charset="0"/>
              <a:ea typeface="思源黑体 CN Normal" panose="020B0400000000000000" pitchFamily="34" charset="-122"/>
              <a:cs typeface="Times New Roman" panose="020208030705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96</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9F7682D9-0C09-4F10-A36A-1FC6E16E2E78}"/>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5E2535D8-3405-4AB0-BC09-32653A9782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0000FF"/>
                </a:solidFill>
              </a:rPr>
              <a:t>ISP</a:t>
            </a:r>
            <a:r>
              <a:rPr lang="zh-CN" altLang="en-US">
                <a:solidFill>
                  <a:srgbClr val="0000FF"/>
                </a:solidFill>
              </a:rPr>
              <a:t>的地址块       </a:t>
            </a:r>
            <a:r>
              <a:rPr lang="en-US" altLang="zh-CN" u="sng">
                <a:solidFill>
                  <a:srgbClr val="FF0000"/>
                </a:solidFill>
              </a:rPr>
              <a:t>11001000  00010111  0001</a:t>
            </a:r>
            <a:r>
              <a:rPr lang="en-US" altLang="zh-CN">
                <a:solidFill>
                  <a:srgbClr val="0000FF"/>
                </a:solidFill>
              </a:rPr>
              <a:t>0000  00000000    200.23.16.0/20</a:t>
            </a:r>
            <a:r>
              <a:rPr lang="en-US" altLang="zh-CN">
                <a:solidFill>
                  <a:schemeClr val="accent2"/>
                </a:solidFill>
              </a:rPr>
              <a:t> </a:t>
            </a:r>
            <a:endParaRPr lang="en-US" altLang="zh-CN"/>
          </a:p>
          <a:p>
            <a:r>
              <a:rPr lang="en-US" altLang="zh-CN"/>
              <a:t>Organization 0    </a:t>
            </a:r>
            <a:r>
              <a:rPr lang="en-US" altLang="zh-CN" u="sng"/>
              <a:t>11001000  00010111  0001</a:t>
            </a:r>
            <a:r>
              <a:rPr lang="en-US" altLang="zh-CN" u="sng">
                <a:solidFill>
                  <a:srgbClr val="FF0000"/>
                </a:solidFill>
              </a:rPr>
              <a:t>000</a:t>
            </a:r>
            <a:r>
              <a:rPr lang="en-US" altLang="zh-CN"/>
              <a:t>0  00000000    200.23.16.0/23 </a:t>
            </a:r>
          </a:p>
          <a:p>
            <a:r>
              <a:rPr lang="en-US" altLang="zh-CN"/>
              <a:t>Organization 1    </a:t>
            </a:r>
            <a:r>
              <a:rPr lang="en-US" altLang="zh-CN" u="sng"/>
              <a:t>11001000  00010111  0001</a:t>
            </a:r>
            <a:r>
              <a:rPr lang="en-US" altLang="zh-CN" u="sng">
                <a:solidFill>
                  <a:srgbClr val="FF0000"/>
                </a:solidFill>
              </a:rPr>
              <a:t>001</a:t>
            </a:r>
            <a:r>
              <a:rPr lang="en-US" altLang="zh-CN"/>
              <a:t>0  00000000    200.23.18.0/23 </a:t>
            </a:r>
          </a:p>
          <a:p>
            <a:r>
              <a:rPr lang="en-US" altLang="zh-CN"/>
              <a:t>Organization 2    </a:t>
            </a:r>
            <a:r>
              <a:rPr lang="en-US" altLang="zh-CN" u="sng"/>
              <a:t>11001000  00010111  0001</a:t>
            </a:r>
            <a:r>
              <a:rPr lang="en-US" altLang="zh-CN" u="sng">
                <a:solidFill>
                  <a:srgbClr val="FF0000"/>
                </a:solidFill>
              </a:rPr>
              <a:t>010</a:t>
            </a:r>
            <a:r>
              <a:rPr lang="en-US" altLang="zh-CN"/>
              <a:t>0  00000000    200.23.20.0/23 </a:t>
            </a:r>
          </a:p>
          <a:p>
            <a:r>
              <a:rPr lang="en-US" altLang="zh-CN"/>
              <a:t>   ...                                          …..                                   ….                ….</a:t>
            </a:r>
          </a:p>
          <a:p>
            <a:r>
              <a:rPr lang="en-US" altLang="zh-CN"/>
              <a:t>Organization 7    </a:t>
            </a:r>
            <a:r>
              <a:rPr lang="en-US" altLang="zh-CN" u="sng"/>
              <a:t>11001000  00010111  0001</a:t>
            </a:r>
            <a:r>
              <a:rPr lang="en-US" altLang="zh-CN" u="sng">
                <a:solidFill>
                  <a:srgbClr val="FF0000"/>
                </a:solidFill>
              </a:rPr>
              <a:t>111</a:t>
            </a:r>
            <a:r>
              <a:rPr lang="en-US" altLang="zh-CN"/>
              <a:t>0  00000000    200.23.30.0/23</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A8EBACB7-FA80-4981-A468-8C350B6E67DD}" type="slidenum">
              <a:rPr lang="en-US" altLang="zh-CN"/>
              <a:t>100</a:t>
            </a:fld>
            <a:endParaRPr lang="en-US" altLang="zh-CN"/>
          </a:p>
        </p:txBody>
      </p:sp>
      <p:sp>
        <p:nvSpPr>
          <p:cNvPr id="131075" name="Rectangle 2"/>
          <p:cNvSpPr>
            <a:spLocks noGrp="1" noRot="1" noChangeAspect="1" noChangeArrowheads="1" noTextEdit="1"/>
          </p:cNvSpPr>
          <p:nvPr>
            <p:ph type="sldImg" idx="4294967295"/>
          </p:nvPr>
        </p:nvSpPr>
        <p:spPr/>
      </p:sp>
      <p:sp>
        <p:nvSpPr>
          <p:cNvPr id="13107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D256855F-5045-4807-BD1C-2E56D84269EF}" type="slidenum">
              <a:rPr lang="en-US" altLang="zh-CN"/>
              <a:t>104</a:t>
            </a:fld>
            <a:endParaRPr lang="en-US" altLang="zh-CN"/>
          </a:p>
        </p:txBody>
      </p:sp>
      <p:sp>
        <p:nvSpPr>
          <p:cNvPr id="139267" name="Rectangle 2"/>
          <p:cNvSpPr>
            <a:spLocks noGrp="1" noRot="1" noChangeAspect="1" noChangeArrowheads="1" noTextEdit="1"/>
          </p:cNvSpPr>
          <p:nvPr>
            <p:ph type="sldImg" idx="4294967295"/>
          </p:nvPr>
        </p:nvSpPr>
        <p:spPr/>
      </p:sp>
      <p:sp>
        <p:nvSpPr>
          <p:cNvPr id="13926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D34D0093-A295-42BC-AD63-026362D848B7}" type="slidenum">
              <a:rPr lang="en-US" altLang="zh-CN"/>
              <a:t>105</a:t>
            </a:fld>
            <a:endParaRPr lang="en-US" altLang="zh-CN"/>
          </a:p>
        </p:txBody>
      </p:sp>
      <p:sp>
        <p:nvSpPr>
          <p:cNvPr id="141315" name="Rectangle 2"/>
          <p:cNvSpPr>
            <a:spLocks noGrp="1" noRot="1" noChangeAspect="1" noChangeArrowheads="1" noTextEdit="1"/>
          </p:cNvSpPr>
          <p:nvPr>
            <p:ph type="sldImg" idx="4294967295"/>
          </p:nvPr>
        </p:nvSpPr>
        <p:spPr/>
      </p:sp>
      <p:sp>
        <p:nvSpPr>
          <p:cNvPr id="14131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7C22CAFE-FA29-48B3-B0D5-D3810E0F5664}" type="slidenum">
              <a:rPr lang="en-US" altLang="zh-CN"/>
              <a:t>106</a:t>
            </a:fld>
            <a:endParaRPr lang="en-US" altLang="zh-CN"/>
          </a:p>
        </p:txBody>
      </p:sp>
      <p:sp>
        <p:nvSpPr>
          <p:cNvPr id="147459" name="Rectangle 2"/>
          <p:cNvSpPr>
            <a:spLocks noGrp="1" noRot="1" noChangeAspect="1" noChangeArrowheads="1" noTextEdit="1"/>
          </p:cNvSpPr>
          <p:nvPr>
            <p:ph type="sldImg" idx="4294967295"/>
          </p:nvPr>
        </p:nvSpPr>
        <p:spPr/>
      </p:sp>
      <p:sp>
        <p:nvSpPr>
          <p:cNvPr id="14746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9BF6E48B-3D0A-49DE-B786-ABB41F463496}" type="slidenum">
              <a:rPr lang="en-US" altLang="zh-CN"/>
              <a:t>107</a:t>
            </a:fld>
            <a:endParaRPr lang="en-US" altLang="zh-CN"/>
          </a:p>
        </p:txBody>
      </p:sp>
      <p:sp>
        <p:nvSpPr>
          <p:cNvPr id="149507" name="Rectangle 2"/>
          <p:cNvSpPr>
            <a:spLocks noGrp="1" noRot="1" noChangeAspect="1" noChangeArrowheads="1" noTextEdit="1"/>
          </p:cNvSpPr>
          <p:nvPr>
            <p:ph type="sldImg" idx="4294967295"/>
          </p:nvPr>
        </p:nvSpPr>
        <p:spPr/>
      </p:sp>
      <p:sp>
        <p:nvSpPr>
          <p:cNvPr id="14950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A347C65D-7B08-42A7-88DC-EBEAF2406633}"/>
              </a:ext>
            </a:extLst>
          </p:cNvPr>
          <p:cNvSpPr>
            <a:spLocks noGrp="1" noRot="1" noChangeAspect="1" noChangeArrowheads="1" noTextEdit="1"/>
          </p:cNvSpPr>
          <p:nvPr>
            <p:ph type="sldImg"/>
          </p:nvPr>
        </p:nvSpPr>
        <p:spPr>
          <a:xfrm>
            <a:off x="382588" y="685800"/>
            <a:ext cx="6096000" cy="3429000"/>
          </a:xfrm>
          <a:ln/>
        </p:spPr>
      </p:sp>
      <p:sp>
        <p:nvSpPr>
          <p:cNvPr id="147459" name="Rectangle 3">
            <a:extLst>
              <a:ext uri="{FF2B5EF4-FFF2-40B4-BE49-F238E27FC236}">
                <a16:creationId xmlns:a16="http://schemas.microsoft.com/office/drawing/2014/main" id="{41B206E3-DC0B-4D3B-9182-7C537DE26F80}"/>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44E75832-8AB1-266C-2022-3E61DD30FA08}"/>
              </a:ext>
            </a:extLst>
          </p:cNvPr>
          <p:cNvSpPr>
            <a:spLocks noGrp="1" noRot="1" noChangeAspect="1" noChangeArrowheads="1" noTextEdit="1"/>
          </p:cNvSpPr>
          <p:nvPr>
            <p:ph type="sldImg"/>
          </p:nvPr>
        </p:nvSpPr>
        <p:spPr>
          <a:xfrm>
            <a:off x="382588" y="685800"/>
            <a:ext cx="6096000" cy="3429000"/>
          </a:xfrm>
          <a:ln/>
        </p:spPr>
      </p:sp>
      <p:sp>
        <p:nvSpPr>
          <p:cNvPr id="150531" name="Rectangle 3">
            <a:extLst>
              <a:ext uri="{FF2B5EF4-FFF2-40B4-BE49-F238E27FC236}">
                <a16:creationId xmlns:a16="http://schemas.microsoft.com/office/drawing/2014/main" id="{D440E8BD-6076-0A8A-BB27-8D5DCF63E2A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684D88A-103D-4E75-941E-2463BC2E0A66}"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F2BD263-6769-4841-AE64-3CEB168FC8AE}"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CF18C3-9182-4B85-95A0-2F20C6C57433}"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715EAB-23F6-4577-9284-64084A9C316D}"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9997D28-819E-4FE2-9FC0-EA53364D55BB}" type="datetime1">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ED5CD84-85D4-49D4-AAEC-72293EB2C2ED}" type="datetime1">
              <a:rPr lang="zh-CN" altLang="en-US" smtClean="0"/>
              <a:t>2024/12/2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7A900B3-1923-44D7-AA24-93B21FE53C64}" type="datetime1">
              <a:rPr lang="zh-CN" altLang="en-US" smtClean="0"/>
              <a:t>2024/12/2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9B4708-0D1F-4FFE-A787-37546E157330}" type="datetime1">
              <a:rPr lang="zh-CN" altLang="en-US" smtClean="0"/>
              <a:t>2024/12/2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5BB186-A67B-4FD5-8EB5-56304E86874C}" type="datetime1">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3FF891E-1671-4C43-BF2B-8A7194DB4037}"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1F6C32-79A7-42AD-87C4-12DD8461E78E}" type="datetime1">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EE154ED-F855-453A-8187-D775CBE8FA12}"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5EEE877-7358-4FD4-A8AC-F8C5DC1B392D}"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A55C9CD-6293-4598-9A18-79F32B2455C2}"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983DD0E-C4D7-470F-B2F8-DADAE3048838}" type="datetime1">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B511277-4F26-4C79-9E13-27D6AD0F8692}" type="datetime1">
              <a:rPr lang="zh-CN" altLang="en-US" smtClean="0"/>
              <a:t>2024/12/2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D5A7C7-0B5D-4A36-91C6-F66E0DCE55A2}" type="datetime1">
              <a:rPr lang="zh-CN" altLang="en-US" smtClean="0"/>
              <a:t>2024/12/2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F3224A-4067-42B2-B380-0A5CE3477B19}" type="datetime1">
              <a:rPr lang="zh-CN" altLang="en-US" smtClean="0"/>
              <a:t>2024/12/2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021E3E-662E-4C90-B91D-723B67B66B8B}" type="datetime1">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D98E8A-C6D8-49C1-AB21-D73F046F66BC}" type="datetime1">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511E3-071F-45A6-AC43-252BF0EA1668}" type="datetime1">
              <a:rPr lang="zh-CN" altLang="en-US" smtClean="0"/>
              <a:t>2024/12/2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B330D-D473-48DC-95E0-5210DA9C47F7}" type="datetime1">
              <a:rPr lang="zh-CN" altLang="en-US" smtClean="0"/>
              <a:t>2024/12/2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61.em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oleObject" Target="../embeddings/oleObject4.bin"/><Relationship Id="rId4" Type="http://schemas.openxmlformats.org/officeDocument/2006/relationships/image" Target="../media/image72.wmf"/></Relationships>
</file>

<file path=ppt/slides/_rels/slide11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6.png"/><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6.png"/><Relationship Id="rId4" Type="http://schemas.openxmlformats.org/officeDocument/2006/relationships/image" Target="../media/image74.png"/></Relationships>
</file>

<file path=ppt/slides/_rels/slide1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10" Type="http://schemas.microsoft.com/office/2007/relationships/hdphoto" Target="../media/hdphoto2.wdp"/><Relationship Id="rId4" Type="http://schemas.openxmlformats.org/officeDocument/2006/relationships/image" Target="../media/image75.png"/><Relationship Id="rId9" Type="http://schemas.openxmlformats.org/officeDocument/2006/relationships/image" Target="../media/image79.png"/></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90.png"/><Relationship Id="rId4" Type="http://schemas.openxmlformats.org/officeDocument/2006/relationships/customXml" Target="../ink/ink2.xml"/></Relationships>
</file>

<file path=ppt/slides/_rels/slide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customXml" Target="../ink/ink3.xml"/></Relationships>
</file>

<file path=ppt/slides/_rels/slide1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760.png"/><Relationship Id="rId4" Type="http://schemas.openxmlformats.org/officeDocument/2006/relationships/customXml" Target="../ink/ink4.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8.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customXml" Target="../ink/ink5.xml"/></Relationships>
</file>

<file path=ppt/slides/_rels/slide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png"/></Relationships>
</file>

<file path=ppt/slides/_rels/slide1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8.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oleObject" Target="../embeddings/oleObject2.bin"/><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tiff"/><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66.wmf"/><Relationship Id="rId4" Type="http://schemas.openxmlformats.org/officeDocument/2006/relationships/image" Target="../media/image65.wmf"/></Relationships>
</file>

<file path=ppt/slides/_rels/slide84.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68.wmf"/></Relationships>
</file>

<file path=ppt/slides/_rels/slide8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2700400" y="1384323"/>
            <a:ext cx="3851526" cy="3851526"/>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5" name="矩形 14"/>
          <p:cNvSpPr/>
          <p:nvPr/>
        </p:nvSpPr>
        <p:spPr>
          <a:xfrm>
            <a:off x="4194039" y="4002116"/>
            <a:ext cx="1925527" cy="430887"/>
          </a:xfrm>
          <a:prstGeom prst="rect">
            <a:avLst/>
          </a:prstGeom>
        </p:spPr>
        <p:txBody>
          <a:bodyPr wrap="none">
            <a:spAutoFit/>
          </a:bodyPr>
          <a:lstStyle/>
          <a:p>
            <a:r>
              <a:rPr lang="zh-CN" altLang="en-US" sz="22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p:cNvSpPr/>
          <p:nvPr/>
        </p:nvSpPr>
        <p:spPr>
          <a:xfrm>
            <a:off x="2712413" y="4411933"/>
            <a:ext cx="3839513" cy="461665"/>
          </a:xfrm>
          <a:prstGeom prst="rect">
            <a:avLst/>
          </a:prstGeom>
        </p:spPr>
        <p:txBody>
          <a:bodyPr wrap="none">
            <a:spAutoFit/>
          </a:bodyPr>
          <a:lstStyle/>
          <a:p>
            <a:r>
              <a:rPr lang="en-US" altLang="zh-CN" sz="24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Communication and Network</a:t>
            </a:r>
            <a:endParaRPr lang="zh-CN" altLang="en-US" sz="24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9" name="矩形 18"/>
          <p:cNvSpPr/>
          <p:nvPr/>
        </p:nvSpPr>
        <p:spPr>
          <a:xfrm>
            <a:off x="579790" y="2353438"/>
            <a:ext cx="5012980" cy="1200329"/>
          </a:xfrm>
          <a:prstGeom prst="rect">
            <a:avLst/>
          </a:prstGeom>
        </p:spPr>
        <p:txBody>
          <a:bodyPr wrap="square">
            <a:spAutoFit/>
          </a:bodyPr>
          <a:lstStyle/>
          <a:p>
            <a:r>
              <a:rPr lang="zh-CN" altLang="en-US" sz="7200" spc="300"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72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p:cNvSpPr/>
          <p:nvPr/>
        </p:nvSpPr>
        <p:spPr>
          <a:xfrm>
            <a:off x="5351339" y="3034890"/>
            <a:ext cx="2839239" cy="1107996"/>
          </a:xfrm>
          <a:prstGeom prst="rect">
            <a:avLst/>
          </a:prstGeom>
        </p:spPr>
        <p:txBody>
          <a:bodyPr wrap="none">
            <a:spAutoFit/>
          </a:bodyPr>
          <a:lstStyle/>
          <a:p>
            <a:r>
              <a:rPr lang="zh-CN" altLang="en-US" sz="6600" spc="300"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66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p:cNvGrpSpPr/>
          <p:nvPr/>
        </p:nvGrpSpPr>
        <p:grpSpPr>
          <a:xfrm>
            <a:off x="1668837" y="3480450"/>
            <a:ext cx="2506834" cy="1107996"/>
            <a:chOff x="1952155" y="3733070"/>
            <a:chExt cx="2506834" cy="1107996"/>
          </a:xfrm>
        </p:grpSpPr>
        <p:sp>
          <p:nvSpPr>
            <p:cNvPr id="17" name="矩形 16"/>
            <p:cNvSpPr/>
            <p:nvPr/>
          </p:nvSpPr>
          <p:spPr>
            <a:xfrm>
              <a:off x="1952155" y="3733070"/>
              <a:ext cx="748923" cy="1107996"/>
            </a:xfrm>
            <a:prstGeom prst="rect">
              <a:avLst/>
            </a:prstGeom>
          </p:spPr>
          <p:txBody>
            <a:bodyPr wrap="none">
              <a:spAutoFit/>
            </a:bodyPr>
            <a:lstStyle/>
            <a:p>
              <a:r>
                <a:rPr lang="en-US" altLang="zh-CN" sz="6600" dirty="0">
                  <a:solidFill>
                    <a:srgbClr val="1F25A0"/>
                  </a:solidFill>
                  <a:latin typeface="Times New Roman" panose="02020803070505020304" pitchFamily="18" charset="0"/>
                  <a:cs typeface="Times New Roman" panose="02020803070505020304" pitchFamily="18" charset="0"/>
                </a:rPr>
                <a:t>C</a:t>
              </a:r>
              <a:endParaRPr lang="zh-CN" altLang="en-US" sz="19900" dirty="0">
                <a:solidFill>
                  <a:srgbClr val="1F25A0"/>
                </a:solidFill>
              </a:endParaRPr>
            </a:p>
          </p:txBody>
        </p:sp>
        <p:sp>
          <p:nvSpPr>
            <p:cNvPr id="21" name="矩形 20"/>
            <p:cNvSpPr/>
            <p:nvPr/>
          </p:nvSpPr>
          <p:spPr>
            <a:xfrm>
              <a:off x="2557506" y="4187971"/>
              <a:ext cx="1901483" cy="523220"/>
            </a:xfrm>
            <a:prstGeom prst="rect">
              <a:avLst/>
            </a:prstGeom>
          </p:spPr>
          <p:txBody>
            <a:bodyPr wrap="none">
              <a:spAutoFit/>
            </a:bodyPr>
            <a:lstStyle/>
            <a:p>
              <a:r>
                <a:rPr lang="en-US" altLang="zh-CN" sz="2800" dirty="0">
                  <a:gradFill>
                    <a:gsLst>
                      <a:gs pos="100000">
                        <a:srgbClr val="1F25A0"/>
                      </a:gs>
                      <a:gs pos="0">
                        <a:srgbClr val="2E95D1"/>
                      </a:gs>
                    </a:gsLst>
                    <a:lin ang="10800000" scaled="0"/>
                  </a:gradFill>
                  <a:latin typeface="Times New Roman" panose="02020803070505020304" pitchFamily="18" charset="0"/>
                  <a:cs typeface="Times New Roman" panose="02020803070505020304" pitchFamily="18" charset="0"/>
                </a:rPr>
                <a:t>OMPUTER</a:t>
              </a:r>
              <a:endParaRPr lang="zh-CN" altLang="en-US" sz="6600" dirty="0">
                <a:gradFill>
                  <a:gsLst>
                    <a:gs pos="100000">
                      <a:srgbClr val="1F25A0"/>
                    </a:gs>
                    <a:gs pos="0">
                      <a:srgbClr val="2E95D1"/>
                    </a:gs>
                  </a:gsLst>
                  <a:lin ang="10800000" scaled="0"/>
                </a:gradFill>
              </a:endParaRPr>
            </a:p>
          </p:txBody>
        </p:sp>
      </p:grpSp>
      <p:pic>
        <p:nvPicPr>
          <p:cNvPr id="25" name="图形 2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7502" y="893703"/>
            <a:ext cx="2024728" cy="1323440"/>
          </a:xfrm>
          <a:prstGeom prst="rect">
            <a:avLst/>
          </a:prstGeom>
        </p:spPr>
      </p:pic>
      <p:grpSp>
        <p:nvGrpSpPr>
          <p:cNvPr id="27" name="组合 26"/>
          <p:cNvGrpSpPr/>
          <p:nvPr/>
        </p:nvGrpSpPr>
        <p:grpSpPr>
          <a:xfrm>
            <a:off x="464189" y="3254823"/>
            <a:ext cx="4792100" cy="707886"/>
            <a:chOff x="1047990" y="3273775"/>
            <a:chExt cx="4792100" cy="707886"/>
          </a:xfrm>
        </p:grpSpPr>
        <p:cxnSp>
          <p:nvCxnSpPr>
            <p:cNvPr id="8" name="直接连接符 7"/>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47990" y="3273775"/>
              <a:ext cx="712054" cy="707886"/>
            </a:xfrm>
            <a:prstGeom prst="rect">
              <a:avLst/>
            </a:prstGeom>
            <a:effectLst/>
          </p:spPr>
          <p:txBody>
            <a:bodyPr wrap="none">
              <a:spAutoFit/>
            </a:bodyPr>
            <a:lstStyle/>
            <a:p>
              <a:pPr algn="ctr"/>
              <a:r>
                <a:rPr kumimoji="1" lang="en-US" altLang="zh-CN" sz="4000" b="1" dirty="0">
                  <a:solidFill>
                    <a:srgbClr val="00B0F0"/>
                  </a:solidFill>
                  <a:latin typeface="造字工房朗倩（非商用）细体" pitchFamily="50" charset="-122"/>
                  <a:ea typeface="造字工房朗倩（非商用）细体" pitchFamily="50" charset="-122"/>
                </a:rPr>
                <a:t>…</a:t>
              </a:r>
            </a:p>
          </p:txBody>
        </p:sp>
      </p:grpSp>
      <p:sp>
        <p:nvSpPr>
          <p:cNvPr id="2" name="灯片编号占位符 1">
            <a:extLst>
              <a:ext uri="{FF2B5EF4-FFF2-40B4-BE49-F238E27FC236}">
                <a16:creationId xmlns:a16="http://schemas.microsoft.com/office/drawing/2014/main" id="{F9980140-8C1A-4615-BC5B-56D5DAD5B6FC}"/>
              </a:ext>
            </a:extLst>
          </p:cNvPr>
          <p:cNvSpPr>
            <a:spLocks noGrp="1"/>
          </p:cNvSpPr>
          <p:nvPr>
            <p:ph type="sldNum" sz="quarter" idx="12"/>
          </p:nvPr>
        </p:nvSpPr>
        <p:spPr/>
        <p:txBody>
          <a:bodyPr/>
          <a:lstStyle/>
          <a:p>
            <a:fld id="{91F2D4EF-46D4-4764-B373-FC59CD1D281E}" type="slidenum">
              <a:rPr lang="zh-CN" altLang="en-US" smtClean="0"/>
              <a:t>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099117" cy="1428589"/>
            <a:chOff x="551030" y="-368704"/>
            <a:chExt cx="6099117" cy="1428589"/>
          </a:xfrm>
        </p:grpSpPr>
        <p:grpSp>
          <p:nvGrpSpPr>
            <p:cNvPr id="29" name="组合 28"/>
            <p:cNvGrpSpPr/>
            <p:nvPr/>
          </p:nvGrpSpPr>
          <p:grpSpPr>
            <a:xfrm>
              <a:off x="1201631" y="303925"/>
              <a:ext cx="5448516" cy="687997"/>
              <a:chOff x="1839058" y="967769"/>
              <a:chExt cx="5448516" cy="687997"/>
            </a:xfrm>
          </p:grpSpPr>
          <p:sp>
            <p:nvSpPr>
              <p:cNvPr id="31" name="矩形: 圆角 30"/>
              <p:cNvSpPr/>
              <p:nvPr/>
            </p:nvSpPr>
            <p:spPr>
              <a:xfrm>
                <a:off x="1839058" y="967769"/>
                <a:ext cx="54485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网络层的主要功能</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10896988" cy="902970"/>
            <a:chOff x="1403750" y="3593123"/>
            <a:chExt cx="10896988" cy="902970"/>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6045" y="3593123"/>
              <a:ext cx="10314693"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选路：</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在全局范畴为主机之间的通信进行选路，选路的结果反映为分组交换机上的转发表。</a:t>
              </a:r>
            </a:p>
          </p:txBody>
        </p:sp>
      </p:grpSp>
      <p:sp>
        <p:nvSpPr>
          <p:cNvPr id="4" name="灯片编号占位符 3">
            <a:extLst>
              <a:ext uri="{FF2B5EF4-FFF2-40B4-BE49-F238E27FC236}">
                <a16:creationId xmlns:a16="http://schemas.microsoft.com/office/drawing/2014/main" id="{1187793E-37AB-43C6-B155-845B94F535D8}"/>
              </a:ext>
            </a:extLst>
          </p:cNvPr>
          <p:cNvSpPr>
            <a:spLocks noGrp="1"/>
          </p:cNvSpPr>
          <p:nvPr>
            <p:ph type="sldNum" sz="quarter" idx="12"/>
          </p:nvPr>
        </p:nvSpPr>
        <p:spPr/>
        <p:txBody>
          <a:bodyPr/>
          <a:lstStyle/>
          <a:p>
            <a:fld id="{91F2D4EF-46D4-4764-B373-FC59CD1D281E}" type="slidenum">
              <a:rPr lang="zh-CN" altLang="en-US" smtClean="0"/>
              <a:t>10</a:t>
            </a:fld>
            <a:endParaRPr lang="zh-CN" altLang="en-US"/>
          </a:p>
        </p:txBody>
      </p:sp>
      <p:sp>
        <p:nvSpPr>
          <p:cNvPr id="62" name="Freeform 4">
            <a:extLst>
              <a:ext uri="{FF2B5EF4-FFF2-40B4-BE49-F238E27FC236}">
                <a16:creationId xmlns:a16="http://schemas.microsoft.com/office/drawing/2014/main" id="{802237F1-CB69-4888-8BD1-63FB1EC9AA87}"/>
              </a:ext>
            </a:extLst>
          </p:cNvPr>
          <p:cNvSpPr/>
          <p:nvPr/>
        </p:nvSpPr>
        <p:spPr bwMode="auto">
          <a:xfrm>
            <a:off x="5270165" y="4305336"/>
            <a:ext cx="3317982" cy="1960353"/>
          </a:xfrm>
          <a:prstGeom prst="ellipse">
            <a:avLst/>
          </a:prstGeom>
          <a:solidFill>
            <a:schemeClr val="accent4">
              <a:lumMod val="20000"/>
              <a:lumOff val="80000"/>
            </a:schemeClr>
          </a:solidFill>
          <a:ln>
            <a:noFill/>
          </a:ln>
        </p:spPr>
        <p:txBody>
          <a:bodyPr wrap="none" anchor="ctr"/>
          <a:lstStyle/>
          <a:p>
            <a:endParaRPr lang="zh-CN" altLang="en-US"/>
          </a:p>
        </p:txBody>
      </p:sp>
      <p:grpSp>
        <p:nvGrpSpPr>
          <p:cNvPr id="63" name="组合 62">
            <a:extLst>
              <a:ext uri="{FF2B5EF4-FFF2-40B4-BE49-F238E27FC236}">
                <a16:creationId xmlns:a16="http://schemas.microsoft.com/office/drawing/2014/main" id="{58C16D82-412A-4C9E-97A3-69EA7F65E4D1}"/>
              </a:ext>
            </a:extLst>
          </p:cNvPr>
          <p:cNvGrpSpPr/>
          <p:nvPr/>
        </p:nvGrpSpPr>
        <p:grpSpPr>
          <a:xfrm>
            <a:off x="7380845" y="5909033"/>
            <a:ext cx="560388" cy="811213"/>
            <a:chOff x="12236408" y="4097959"/>
            <a:chExt cx="560388" cy="811213"/>
          </a:xfrm>
        </p:grpSpPr>
        <p:sp>
          <p:nvSpPr>
            <p:cNvPr id="64" name="Freeform 124">
              <a:extLst>
                <a:ext uri="{FF2B5EF4-FFF2-40B4-BE49-F238E27FC236}">
                  <a16:creationId xmlns:a16="http://schemas.microsoft.com/office/drawing/2014/main" id="{87D2854F-B0C4-4AF7-957B-65AB83322F7C}"/>
                </a:ext>
              </a:extLst>
            </p:cNvPr>
            <p:cNvSpPr/>
            <p:nvPr/>
          </p:nvSpPr>
          <p:spPr bwMode="auto">
            <a:xfrm flipH="1" flipV="1">
              <a:off x="12253871" y="4097959"/>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a:p>
          </p:txBody>
        </p:sp>
        <p:grpSp>
          <p:nvGrpSpPr>
            <p:cNvPr id="65" name="Group 143">
              <a:extLst>
                <a:ext uri="{FF2B5EF4-FFF2-40B4-BE49-F238E27FC236}">
                  <a16:creationId xmlns:a16="http://schemas.microsoft.com/office/drawing/2014/main" id="{E2EF3E6F-6CEE-438E-8987-51B011408023}"/>
                </a:ext>
              </a:extLst>
            </p:cNvPr>
            <p:cNvGrpSpPr/>
            <p:nvPr/>
          </p:nvGrpSpPr>
          <p:grpSpPr bwMode="auto">
            <a:xfrm>
              <a:off x="12236408" y="4456734"/>
              <a:ext cx="550863" cy="452438"/>
              <a:chOff x="2886" y="1668"/>
              <a:chExt cx="347" cy="285"/>
            </a:xfrm>
          </p:grpSpPr>
          <p:sp>
            <p:nvSpPr>
              <p:cNvPr id="66" name="Rectangle 144">
                <a:extLst>
                  <a:ext uri="{FF2B5EF4-FFF2-40B4-BE49-F238E27FC236}">
                    <a16:creationId xmlns:a16="http://schemas.microsoft.com/office/drawing/2014/main" id="{7EBE77C4-8666-4E17-ADEA-4F8F61952AA8}"/>
                  </a:ext>
                </a:extLst>
              </p:cNvPr>
              <p:cNvSpPr>
                <a:spLocks noChangeArrowheads="1"/>
              </p:cNvSpPr>
              <p:nvPr/>
            </p:nvSpPr>
            <p:spPr bwMode="auto">
              <a:xfrm>
                <a:off x="2886" y="1668"/>
                <a:ext cx="347" cy="28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67" name="Oval 145">
                <a:extLst>
                  <a:ext uri="{FF2B5EF4-FFF2-40B4-BE49-F238E27FC236}">
                    <a16:creationId xmlns:a16="http://schemas.microsoft.com/office/drawing/2014/main" id="{759EFDCB-477E-42F8-8F4D-604486005ACB}"/>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68" name="Rectangle 146">
                <a:extLst>
                  <a:ext uri="{FF2B5EF4-FFF2-40B4-BE49-F238E27FC236}">
                    <a16:creationId xmlns:a16="http://schemas.microsoft.com/office/drawing/2014/main" id="{0C23F43E-9E1A-4E00-97A4-93BF47CE855E}"/>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69" name="Line 147">
                <a:extLst>
                  <a:ext uri="{FF2B5EF4-FFF2-40B4-BE49-F238E27FC236}">
                    <a16:creationId xmlns:a16="http://schemas.microsoft.com/office/drawing/2014/main" id="{116E2186-6118-46D6-BAF1-EE3FB379B64D}"/>
                  </a:ext>
                </a:extLst>
              </p:cNvPr>
              <p:cNvSpPr>
                <a:spLocks noChangeShapeType="1"/>
              </p:cNvSpPr>
              <p:nvPr/>
            </p:nvSpPr>
            <p:spPr bwMode="auto">
              <a:xfrm>
                <a:off x="3082" y="1811"/>
                <a:ext cx="1" cy="1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Line 148">
                <a:extLst>
                  <a:ext uri="{FF2B5EF4-FFF2-40B4-BE49-F238E27FC236}">
                    <a16:creationId xmlns:a16="http://schemas.microsoft.com/office/drawing/2014/main" id="{C0B259D3-CB84-41A8-85F1-60B9FF8D5A2F}"/>
                  </a:ext>
                </a:extLst>
              </p:cNvPr>
              <p:cNvSpPr>
                <a:spLocks noChangeShapeType="1"/>
              </p:cNvSpPr>
              <p:nvPr/>
            </p:nvSpPr>
            <p:spPr bwMode="auto">
              <a:xfrm>
                <a:off x="2913" y="184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Line 149">
                <a:extLst>
                  <a:ext uri="{FF2B5EF4-FFF2-40B4-BE49-F238E27FC236}">
                    <a16:creationId xmlns:a16="http://schemas.microsoft.com/office/drawing/2014/main" id="{C86F20F7-9655-41B4-AB62-B7B6BB8477E8}"/>
                  </a:ext>
                </a:extLst>
              </p:cNvPr>
              <p:cNvSpPr>
                <a:spLocks noChangeShapeType="1"/>
              </p:cNvSpPr>
              <p:nvPr/>
            </p:nvSpPr>
            <p:spPr bwMode="auto">
              <a:xfrm>
                <a:off x="2912" y="181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AutoShape 150">
                <a:extLst>
                  <a:ext uri="{FF2B5EF4-FFF2-40B4-BE49-F238E27FC236}">
                    <a16:creationId xmlns:a16="http://schemas.microsoft.com/office/drawing/2014/main" id="{7357EFD2-D435-4387-9FFD-A960056B6F36}"/>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pSp>
      </p:grpSp>
      <p:grpSp>
        <p:nvGrpSpPr>
          <p:cNvPr id="73" name="组合 72">
            <a:extLst>
              <a:ext uri="{FF2B5EF4-FFF2-40B4-BE49-F238E27FC236}">
                <a16:creationId xmlns:a16="http://schemas.microsoft.com/office/drawing/2014/main" id="{FA66FA0A-523D-42C8-BB0B-830A5EF32908}"/>
              </a:ext>
            </a:extLst>
          </p:cNvPr>
          <p:cNvGrpSpPr/>
          <p:nvPr/>
        </p:nvGrpSpPr>
        <p:grpSpPr>
          <a:xfrm>
            <a:off x="6029883" y="5893158"/>
            <a:ext cx="561975" cy="800100"/>
            <a:chOff x="10885446" y="4082084"/>
            <a:chExt cx="561975" cy="800100"/>
          </a:xfrm>
        </p:grpSpPr>
        <p:sp>
          <p:nvSpPr>
            <p:cNvPr id="74" name="Freeform 125">
              <a:extLst>
                <a:ext uri="{FF2B5EF4-FFF2-40B4-BE49-F238E27FC236}">
                  <a16:creationId xmlns:a16="http://schemas.microsoft.com/office/drawing/2014/main" id="{609B93A1-1585-4D91-B1F6-6FAE8542F49A}"/>
                </a:ext>
              </a:extLst>
            </p:cNvPr>
            <p:cNvSpPr/>
            <p:nvPr/>
          </p:nvSpPr>
          <p:spPr bwMode="auto">
            <a:xfrm flipH="1" flipV="1">
              <a:off x="10904496" y="4082084"/>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a:p>
          </p:txBody>
        </p:sp>
        <p:grpSp>
          <p:nvGrpSpPr>
            <p:cNvPr id="75" name="Group 159">
              <a:extLst>
                <a:ext uri="{FF2B5EF4-FFF2-40B4-BE49-F238E27FC236}">
                  <a16:creationId xmlns:a16="http://schemas.microsoft.com/office/drawing/2014/main" id="{A43665A7-DFF2-4588-9DD3-D0C0D129EE00}"/>
                </a:ext>
              </a:extLst>
            </p:cNvPr>
            <p:cNvGrpSpPr/>
            <p:nvPr/>
          </p:nvGrpSpPr>
          <p:grpSpPr bwMode="auto">
            <a:xfrm>
              <a:off x="10885446" y="4429747"/>
              <a:ext cx="550862" cy="452437"/>
              <a:chOff x="2886" y="1668"/>
              <a:chExt cx="347" cy="285"/>
            </a:xfrm>
          </p:grpSpPr>
          <p:sp>
            <p:nvSpPr>
              <p:cNvPr id="76" name="Rectangle 160">
                <a:extLst>
                  <a:ext uri="{FF2B5EF4-FFF2-40B4-BE49-F238E27FC236}">
                    <a16:creationId xmlns:a16="http://schemas.microsoft.com/office/drawing/2014/main" id="{F1803D99-DE6D-4B65-B501-25521E2EB7B3}"/>
                  </a:ext>
                </a:extLst>
              </p:cNvPr>
              <p:cNvSpPr>
                <a:spLocks noChangeArrowheads="1"/>
              </p:cNvSpPr>
              <p:nvPr/>
            </p:nvSpPr>
            <p:spPr bwMode="auto">
              <a:xfrm>
                <a:off x="2886" y="1668"/>
                <a:ext cx="347" cy="28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77" name="Oval 161">
                <a:extLst>
                  <a:ext uri="{FF2B5EF4-FFF2-40B4-BE49-F238E27FC236}">
                    <a16:creationId xmlns:a16="http://schemas.microsoft.com/office/drawing/2014/main" id="{A844A018-8ABE-43A4-A7D7-60E05B34174B}"/>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78" name="Rectangle 162">
                <a:extLst>
                  <a:ext uri="{FF2B5EF4-FFF2-40B4-BE49-F238E27FC236}">
                    <a16:creationId xmlns:a16="http://schemas.microsoft.com/office/drawing/2014/main" id="{A93927D7-724C-4751-8DEE-AB820C8F6172}"/>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79" name="Line 163">
                <a:extLst>
                  <a:ext uri="{FF2B5EF4-FFF2-40B4-BE49-F238E27FC236}">
                    <a16:creationId xmlns:a16="http://schemas.microsoft.com/office/drawing/2014/main" id="{28C1B012-D440-47F9-A15F-DA9D86BBBB41}"/>
                  </a:ext>
                </a:extLst>
              </p:cNvPr>
              <p:cNvSpPr>
                <a:spLocks noChangeShapeType="1"/>
              </p:cNvSpPr>
              <p:nvPr/>
            </p:nvSpPr>
            <p:spPr bwMode="auto">
              <a:xfrm>
                <a:off x="3082" y="1811"/>
                <a:ext cx="1" cy="1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Line 164">
                <a:extLst>
                  <a:ext uri="{FF2B5EF4-FFF2-40B4-BE49-F238E27FC236}">
                    <a16:creationId xmlns:a16="http://schemas.microsoft.com/office/drawing/2014/main" id="{F58CE70C-CD47-4D0C-ACBB-14FD26F52628}"/>
                  </a:ext>
                </a:extLst>
              </p:cNvPr>
              <p:cNvSpPr>
                <a:spLocks noChangeShapeType="1"/>
              </p:cNvSpPr>
              <p:nvPr/>
            </p:nvSpPr>
            <p:spPr bwMode="auto">
              <a:xfrm>
                <a:off x="2913" y="184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165">
                <a:extLst>
                  <a:ext uri="{FF2B5EF4-FFF2-40B4-BE49-F238E27FC236}">
                    <a16:creationId xmlns:a16="http://schemas.microsoft.com/office/drawing/2014/main" id="{0F0236AF-E094-4FB9-8BEF-B568397633B1}"/>
                  </a:ext>
                </a:extLst>
              </p:cNvPr>
              <p:cNvSpPr>
                <a:spLocks noChangeShapeType="1"/>
              </p:cNvSpPr>
              <p:nvPr/>
            </p:nvSpPr>
            <p:spPr bwMode="auto">
              <a:xfrm>
                <a:off x="2912" y="181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AutoShape 166">
                <a:extLst>
                  <a:ext uri="{FF2B5EF4-FFF2-40B4-BE49-F238E27FC236}">
                    <a16:creationId xmlns:a16="http://schemas.microsoft.com/office/drawing/2014/main" id="{BD63B2F8-D43F-482C-8331-0D64FDD79167}"/>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pSp>
      </p:grpSp>
      <p:sp>
        <p:nvSpPr>
          <p:cNvPr id="83" name="Freeform 8">
            <a:extLst>
              <a:ext uri="{FF2B5EF4-FFF2-40B4-BE49-F238E27FC236}">
                <a16:creationId xmlns:a16="http://schemas.microsoft.com/office/drawing/2014/main" id="{2B7CD156-1403-45D8-BD48-BC4BE6393996}"/>
              </a:ext>
            </a:extLst>
          </p:cNvPr>
          <p:cNvSpPr/>
          <p:nvPr/>
        </p:nvSpPr>
        <p:spPr bwMode="auto">
          <a:xfrm>
            <a:off x="6110308" y="495113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 name="Freeform 94">
            <a:extLst>
              <a:ext uri="{FF2B5EF4-FFF2-40B4-BE49-F238E27FC236}">
                <a16:creationId xmlns:a16="http://schemas.microsoft.com/office/drawing/2014/main" id="{8A4F067C-7C6B-4EEB-A788-8759E758DAA1}"/>
              </a:ext>
            </a:extLst>
          </p:cNvPr>
          <p:cNvSpPr/>
          <p:nvPr/>
        </p:nvSpPr>
        <p:spPr bwMode="auto">
          <a:xfrm>
            <a:off x="6086496" y="533689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 name="Freeform 95">
            <a:extLst>
              <a:ext uri="{FF2B5EF4-FFF2-40B4-BE49-F238E27FC236}">
                <a16:creationId xmlns:a16="http://schemas.microsoft.com/office/drawing/2014/main" id="{D7E55541-A80B-4095-A8E7-E4BA18F32216}"/>
              </a:ext>
            </a:extLst>
          </p:cNvPr>
          <p:cNvSpPr/>
          <p:nvPr/>
        </p:nvSpPr>
        <p:spPr bwMode="auto">
          <a:xfrm>
            <a:off x="7034233" y="531308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 name="Freeform 96">
            <a:extLst>
              <a:ext uri="{FF2B5EF4-FFF2-40B4-BE49-F238E27FC236}">
                <a16:creationId xmlns:a16="http://schemas.microsoft.com/office/drawing/2014/main" id="{6A498810-59B1-4E8B-BD26-76810ED875FE}"/>
              </a:ext>
            </a:extLst>
          </p:cNvPr>
          <p:cNvSpPr/>
          <p:nvPr/>
        </p:nvSpPr>
        <p:spPr bwMode="auto">
          <a:xfrm>
            <a:off x="7584652" y="530544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 name="Freeform 97">
            <a:extLst>
              <a:ext uri="{FF2B5EF4-FFF2-40B4-BE49-F238E27FC236}">
                <a16:creationId xmlns:a16="http://schemas.microsoft.com/office/drawing/2014/main" id="{1B38BBFB-F9BF-4EBA-BEDA-B2F98547A00E}"/>
              </a:ext>
            </a:extLst>
          </p:cNvPr>
          <p:cNvSpPr/>
          <p:nvPr/>
        </p:nvSpPr>
        <p:spPr bwMode="auto">
          <a:xfrm>
            <a:off x="6465908" y="590045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8" name="Freeform 98">
            <a:extLst>
              <a:ext uri="{FF2B5EF4-FFF2-40B4-BE49-F238E27FC236}">
                <a16:creationId xmlns:a16="http://schemas.microsoft.com/office/drawing/2014/main" id="{7EE5FBA2-EB17-4D55-BDE8-327421C33C04}"/>
              </a:ext>
            </a:extLst>
          </p:cNvPr>
          <p:cNvSpPr/>
          <p:nvPr/>
        </p:nvSpPr>
        <p:spPr bwMode="auto">
          <a:xfrm>
            <a:off x="5929333" y="536070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9" name="组合 88">
            <a:extLst>
              <a:ext uri="{FF2B5EF4-FFF2-40B4-BE49-F238E27FC236}">
                <a16:creationId xmlns:a16="http://schemas.microsoft.com/office/drawing/2014/main" id="{5BD4E272-3518-49A1-86DE-B6C0BAA281BF}"/>
              </a:ext>
            </a:extLst>
          </p:cNvPr>
          <p:cNvGrpSpPr/>
          <p:nvPr/>
        </p:nvGrpSpPr>
        <p:grpSpPr>
          <a:xfrm>
            <a:off x="5929333" y="5301306"/>
            <a:ext cx="2068212" cy="669628"/>
            <a:chOff x="5170738" y="4581507"/>
            <a:chExt cx="2068212" cy="669628"/>
          </a:xfrm>
        </p:grpSpPr>
        <p:sp>
          <p:nvSpPr>
            <p:cNvPr id="90" name="Freeform 96">
              <a:extLst>
                <a:ext uri="{FF2B5EF4-FFF2-40B4-BE49-F238E27FC236}">
                  <a16:creationId xmlns:a16="http://schemas.microsoft.com/office/drawing/2014/main" id="{28BE4E52-FE83-476D-8A98-174BC2233BD3}"/>
                </a:ext>
              </a:extLst>
            </p:cNvPr>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 name="Freeform 97">
              <a:extLst>
                <a:ext uri="{FF2B5EF4-FFF2-40B4-BE49-F238E27FC236}">
                  <a16:creationId xmlns:a16="http://schemas.microsoft.com/office/drawing/2014/main" id="{795AD06A-5761-4179-9BC6-99CBBD00EDF9}"/>
                </a:ext>
              </a:extLst>
            </p:cNvPr>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 name="Freeform 98">
              <a:extLst>
                <a:ext uri="{FF2B5EF4-FFF2-40B4-BE49-F238E27FC236}">
                  <a16:creationId xmlns:a16="http://schemas.microsoft.com/office/drawing/2014/main" id="{68A502AF-7D3D-4BB5-B061-96732AF9D3B6}"/>
                </a:ext>
              </a:extLst>
            </p:cNvPr>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93" name="组合 92">
            <a:extLst>
              <a:ext uri="{FF2B5EF4-FFF2-40B4-BE49-F238E27FC236}">
                <a16:creationId xmlns:a16="http://schemas.microsoft.com/office/drawing/2014/main" id="{02A059BE-D7DE-42D5-AA87-E5286ACBBB6E}"/>
              </a:ext>
            </a:extLst>
          </p:cNvPr>
          <p:cNvGrpSpPr/>
          <p:nvPr/>
        </p:nvGrpSpPr>
        <p:grpSpPr>
          <a:xfrm>
            <a:off x="4741193" y="4680535"/>
            <a:ext cx="1147823" cy="816102"/>
            <a:chOff x="4042877" y="3804994"/>
            <a:chExt cx="1147823" cy="816102"/>
          </a:xfrm>
        </p:grpSpPr>
        <p:pic>
          <p:nvPicPr>
            <p:cNvPr id="94" name="图片 93">
              <a:extLst>
                <a:ext uri="{FF2B5EF4-FFF2-40B4-BE49-F238E27FC236}">
                  <a16:creationId xmlns:a16="http://schemas.microsoft.com/office/drawing/2014/main" id="{AEAEA245-9088-4249-A840-537A335A9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2877" y="3804994"/>
              <a:ext cx="1147823" cy="816102"/>
            </a:xfrm>
            <a:prstGeom prst="rect">
              <a:avLst/>
            </a:prstGeom>
          </p:spPr>
        </p:pic>
        <p:sp>
          <p:nvSpPr>
            <p:cNvPr id="95" name="Text Box 79">
              <a:extLst>
                <a:ext uri="{FF2B5EF4-FFF2-40B4-BE49-F238E27FC236}">
                  <a16:creationId xmlns:a16="http://schemas.microsoft.com/office/drawing/2014/main" id="{7BC732EB-2EC9-4989-B132-9FF0EB70BCBC}"/>
                </a:ext>
              </a:extLst>
            </p:cNvPr>
            <p:cNvSpPr txBox="1">
              <a:spLocks noChangeArrowheads="1"/>
            </p:cNvSpPr>
            <p:nvPr/>
          </p:nvSpPr>
          <p:spPr bwMode="auto">
            <a:xfrm>
              <a:off x="4391249" y="390170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96" name="组合 95">
            <a:extLst>
              <a:ext uri="{FF2B5EF4-FFF2-40B4-BE49-F238E27FC236}">
                <a16:creationId xmlns:a16="http://schemas.microsoft.com/office/drawing/2014/main" id="{0756246C-C028-4C81-B979-4343055C72B9}"/>
              </a:ext>
            </a:extLst>
          </p:cNvPr>
          <p:cNvGrpSpPr/>
          <p:nvPr/>
        </p:nvGrpSpPr>
        <p:grpSpPr>
          <a:xfrm>
            <a:off x="8215026" y="4633830"/>
            <a:ext cx="1147823" cy="816102"/>
            <a:chOff x="6529329" y="3782945"/>
            <a:chExt cx="1147823" cy="816102"/>
          </a:xfrm>
        </p:grpSpPr>
        <p:pic>
          <p:nvPicPr>
            <p:cNvPr id="97" name="图片 96">
              <a:extLst>
                <a:ext uri="{FF2B5EF4-FFF2-40B4-BE49-F238E27FC236}">
                  <a16:creationId xmlns:a16="http://schemas.microsoft.com/office/drawing/2014/main" id="{4BC09557-C1B9-45C5-B60D-5C196BC1EA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329" y="3782945"/>
              <a:ext cx="1147823" cy="816102"/>
            </a:xfrm>
            <a:prstGeom prst="rect">
              <a:avLst/>
            </a:prstGeom>
          </p:spPr>
        </p:pic>
        <p:sp>
          <p:nvSpPr>
            <p:cNvPr id="98" name="Text Box 79">
              <a:extLst>
                <a:ext uri="{FF2B5EF4-FFF2-40B4-BE49-F238E27FC236}">
                  <a16:creationId xmlns:a16="http://schemas.microsoft.com/office/drawing/2014/main" id="{16D96DE4-1612-43E2-BA1D-A76997AB19CF}"/>
                </a:ext>
              </a:extLst>
            </p:cNvPr>
            <p:cNvSpPr txBox="1">
              <a:spLocks noChangeArrowheads="1"/>
            </p:cNvSpPr>
            <p:nvPr/>
          </p:nvSpPr>
          <p:spPr bwMode="auto">
            <a:xfrm>
              <a:off x="685941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99" name="Text Box 102">
            <a:extLst>
              <a:ext uri="{FF2B5EF4-FFF2-40B4-BE49-F238E27FC236}">
                <a16:creationId xmlns:a16="http://schemas.microsoft.com/office/drawing/2014/main" id="{DD834E0D-8150-4523-A176-8F9C79A7A9AF}"/>
              </a:ext>
            </a:extLst>
          </p:cNvPr>
          <p:cNvSpPr txBox="1">
            <a:spLocks noChangeArrowheads="1"/>
          </p:cNvSpPr>
          <p:nvPr/>
        </p:nvSpPr>
        <p:spPr bwMode="auto">
          <a:xfrm>
            <a:off x="6229689" y="460498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00" name="Text Box 103">
            <a:extLst>
              <a:ext uri="{FF2B5EF4-FFF2-40B4-BE49-F238E27FC236}">
                <a16:creationId xmlns:a16="http://schemas.microsoft.com/office/drawing/2014/main" id="{AC5BC783-56EF-468A-B554-1CA2D5BE6EE0}"/>
              </a:ext>
            </a:extLst>
          </p:cNvPr>
          <p:cNvSpPr txBox="1">
            <a:spLocks noChangeArrowheads="1"/>
          </p:cNvSpPr>
          <p:nvPr/>
        </p:nvSpPr>
        <p:spPr bwMode="auto">
          <a:xfrm>
            <a:off x="6323799" y="51764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01" name="Text Box 104">
            <a:extLst>
              <a:ext uri="{FF2B5EF4-FFF2-40B4-BE49-F238E27FC236}">
                <a16:creationId xmlns:a16="http://schemas.microsoft.com/office/drawing/2014/main" id="{380F4BA7-C266-494D-975D-D233A11EFB5D}"/>
              </a:ext>
            </a:extLst>
          </p:cNvPr>
          <p:cNvSpPr txBox="1">
            <a:spLocks noChangeArrowheads="1"/>
          </p:cNvSpPr>
          <p:nvPr/>
        </p:nvSpPr>
        <p:spPr bwMode="auto">
          <a:xfrm>
            <a:off x="5680445" y="5335309"/>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3</a:t>
            </a:r>
          </a:p>
        </p:txBody>
      </p:sp>
      <p:grpSp>
        <p:nvGrpSpPr>
          <p:cNvPr id="102" name="组合 101">
            <a:extLst>
              <a:ext uri="{FF2B5EF4-FFF2-40B4-BE49-F238E27FC236}">
                <a16:creationId xmlns:a16="http://schemas.microsoft.com/office/drawing/2014/main" id="{7E5200E1-4259-4053-8005-28FDE69CE36F}"/>
              </a:ext>
            </a:extLst>
          </p:cNvPr>
          <p:cNvGrpSpPr/>
          <p:nvPr/>
        </p:nvGrpSpPr>
        <p:grpSpPr>
          <a:xfrm>
            <a:off x="3360889" y="4933034"/>
            <a:ext cx="1597025" cy="285750"/>
            <a:chOff x="3404927" y="4330363"/>
            <a:chExt cx="1597025" cy="285750"/>
          </a:xfrm>
        </p:grpSpPr>
        <p:sp>
          <p:nvSpPr>
            <p:cNvPr id="103" name="Rectangle 99">
              <a:extLst>
                <a:ext uri="{FF2B5EF4-FFF2-40B4-BE49-F238E27FC236}">
                  <a16:creationId xmlns:a16="http://schemas.microsoft.com/office/drawing/2014/main" id="{09F8B1EB-299B-449A-9E0A-4986DDA36281}"/>
                </a:ext>
              </a:extLst>
            </p:cNvPr>
            <p:cNvSpPr>
              <a:spLocks noChangeArrowheads="1"/>
            </p:cNvSpPr>
            <p:nvPr/>
          </p:nvSpPr>
          <p:spPr bwMode="auto">
            <a:xfrm>
              <a:off x="3428740" y="4330363"/>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04" name="Rectangle 100">
              <a:extLst>
                <a:ext uri="{FF2B5EF4-FFF2-40B4-BE49-F238E27FC236}">
                  <a16:creationId xmlns:a16="http://schemas.microsoft.com/office/drawing/2014/main" id="{77E41C40-8681-402C-9984-DAFD2AB8B806}"/>
                </a:ext>
              </a:extLst>
            </p:cNvPr>
            <p:cNvSpPr>
              <a:spLocks noChangeArrowheads="1"/>
            </p:cNvSpPr>
            <p:nvPr/>
          </p:nvSpPr>
          <p:spPr bwMode="auto">
            <a:xfrm>
              <a:off x="3404927" y="4354176"/>
              <a:ext cx="1147763" cy="23812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05" name="Line 101">
              <a:extLst>
                <a:ext uri="{FF2B5EF4-FFF2-40B4-BE49-F238E27FC236}">
                  <a16:creationId xmlns:a16="http://schemas.microsoft.com/office/drawing/2014/main" id="{255EF59E-D729-4B36-8628-3319B5B1E7FD}"/>
                </a:ext>
              </a:extLst>
            </p:cNvPr>
            <p:cNvSpPr>
              <a:spLocks noChangeShapeType="1"/>
            </p:cNvSpPr>
            <p:nvPr/>
          </p:nvSpPr>
          <p:spPr bwMode="auto">
            <a:xfrm>
              <a:off x="4430452" y="4485938"/>
              <a:ext cx="422275"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Rectangle 105">
              <a:extLst>
                <a:ext uri="{FF2B5EF4-FFF2-40B4-BE49-F238E27FC236}">
                  <a16:creationId xmlns:a16="http://schemas.microsoft.com/office/drawing/2014/main" id="{B0AE3508-F6D2-49DC-A68F-33D7E72D12AE}"/>
                </a:ext>
              </a:extLst>
            </p:cNvPr>
            <p:cNvSpPr>
              <a:spLocks noChangeArrowheads="1"/>
            </p:cNvSpPr>
            <p:nvPr/>
          </p:nvSpPr>
          <p:spPr bwMode="auto">
            <a:xfrm>
              <a:off x="4033577" y="4357351"/>
              <a:ext cx="427038" cy="228599"/>
            </a:xfrm>
            <a:prstGeom prst="rect">
              <a:avLst/>
            </a:prstGeom>
            <a:solidFill>
              <a:srgbClr val="009FF6"/>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07" name="Text Box 106">
              <a:extLst>
                <a:ext uri="{FF2B5EF4-FFF2-40B4-BE49-F238E27FC236}">
                  <a16:creationId xmlns:a16="http://schemas.microsoft.com/office/drawing/2014/main" id="{AC242732-EB0D-4A18-9300-A579DBE94422}"/>
                </a:ext>
              </a:extLst>
            </p:cNvPr>
            <p:cNvSpPr txBox="1">
              <a:spLocks noChangeArrowheads="1"/>
            </p:cNvSpPr>
            <p:nvPr/>
          </p:nvSpPr>
          <p:spPr bwMode="auto">
            <a:xfrm>
              <a:off x="4020075" y="4337914"/>
              <a:ext cx="48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b="1" u="none" dirty="0">
                  <a:solidFill>
                    <a:schemeClr val="bg1"/>
                  </a:solidFill>
                  <a:effectLst>
                    <a:outerShdw blurRad="38100" dist="38100" dir="2700000" algn="tl">
                      <a:srgbClr val="000000">
                        <a:alpha val="43137"/>
                      </a:srgbClr>
                    </a:outerShdw>
                  </a:effectLst>
                  <a:latin typeface="Times New Roman" panose="02020803070505020304" pitchFamily="18" charset="0"/>
                  <a:ea typeface="楷体" panose="02010609060101010101" pitchFamily="49" charset="-122"/>
                  <a:cs typeface="Times New Roman" panose="02020803070505020304" pitchFamily="18" charset="0"/>
                </a:rPr>
                <a:t>0111</a:t>
              </a:r>
            </a:p>
          </p:txBody>
        </p:sp>
        <p:sp>
          <p:nvSpPr>
            <p:cNvPr id="108" name="Line 108">
              <a:extLst>
                <a:ext uri="{FF2B5EF4-FFF2-40B4-BE49-F238E27FC236}">
                  <a16:creationId xmlns:a16="http://schemas.microsoft.com/office/drawing/2014/main" id="{79BE67D0-A349-400E-97F7-F4A905BFA26A}"/>
                </a:ext>
              </a:extLst>
            </p:cNvPr>
            <p:cNvSpPr>
              <a:spLocks noChangeShapeType="1"/>
            </p:cNvSpPr>
            <p:nvPr/>
          </p:nvSpPr>
          <p:spPr bwMode="auto">
            <a:xfrm flipH="1">
              <a:off x="3652577" y="4616113"/>
              <a:ext cx="13493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 name="组合 108">
            <a:extLst>
              <a:ext uri="{FF2B5EF4-FFF2-40B4-BE49-F238E27FC236}">
                <a16:creationId xmlns:a16="http://schemas.microsoft.com/office/drawing/2014/main" id="{7AACEC49-0157-47F8-9839-732FD4A71FD3}"/>
              </a:ext>
            </a:extLst>
          </p:cNvPr>
          <p:cNvGrpSpPr/>
          <p:nvPr/>
        </p:nvGrpSpPr>
        <p:grpSpPr>
          <a:xfrm>
            <a:off x="1606682" y="4359043"/>
            <a:ext cx="1993622" cy="531812"/>
            <a:chOff x="1060582" y="3782502"/>
            <a:chExt cx="1993622" cy="531812"/>
          </a:xfrm>
        </p:grpSpPr>
        <p:sp>
          <p:nvSpPr>
            <p:cNvPr id="110" name="Text Box 107">
              <a:extLst>
                <a:ext uri="{FF2B5EF4-FFF2-40B4-BE49-F238E27FC236}">
                  <a16:creationId xmlns:a16="http://schemas.microsoft.com/office/drawing/2014/main" id="{0198736C-FA29-4479-986C-04A34013CF9A}"/>
                </a:ext>
              </a:extLst>
            </p:cNvPr>
            <p:cNvSpPr txBox="1">
              <a:spLocks noChangeArrowheads="1"/>
            </p:cNvSpPr>
            <p:nvPr/>
          </p:nvSpPr>
          <p:spPr bwMode="auto">
            <a:xfrm>
              <a:off x="1060582" y="3782502"/>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到达分组的首部值</a:t>
              </a:r>
            </a:p>
          </p:txBody>
        </p:sp>
        <p:sp>
          <p:nvSpPr>
            <p:cNvPr id="111" name="Line 120">
              <a:extLst>
                <a:ext uri="{FF2B5EF4-FFF2-40B4-BE49-F238E27FC236}">
                  <a16:creationId xmlns:a16="http://schemas.microsoft.com/office/drawing/2014/main" id="{57798939-4B26-4211-A5DC-1A5A13082056}"/>
                </a:ext>
              </a:extLst>
            </p:cNvPr>
            <p:cNvSpPr>
              <a:spLocks noChangeShapeType="1"/>
            </p:cNvSpPr>
            <p:nvPr/>
          </p:nvSpPr>
          <p:spPr bwMode="auto">
            <a:xfrm>
              <a:off x="2690666" y="3971414"/>
              <a:ext cx="363538" cy="342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12" name="图片 111">
            <a:extLst>
              <a:ext uri="{FF2B5EF4-FFF2-40B4-BE49-F238E27FC236}">
                <a16:creationId xmlns:a16="http://schemas.microsoft.com/office/drawing/2014/main" id="{96582FB0-C2D5-4CB3-B08D-C8172A5DCED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570812" y="4682125"/>
            <a:ext cx="636026" cy="353867"/>
          </a:xfrm>
          <a:prstGeom prst="rect">
            <a:avLst/>
          </a:prstGeom>
        </p:spPr>
      </p:pic>
      <p:pic>
        <p:nvPicPr>
          <p:cNvPr id="113" name="图片 112">
            <a:extLst>
              <a:ext uri="{FF2B5EF4-FFF2-40B4-BE49-F238E27FC236}">
                <a16:creationId xmlns:a16="http://schemas.microsoft.com/office/drawing/2014/main" id="{CEA9B3B9-1E40-414F-8817-1F07EDAE9D8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044583" y="5711049"/>
            <a:ext cx="675965" cy="376088"/>
          </a:xfrm>
          <a:prstGeom prst="rect">
            <a:avLst/>
          </a:prstGeom>
        </p:spPr>
      </p:pic>
      <p:pic>
        <p:nvPicPr>
          <p:cNvPr id="114" name="图片 113">
            <a:extLst>
              <a:ext uri="{FF2B5EF4-FFF2-40B4-BE49-F238E27FC236}">
                <a16:creationId xmlns:a16="http://schemas.microsoft.com/office/drawing/2014/main" id="{ABB3917E-2730-41B9-9337-E64ED9B14AE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527594" y="5344877"/>
            <a:ext cx="638538" cy="355264"/>
          </a:xfrm>
          <a:prstGeom prst="rect">
            <a:avLst/>
          </a:prstGeom>
        </p:spPr>
      </p:pic>
      <p:pic>
        <p:nvPicPr>
          <p:cNvPr id="115" name="图片 114">
            <a:extLst>
              <a:ext uri="{FF2B5EF4-FFF2-40B4-BE49-F238E27FC236}">
                <a16:creationId xmlns:a16="http://schemas.microsoft.com/office/drawing/2014/main" id="{88352C50-F4B8-420D-9A57-193BFAB0714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87995" y="5606821"/>
            <a:ext cx="640294" cy="356242"/>
          </a:xfrm>
          <a:prstGeom prst="rect">
            <a:avLst/>
          </a:prstGeom>
        </p:spPr>
      </p:pic>
      <p:pic>
        <p:nvPicPr>
          <p:cNvPr id="116" name="图片 115">
            <a:extLst>
              <a:ext uri="{FF2B5EF4-FFF2-40B4-BE49-F238E27FC236}">
                <a16:creationId xmlns:a16="http://schemas.microsoft.com/office/drawing/2014/main" id="{64721B04-3F34-42FD-9B3C-0396E96590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6117" y="4970458"/>
            <a:ext cx="640294" cy="356242"/>
          </a:xfrm>
          <a:prstGeom prst="rect">
            <a:avLst/>
          </a:prstGeom>
        </p:spPr>
      </p:pic>
      <p:sp>
        <p:nvSpPr>
          <p:cNvPr id="117" name="Freeform 95">
            <a:extLst>
              <a:ext uri="{FF2B5EF4-FFF2-40B4-BE49-F238E27FC236}">
                <a16:creationId xmlns:a16="http://schemas.microsoft.com/office/drawing/2014/main" id="{4304F458-277D-43AC-8D6F-BD9121BDB157}"/>
              </a:ext>
            </a:extLst>
          </p:cNvPr>
          <p:cNvSpPr/>
          <p:nvPr/>
        </p:nvSpPr>
        <p:spPr bwMode="auto">
          <a:xfrm rot="2874722">
            <a:off x="7174468" y="4989545"/>
            <a:ext cx="561613" cy="207668"/>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18" name="图片 117">
            <a:extLst>
              <a:ext uri="{FF2B5EF4-FFF2-40B4-BE49-F238E27FC236}">
                <a16:creationId xmlns:a16="http://schemas.microsoft.com/office/drawing/2014/main" id="{C7BCBC7D-8F05-4683-99E6-025F95FA80D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7584205" y="5088591"/>
            <a:ext cx="640294" cy="356242"/>
          </a:xfrm>
          <a:prstGeom prst="rect">
            <a:avLst/>
          </a:prstGeom>
        </p:spPr>
      </p:pic>
      <p:sp>
        <p:nvSpPr>
          <p:cNvPr id="119" name="Freeform 121">
            <a:extLst>
              <a:ext uri="{FF2B5EF4-FFF2-40B4-BE49-F238E27FC236}">
                <a16:creationId xmlns:a16="http://schemas.microsoft.com/office/drawing/2014/main" id="{C8BAD38F-9438-403F-A9C3-3E899F6B5103}"/>
              </a:ext>
            </a:extLst>
          </p:cNvPr>
          <p:cNvSpPr/>
          <p:nvPr/>
        </p:nvSpPr>
        <p:spPr bwMode="auto">
          <a:xfrm>
            <a:off x="5645376" y="5016367"/>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grpSp>
        <p:nvGrpSpPr>
          <p:cNvPr id="13" name="组合 12"/>
          <p:cNvGrpSpPr/>
          <p:nvPr/>
        </p:nvGrpSpPr>
        <p:grpSpPr>
          <a:xfrm>
            <a:off x="4707373" y="2340657"/>
            <a:ext cx="1647129" cy="2556978"/>
            <a:chOff x="3555249" y="876300"/>
            <a:chExt cx="1935087" cy="3004000"/>
          </a:xfrm>
        </p:grpSpPr>
        <p:sp>
          <p:nvSpPr>
            <p:cNvPr id="43" name="Freeform 5"/>
            <p:cNvSpPr/>
            <p:nvPr/>
          </p:nvSpPr>
          <p:spPr bwMode="auto">
            <a:xfrm>
              <a:off x="3555249" y="3143317"/>
              <a:ext cx="1916971" cy="736983"/>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sz="1600"/>
            </a:p>
          </p:txBody>
        </p:sp>
        <p:grpSp>
          <p:nvGrpSpPr>
            <p:cNvPr id="3" name="组合 2"/>
            <p:cNvGrpSpPr/>
            <p:nvPr/>
          </p:nvGrpSpPr>
          <p:grpSpPr>
            <a:xfrm>
              <a:off x="3587000" y="876300"/>
              <a:ext cx="1903336" cy="2297937"/>
              <a:chOff x="8732796" y="-335928"/>
              <a:chExt cx="2318544" cy="2799226"/>
            </a:xfrm>
          </p:grpSpPr>
          <p:sp>
            <p:nvSpPr>
              <p:cNvPr id="44" name="Rectangle 6"/>
              <p:cNvSpPr>
                <a:spLocks noChangeArrowheads="1"/>
              </p:cNvSpPr>
              <p:nvPr/>
            </p:nvSpPr>
            <p:spPr bwMode="auto">
              <a:xfrm>
                <a:off x="8732796" y="-335928"/>
                <a:ext cx="2317750" cy="2799226"/>
              </a:xfrm>
              <a:prstGeom prst="rect">
                <a:avLst/>
              </a:prstGeom>
              <a:solidFill>
                <a:srgbClr val="FFC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45" name="Oval 7"/>
              <p:cNvSpPr>
                <a:spLocks noChangeArrowheads="1"/>
              </p:cNvSpPr>
              <p:nvPr/>
            </p:nvSpPr>
            <p:spPr bwMode="auto">
              <a:xfrm>
                <a:off x="8858208" y="-283541"/>
                <a:ext cx="2095500" cy="604838"/>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2" name="Text Box 109"/>
              <p:cNvSpPr txBox="1">
                <a:spLocks noChangeArrowheads="1"/>
              </p:cNvSpPr>
              <p:nvPr/>
            </p:nvSpPr>
            <p:spPr bwMode="auto">
              <a:xfrm>
                <a:off x="8986796" y="-126377"/>
                <a:ext cx="1863725"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选路算法</a:t>
                </a:r>
              </a:p>
            </p:txBody>
          </p:sp>
          <p:sp>
            <p:nvSpPr>
              <p:cNvPr id="163" name="Rectangle 110"/>
              <p:cNvSpPr>
                <a:spLocks noChangeArrowheads="1"/>
              </p:cNvSpPr>
              <p:nvPr/>
            </p:nvSpPr>
            <p:spPr bwMode="auto">
              <a:xfrm>
                <a:off x="8912183" y="621334"/>
                <a:ext cx="2005014" cy="1780332"/>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4" name="Text Box 111"/>
              <p:cNvSpPr txBox="1">
                <a:spLocks noChangeArrowheads="1"/>
              </p:cNvSpPr>
              <p:nvPr/>
            </p:nvSpPr>
            <p:spPr bwMode="auto">
              <a:xfrm>
                <a:off x="8964703" y="583404"/>
                <a:ext cx="1523492"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u="none" dirty="0">
                    <a:latin typeface="思源黑体 CN Normal" panose="020B0400000000000000" pitchFamily="34" charset="-122"/>
                    <a:ea typeface="思源黑体 CN Normal" panose="020B0400000000000000" pitchFamily="34" charset="-122"/>
                    <a:cs typeface="Arial" panose="020B0704020202020204" pitchFamily="34" charset="0"/>
                  </a:rPr>
                  <a:t>     </a:t>
                </a:r>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本地转发表</a:t>
                </a:r>
              </a:p>
            </p:txBody>
          </p:sp>
          <p:sp>
            <p:nvSpPr>
              <p:cNvPr id="165" name="Text Box 112"/>
              <p:cNvSpPr txBox="1">
                <a:spLocks noChangeArrowheads="1"/>
              </p:cNvSpPr>
              <p:nvPr/>
            </p:nvSpPr>
            <p:spPr bwMode="auto">
              <a:xfrm>
                <a:off x="8793924" y="891792"/>
                <a:ext cx="1212850"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首部值</a:t>
                </a:r>
              </a:p>
            </p:txBody>
          </p:sp>
          <p:sp>
            <p:nvSpPr>
              <p:cNvPr id="166" name="Text Box 113"/>
              <p:cNvSpPr txBox="1">
                <a:spLocks noChangeArrowheads="1"/>
              </p:cNvSpPr>
              <p:nvPr/>
            </p:nvSpPr>
            <p:spPr bwMode="auto">
              <a:xfrm>
                <a:off x="9743549" y="893379"/>
                <a:ext cx="1307791"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输出链路</a:t>
                </a:r>
              </a:p>
            </p:txBody>
          </p:sp>
          <p:sp>
            <p:nvSpPr>
              <p:cNvPr id="167" name="Line 114"/>
              <p:cNvSpPr>
                <a:spLocks noChangeShapeType="1"/>
              </p:cNvSpPr>
              <p:nvPr/>
            </p:nvSpPr>
            <p:spPr bwMode="auto">
              <a:xfrm>
                <a:off x="9878458" y="948918"/>
                <a:ext cx="0" cy="14527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68" name="Text Box 115"/>
              <p:cNvSpPr txBox="1">
                <a:spLocks noChangeArrowheads="1"/>
              </p:cNvSpPr>
              <p:nvPr/>
            </p:nvSpPr>
            <p:spPr bwMode="auto">
              <a:xfrm>
                <a:off x="9097938" y="1149760"/>
                <a:ext cx="662354"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0100</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0111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1001</a:t>
                </a:r>
              </a:p>
            </p:txBody>
          </p:sp>
          <p:sp>
            <p:nvSpPr>
              <p:cNvPr id="169" name="Text Box 116"/>
              <p:cNvSpPr txBox="1">
                <a:spLocks noChangeArrowheads="1"/>
              </p:cNvSpPr>
              <p:nvPr/>
            </p:nvSpPr>
            <p:spPr bwMode="auto">
              <a:xfrm>
                <a:off x="10224240" y="1138520"/>
                <a:ext cx="334302"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3</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70" name="Line 117"/>
              <p:cNvSpPr>
                <a:spLocks noChangeShapeType="1"/>
              </p:cNvSpPr>
              <p:nvPr/>
            </p:nvSpPr>
            <p:spPr bwMode="auto">
              <a:xfrm>
                <a:off x="8912183" y="1222733"/>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1" name="Line 118"/>
              <p:cNvSpPr>
                <a:spLocks noChangeShapeType="1"/>
              </p:cNvSpPr>
              <p:nvPr/>
            </p:nvSpPr>
            <p:spPr bwMode="auto">
              <a:xfrm>
                <a:off x="8904245" y="948919"/>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72" name="AutoShape 119"/>
              <p:cNvSpPr>
                <a:spLocks noChangeArrowheads="1"/>
              </p:cNvSpPr>
              <p:nvPr/>
            </p:nvSpPr>
            <p:spPr bwMode="auto">
              <a:xfrm rot="5400000">
                <a:off x="9811501" y="328441"/>
                <a:ext cx="239713" cy="273050"/>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left)">
                                      <p:cBhvr>
                                        <p:cTn id="15" dur="1500"/>
                                        <p:tgtEl>
                                          <p:spTgt spid="89"/>
                                        </p:tgtEl>
                                      </p:cBhvr>
                                    </p:animEffect>
                                  </p:childTnLst>
                                </p:cTn>
                              </p:par>
                              <p:par>
                                <p:cTn id="16" presetID="22" presetClass="entr" presetSubtype="1" fill="hold"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wipe(up)">
                                      <p:cBhvr>
                                        <p:cTn id="18" dur="500"/>
                                        <p:tgtEl>
                                          <p:spTgt spid="73"/>
                                        </p:tgtEl>
                                      </p:cBhvr>
                                    </p:animEffect>
                                  </p:childTnLst>
                                </p:cTn>
                              </p:par>
                              <p:par>
                                <p:cTn id="19" presetID="22" presetClass="entr" presetSubtype="1" fill="hold" nodeType="with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9529" y="315996"/>
            <a:ext cx="4266321" cy="1006462"/>
            <a:chOff x="658104" y="373146"/>
            <a:chExt cx="4266321" cy="1006462"/>
          </a:xfrm>
        </p:grpSpPr>
        <p:grpSp>
          <p:nvGrpSpPr>
            <p:cNvPr id="9" name="组合 8"/>
            <p:cNvGrpSpPr/>
            <p:nvPr/>
          </p:nvGrpSpPr>
          <p:grpSpPr>
            <a:xfrm>
              <a:off x="1080814" y="763297"/>
              <a:ext cx="3843611" cy="616311"/>
              <a:chOff x="1839058" y="1058437"/>
              <a:chExt cx="3843611" cy="616311"/>
            </a:xfrm>
          </p:grpSpPr>
          <p:sp>
            <p:nvSpPr>
              <p:cNvPr id="11" name="矩形: 圆角 10"/>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681319" y="1089973"/>
                <a:ext cx="300135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寻址</a:t>
                </a:r>
              </a:p>
            </p:txBody>
          </p:sp>
        </p:grpSp>
        <p:pic>
          <p:nvPicPr>
            <p:cNvPr id="10" name="图片 9"/>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3" name="组合 12"/>
          <p:cNvGrpSpPr/>
          <p:nvPr/>
        </p:nvGrpSpPr>
        <p:grpSpPr>
          <a:xfrm>
            <a:off x="552133" y="1689578"/>
            <a:ext cx="3622431" cy="526729"/>
            <a:chOff x="722008" y="1303131"/>
            <a:chExt cx="3458803" cy="502937"/>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101495" y="193640"/>
              <a:ext cx="475861" cy="270165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51237" y="1335868"/>
              <a:ext cx="282957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最长前缀匹配</a:t>
              </a:r>
            </a:p>
          </p:txBody>
        </p:sp>
      </p:grpSp>
      <p:sp>
        <p:nvSpPr>
          <p:cNvPr id="19" name="文本框 18"/>
          <p:cNvSpPr txBox="1"/>
          <p:nvPr/>
        </p:nvSpPr>
        <p:spPr>
          <a:xfrm>
            <a:off x="838200" y="2336941"/>
            <a:ext cx="11057195" cy="335085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使用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CIDR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时，路由表中的每个项目由“网络前缀”和“下一跳地址”组成。在查找路由表时可能会得到不止一个匹配结果。</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应当从匹配结果中选择具有最长网络前缀的路由：</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最长前缀匹配</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(longest-prefix matching)</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网络前缀越长，其地址块就越小，因而路由就越具体。</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最长前缀匹配又称为</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最长匹配</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或</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最佳匹配</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B20D1309-B793-44AE-8CCF-58FAA480C59C}"/>
              </a:ext>
            </a:extLst>
          </p:cNvPr>
          <p:cNvSpPr>
            <a:spLocks noGrp="1"/>
          </p:cNvSpPr>
          <p:nvPr>
            <p:ph type="sldNum" sz="quarter" idx="12"/>
          </p:nvPr>
        </p:nvSpPr>
        <p:spPr/>
        <p:txBody>
          <a:bodyPr/>
          <a:lstStyle/>
          <a:p>
            <a:fld id="{91F2D4EF-46D4-4764-B373-FC59CD1D281E}" type="slidenum">
              <a:rPr lang="zh-CN" altLang="en-US" smtClean="0"/>
              <a:t>100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26118" y="742440"/>
            <a:ext cx="6310114" cy="476221"/>
            <a:chOff x="1403750" y="3593123"/>
            <a:chExt cx="6310114"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路由匹配可能存在多个结果</a:t>
              </a:r>
            </a:p>
          </p:txBody>
        </p:sp>
      </p:grpSp>
      <p:sp>
        <p:nvSpPr>
          <p:cNvPr id="17" name="Rectangle 4"/>
          <p:cNvSpPr>
            <a:spLocks noChangeArrowheads="1"/>
          </p:cNvSpPr>
          <p:nvPr/>
        </p:nvSpPr>
        <p:spPr bwMode="auto">
          <a:xfrm>
            <a:off x="2972810" y="3687128"/>
            <a:ext cx="4379711" cy="1497012"/>
          </a:xfrm>
          <a:prstGeom prst="rect">
            <a:avLst/>
          </a:prstGeom>
          <a:solidFill>
            <a:srgbClr val="FCD484"/>
          </a:solidFill>
          <a:ln w="28575">
            <a:solidFill>
              <a:srgbClr val="FFC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704020202020204" pitchFamily="34" charset="0"/>
            </a:endParaRPr>
          </a:p>
        </p:txBody>
      </p:sp>
      <p:sp>
        <p:nvSpPr>
          <p:cNvPr id="18" name="Text Box 7"/>
          <p:cNvSpPr txBox="1">
            <a:spLocks noChangeArrowheads="1"/>
          </p:cNvSpPr>
          <p:nvPr/>
        </p:nvSpPr>
        <p:spPr bwMode="auto">
          <a:xfrm>
            <a:off x="1159886" y="4211003"/>
            <a:ext cx="8394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AND     </a:t>
            </a:r>
            <a:r>
              <a:rPr lang="en-US" altLang="zh-CN" sz="2800" i="1" u="none" dirty="0">
                <a:ea typeface="楷体" panose="02010609060101010101" pitchFamily="49" charset="-122"/>
                <a:cs typeface="Arial" panose="020B0704020202020204" pitchFamily="34" charset="0"/>
              </a:rPr>
              <a:t>D</a:t>
            </a:r>
            <a:r>
              <a:rPr lang="en-US" altLang="zh-CN" sz="2800" u="none" dirty="0">
                <a:ea typeface="楷体" panose="02010609060101010101" pitchFamily="49" charset="-122"/>
                <a:cs typeface="Arial" panose="020B0704020202020204" pitchFamily="34" charset="0"/>
              </a:rPr>
              <a:t> =     206.        0.         01000111.10001110</a:t>
            </a:r>
          </a:p>
        </p:txBody>
      </p:sp>
      <p:sp>
        <p:nvSpPr>
          <p:cNvPr id="19" name="Text Box 11"/>
          <p:cNvSpPr txBox="1">
            <a:spLocks noChangeArrowheads="1"/>
          </p:cNvSpPr>
          <p:nvPr/>
        </p:nvSpPr>
        <p:spPr bwMode="auto">
          <a:xfrm>
            <a:off x="2375911" y="3720465"/>
            <a:ext cx="72812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i="1" u="none" dirty="0">
                <a:ea typeface="楷体" panose="02010609060101010101" pitchFamily="49" charset="-122"/>
                <a:cs typeface="Arial" panose="020B0704020202020204" pitchFamily="34" charset="0"/>
              </a:rPr>
              <a:t>M</a:t>
            </a:r>
            <a:r>
              <a:rPr lang="en-US" altLang="zh-CN" sz="2800" u="none" dirty="0">
                <a:ea typeface="楷体" panose="02010609060101010101" pitchFamily="49" charset="-122"/>
                <a:cs typeface="Arial" panose="020B0704020202020204" pitchFamily="34" charset="0"/>
              </a:rPr>
              <a:t> = 11111111 11111111 </a:t>
            </a:r>
            <a:r>
              <a:rPr lang="en-US" altLang="zh-CN" sz="2800" u="none" spc="210" dirty="0">
                <a:ea typeface="楷体" panose="02010609060101010101" pitchFamily="49" charset="-122"/>
                <a:cs typeface="Arial" panose="020B0704020202020204" pitchFamily="34" charset="0"/>
              </a:rPr>
              <a:t>11111100</a:t>
            </a:r>
            <a:r>
              <a:rPr lang="en-US" altLang="zh-CN" sz="2800" u="none" dirty="0">
                <a:ea typeface="楷体" panose="02010609060101010101" pitchFamily="49" charset="-122"/>
                <a:cs typeface="Arial" panose="020B0704020202020204" pitchFamily="34" charset="0"/>
              </a:rPr>
              <a:t> 00000000</a:t>
            </a:r>
          </a:p>
        </p:txBody>
      </p:sp>
      <p:sp>
        <p:nvSpPr>
          <p:cNvPr id="20" name="Line 12"/>
          <p:cNvSpPr>
            <a:spLocks noChangeShapeType="1"/>
          </p:cNvSpPr>
          <p:nvPr/>
        </p:nvSpPr>
        <p:spPr bwMode="auto">
          <a:xfrm>
            <a:off x="1090036" y="4639628"/>
            <a:ext cx="83343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1" name="Text Box 13"/>
          <p:cNvSpPr txBox="1">
            <a:spLocks noChangeArrowheads="1"/>
          </p:cNvSpPr>
          <p:nvPr/>
        </p:nvSpPr>
        <p:spPr bwMode="auto">
          <a:xfrm>
            <a:off x="3195061" y="4687253"/>
            <a:ext cx="57711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   206.        0.         01000100.       0</a:t>
            </a:r>
          </a:p>
        </p:txBody>
      </p:sp>
      <p:sp>
        <p:nvSpPr>
          <p:cNvPr id="22" name="Text Box 14"/>
          <p:cNvSpPr txBox="1">
            <a:spLocks noChangeArrowheads="1"/>
          </p:cNvSpPr>
          <p:nvPr/>
        </p:nvSpPr>
        <p:spPr bwMode="auto">
          <a:xfrm>
            <a:off x="3422073" y="5529824"/>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与 </a:t>
            </a:r>
            <a:r>
              <a:rPr lang="en-US" altLang="zh-CN"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206.0.68.0/22 </a:t>
            </a: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匹配！</a:t>
            </a:r>
          </a:p>
        </p:txBody>
      </p:sp>
      <p:grpSp>
        <p:nvGrpSpPr>
          <p:cNvPr id="3" name="组合 2"/>
          <p:cNvGrpSpPr/>
          <p:nvPr/>
        </p:nvGrpSpPr>
        <p:grpSpPr>
          <a:xfrm>
            <a:off x="1349805" y="1350016"/>
            <a:ext cx="7399020" cy="1844040"/>
            <a:chOff x="1441551" y="-2434739"/>
            <a:chExt cx="6370194" cy="1844189"/>
          </a:xfrm>
        </p:grpSpPr>
        <p:sp>
          <p:nvSpPr>
            <p:cNvPr id="25" name="矩形: 圆角 47"/>
            <p:cNvSpPr/>
            <p:nvPr/>
          </p:nvSpPr>
          <p:spPr>
            <a:xfrm>
              <a:off x="1441551" y="-2434739"/>
              <a:ext cx="6370194" cy="1844189"/>
            </a:xfrm>
            <a:prstGeom prst="roundRect">
              <a:avLst>
                <a:gd name="adj" fmla="val 7327"/>
              </a:avLst>
            </a:prstGeom>
            <a:solidFill>
              <a:srgbClr val="00B0F0">
                <a:alpha val="18000"/>
              </a:srgbClr>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2400" dirty="0"/>
            </a:p>
          </p:txBody>
        </p:sp>
        <p:sp>
          <p:nvSpPr>
            <p:cNvPr id="16" name="Text Box 5"/>
            <p:cNvSpPr txBox="1">
              <a:spLocks noChangeArrowheads="1"/>
            </p:cNvSpPr>
            <p:nvPr/>
          </p:nvSpPr>
          <p:spPr bwMode="auto">
            <a:xfrm>
              <a:off x="2043770" y="-2319549"/>
              <a:ext cx="5435954" cy="83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收到分组的目的地址 </a:t>
              </a:r>
              <a:r>
                <a:rPr lang="en-US" altLang="zh-CN" sz="2400" i="1"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D</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 206.0.71.142</a:t>
              </a:r>
            </a:p>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路由表中项目：</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206.0.68.0/22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ISP</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p>
          </p:txBody>
        </p:sp>
        <p:sp>
          <p:nvSpPr>
            <p:cNvPr id="23" name="Text Box 6"/>
            <p:cNvSpPr txBox="1">
              <a:spLocks noChangeArrowheads="1"/>
            </p:cNvSpPr>
            <p:nvPr/>
          </p:nvSpPr>
          <p:spPr bwMode="auto">
            <a:xfrm>
              <a:off x="2043770" y="-1109359"/>
              <a:ext cx="5307965" cy="46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查找路由表中的第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1</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个项目</a:t>
              </a:r>
            </a:p>
          </p:txBody>
        </p:sp>
      </p:grpSp>
      <p:sp>
        <p:nvSpPr>
          <p:cNvPr id="2" name="文本框 1"/>
          <p:cNvSpPr txBox="1"/>
          <p:nvPr/>
        </p:nvSpPr>
        <p:spPr>
          <a:xfrm>
            <a:off x="4170045" y="2214894"/>
            <a:ext cx="3943708" cy="461665"/>
          </a:xfrm>
          <a:prstGeom prst="rect">
            <a:avLst/>
          </a:prstGeom>
          <a:noFill/>
        </p:spPr>
        <p:txBody>
          <a:bodyPr wrap="none" rtlCol="0" anchor="t">
            <a:spAutoFit/>
          </a:bodyPr>
          <a:lstStyle/>
          <a:p>
            <a:pPr eaLnBrk="1" hangingPunct="1"/>
            <a:r>
              <a:rPr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sym typeface="+mn-ea"/>
              </a:rPr>
              <a:t>206.0.71.128/25  </a:t>
            </a: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sym typeface="+mn-ea"/>
              </a:rPr>
              <a:t>（四系）</a:t>
            </a:r>
          </a:p>
        </p:txBody>
      </p:sp>
      <p:sp>
        <p:nvSpPr>
          <p:cNvPr id="4" name="灯片编号占位符 3">
            <a:extLst>
              <a:ext uri="{FF2B5EF4-FFF2-40B4-BE49-F238E27FC236}">
                <a16:creationId xmlns:a16="http://schemas.microsoft.com/office/drawing/2014/main" id="{484DDA02-878A-44CB-93EE-0CF7A3E84BC5}"/>
              </a:ext>
            </a:extLst>
          </p:cNvPr>
          <p:cNvSpPr>
            <a:spLocks noGrp="1"/>
          </p:cNvSpPr>
          <p:nvPr>
            <p:ph type="sldNum" sz="quarter" idx="12"/>
          </p:nvPr>
        </p:nvSpPr>
        <p:spPr/>
        <p:txBody>
          <a:bodyPr/>
          <a:lstStyle/>
          <a:p>
            <a:fld id="{91F2D4EF-46D4-4764-B373-FC59CD1D281E}" type="slidenum">
              <a:rPr lang="zh-CN" altLang="en-US" smtClean="0"/>
              <a:t>101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9" grpId="0"/>
      <p:bldP spid="20" grpId="0" bldLvl="0" animBg="1"/>
      <p:bldP spid="21" grpId="0"/>
      <p:bldP spid="22" grpId="0"/>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59369" y="873795"/>
            <a:ext cx="6310114" cy="476221"/>
            <a:chOff x="1403750" y="3593123"/>
            <a:chExt cx="6310114"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路由匹配可能存在多个结果</a:t>
              </a:r>
            </a:p>
          </p:txBody>
        </p:sp>
      </p:grpSp>
      <p:grpSp>
        <p:nvGrpSpPr>
          <p:cNvPr id="3" name="组合 2"/>
          <p:cNvGrpSpPr/>
          <p:nvPr/>
        </p:nvGrpSpPr>
        <p:grpSpPr>
          <a:xfrm>
            <a:off x="1410931" y="1380023"/>
            <a:ext cx="6721476" cy="1844189"/>
            <a:chOff x="1441550" y="-2434739"/>
            <a:chExt cx="6721476" cy="1844189"/>
          </a:xfrm>
        </p:grpSpPr>
        <p:sp>
          <p:nvSpPr>
            <p:cNvPr id="25" name="矩形: 圆角 47"/>
            <p:cNvSpPr/>
            <p:nvPr/>
          </p:nvSpPr>
          <p:spPr>
            <a:xfrm>
              <a:off x="1441550" y="-2434739"/>
              <a:ext cx="6577599" cy="1844189"/>
            </a:xfrm>
            <a:prstGeom prst="roundRect">
              <a:avLst>
                <a:gd name="adj" fmla="val 7327"/>
              </a:avLst>
            </a:prstGeom>
            <a:solidFill>
              <a:srgbClr val="00B0F0">
                <a:alpha val="18000"/>
              </a:srgbClr>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16" name="Text Box 5"/>
            <p:cNvSpPr txBox="1">
              <a:spLocks noChangeArrowheads="1"/>
            </p:cNvSpPr>
            <p:nvPr/>
          </p:nvSpPr>
          <p:spPr bwMode="auto">
            <a:xfrm>
              <a:off x="2043531" y="-2319804"/>
              <a:ext cx="61194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收到分组的目的地址 </a:t>
              </a:r>
              <a:r>
                <a:rPr lang="en-US" altLang="zh-CN" sz="2400" i="1"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D</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 206.0.71.142</a:t>
              </a:r>
            </a:p>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路由表中项目：</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206.0.68.0/22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ISP</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p>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206.0.71.128/25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（四系）</a:t>
              </a:r>
            </a:p>
          </p:txBody>
        </p:sp>
        <p:sp>
          <p:nvSpPr>
            <p:cNvPr id="23" name="Text Box 6"/>
            <p:cNvSpPr txBox="1">
              <a:spLocks noChangeArrowheads="1"/>
            </p:cNvSpPr>
            <p:nvPr/>
          </p:nvSpPr>
          <p:spPr bwMode="auto">
            <a:xfrm>
              <a:off x="2043769" y="-1097068"/>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查找路由表中的第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个项目</a:t>
              </a:r>
            </a:p>
          </p:txBody>
        </p:sp>
      </p:grpSp>
      <p:sp>
        <p:nvSpPr>
          <p:cNvPr id="24" name="Rectangle 5"/>
          <p:cNvSpPr>
            <a:spLocks noChangeArrowheads="1"/>
          </p:cNvSpPr>
          <p:nvPr/>
        </p:nvSpPr>
        <p:spPr bwMode="auto">
          <a:xfrm>
            <a:off x="3308270" y="3665369"/>
            <a:ext cx="4913017" cy="1497012"/>
          </a:xfrm>
          <a:prstGeom prst="rect">
            <a:avLst/>
          </a:prstGeom>
          <a:solidFill>
            <a:srgbClr val="FCD484"/>
          </a:solidFill>
          <a:ln w="28575">
            <a:solidFill>
              <a:srgbClr val="FFC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704020202020204" pitchFamily="34" charset="0"/>
            </a:endParaRPr>
          </a:p>
        </p:txBody>
      </p:sp>
      <p:sp>
        <p:nvSpPr>
          <p:cNvPr id="26" name="Text Box 8"/>
          <p:cNvSpPr txBox="1">
            <a:spLocks noChangeArrowheads="1"/>
          </p:cNvSpPr>
          <p:nvPr/>
        </p:nvSpPr>
        <p:spPr bwMode="auto">
          <a:xfrm>
            <a:off x="1479470" y="4189244"/>
            <a:ext cx="8537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AND     </a:t>
            </a:r>
            <a:r>
              <a:rPr lang="en-US" altLang="zh-CN" sz="2800" i="1" u="none" dirty="0">
                <a:ea typeface="楷体" panose="02010609060101010101" pitchFamily="49" charset="-122"/>
                <a:cs typeface="Arial" panose="020B0704020202020204" pitchFamily="34" charset="0"/>
              </a:rPr>
              <a:t>D</a:t>
            </a:r>
            <a:r>
              <a:rPr lang="en-US" altLang="zh-CN" sz="2800" u="none" dirty="0">
                <a:ea typeface="楷体" panose="02010609060101010101" pitchFamily="49" charset="-122"/>
                <a:cs typeface="Arial" panose="020B0704020202020204" pitchFamily="34" charset="0"/>
              </a:rPr>
              <a:t> =     206.          0.          71.       10001110</a:t>
            </a:r>
          </a:p>
        </p:txBody>
      </p:sp>
      <p:sp>
        <p:nvSpPr>
          <p:cNvPr id="27" name="Text Box 12"/>
          <p:cNvSpPr txBox="1">
            <a:spLocks noChangeArrowheads="1"/>
          </p:cNvSpPr>
          <p:nvPr/>
        </p:nvSpPr>
        <p:spPr bwMode="auto">
          <a:xfrm>
            <a:off x="2682795" y="3698706"/>
            <a:ext cx="70432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i="1" u="none" dirty="0">
                <a:ea typeface="楷体" panose="02010609060101010101" pitchFamily="49" charset="-122"/>
                <a:cs typeface="Arial" panose="020B0704020202020204" pitchFamily="34" charset="0"/>
              </a:rPr>
              <a:t>M</a:t>
            </a:r>
            <a:r>
              <a:rPr lang="en-US" altLang="zh-CN" sz="2800" u="none" dirty="0">
                <a:ea typeface="楷体" panose="02010609060101010101" pitchFamily="49" charset="-122"/>
                <a:cs typeface="Arial" panose="020B0704020202020204" pitchFamily="34" charset="0"/>
              </a:rPr>
              <a:t> = 11111111 11111111 11111111 10000000</a:t>
            </a:r>
          </a:p>
        </p:txBody>
      </p:sp>
      <p:sp>
        <p:nvSpPr>
          <p:cNvPr id="28" name="Line 13"/>
          <p:cNvSpPr>
            <a:spLocks noChangeShapeType="1"/>
          </p:cNvSpPr>
          <p:nvPr/>
        </p:nvSpPr>
        <p:spPr bwMode="auto">
          <a:xfrm>
            <a:off x="1396920" y="4617869"/>
            <a:ext cx="83343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9" name="Text Box 14"/>
          <p:cNvSpPr txBox="1">
            <a:spLocks noChangeArrowheads="1"/>
          </p:cNvSpPr>
          <p:nvPr/>
        </p:nvSpPr>
        <p:spPr bwMode="auto">
          <a:xfrm>
            <a:off x="3587670" y="4725819"/>
            <a:ext cx="61702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  206.          0.          71.       10000000</a:t>
            </a:r>
          </a:p>
        </p:txBody>
      </p:sp>
      <p:sp>
        <p:nvSpPr>
          <p:cNvPr id="30" name="Text Box 15"/>
          <p:cNvSpPr txBox="1">
            <a:spLocks noChangeArrowheads="1"/>
          </p:cNvSpPr>
          <p:nvPr/>
        </p:nvSpPr>
        <p:spPr bwMode="auto">
          <a:xfrm>
            <a:off x="3783010" y="5509601"/>
            <a:ext cx="41969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与 </a:t>
            </a:r>
            <a:r>
              <a:rPr lang="en-US" altLang="zh-CN"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206.0.71.128/25 </a:t>
            </a: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匹配</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060635" y="4126320"/>
              <a:ext cx="6480" cy="12960"/>
            </p14:xfrm>
          </p:contentPart>
        </mc:Choice>
        <mc:Fallback xmlns="">
          <p:pic>
            <p:nvPicPr>
              <p:cNvPr id="2" name="墨迹 1"/>
            </p:nvPicPr>
            <p:blipFill>
              <a:blip r:embed="rId4"/>
            </p:blipFill>
            <p:spPr>
              <a:xfrm>
                <a:off x="7060635" y="4126320"/>
                <a:ext cx="6480" cy="12960"/>
              </a:xfrm>
              <a:prstGeom prst="rect"/>
            </p:spPr>
          </p:pic>
        </mc:Fallback>
      </mc:AlternateContent>
      <p:sp>
        <p:nvSpPr>
          <p:cNvPr id="4" name="灯片编号占位符 3">
            <a:extLst>
              <a:ext uri="{FF2B5EF4-FFF2-40B4-BE49-F238E27FC236}">
                <a16:creationId xmlns:a16="http://schemas.microsoft.com/office/drawing/2014/main" id="{576EAA7A-10D5-42B2-8343-AD793CA782C1}"/>
              </a:ext>
            </a:extLst>
          </p:cNvPr>
          <p:cNvSpPr>
            <a:spLocks noGrp="1"/>
          </p:cNvSpPr>
          <p:nvPr>
            <p:ph type="sldNum" sz="quarter" idx="12"/>
          </p:nvPr>
        </p:nvSpPr>
        <p:spPr/>
        <p:txBody>
          <a:bodyPr/>
          <a:lstStyle/>
          <a:p>
            <a:fld id="{91F2D4EF-46D4-4764-B373-FC59CD1D281E}" type="slidenum">
              <a:rPr lang="zh-CN" altLang="en-US" smtClean="0"/>
              <a:t>102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p:bldP spid="27" grpId="0"/>
      <p:bldP spid="28" grpId="0" bldLvl="0" animBg="1"/>
      <p:bldP spid="29" grpId="0"/>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944919" y="1757482"/>
            <a:ext cx="7195843" cy="2513893"/>
            <a:chOff x="726933" y="2196444"/>
            <a:chExt cx="5503859" cy="2075879"/>
          </a:xfrm>
        </p:grpSpPr>
        <p:grpSp>
          <p:nvGrpSpPr>
            <p:cNvPr id="43" name="组合 42"/>
            <p:cNvGrpSpPr/>
            <p:nvPr/>
          </p:nvGrpSpPr>
          <p:grpSpPr>
            <a:xfrm>
              <a:off x="726933" y="2196444"/>
              <a:ext cx="5391006" cy="2075879"/>
              <a:chOff x="1212321" y="2334190"/>
              <a:chExt cx="13330213" cy="2247456"/>
            </a:xfrm>
          </p:grpSpPr>
          <p:sp>
            <p:nvSpPr>
              <p:cNvPr id="59" name="矩形 58"/>
              <p:cNvSpPr/>
              <p:nvPr/>
            </p:nvSpPr>
            <p:spPr>
              <a:xfrm>
                <a:off x="1258124" y="2349222"/>
                <a:ext cx="6300605" cy="2229758"/>
              </a:xfrm>
              <a:prstGeom prst="rect">
                <a:avLst/>
              </a:prstGeom>
              <a:solidFill>
                <a:srgbClr val="FEF6E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p:cNvCxnSpPr/>
              <p:nvPr/>
            </p:nvCxnSpPr>
            <p:spPr>
              <a:xfrm>
                <a:off x="1212321" y="2334190"/>
                <a:ext cx="13330213" cy="0"/>
              </a:xfrm>
              <a:prstGeom prst="line">
                <a:avLst/>
              </a:prstGeom>
              <a:ln w="12700">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34031" y="4581646"/>
                <a:ext cx="13308503" cy="0"/>
              </a:xfrm>
              <a:prstGeom prst="line">
                <a:avLst/>
              </a:prstGeom>
              <a:ln w="12700">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45" name="矩形: 圆角 44"/>
            <p:cNvSpPr/>
            <p:nvPr/>
          </p:nvSpPr>
          <p:spPr>
            <a:xfrm>
              <a:off x="829876" y="2276799"/>
              <a:ext cx="5155712" cy="1933812"/>
            </a:xfrm>
            <a:prstGeom prst="roundRect">
              <a:avLst>
                <a:gd name="adj" fmla="val 33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070899" y="2247491"/>
              <a:ext cx="565971" cy="161321"/>
              <a:chOff x="7217441" y="1374247"/>
              <a:chExt cx="987860" cy="281574"/>
            </a:xfrm>
          </p:grpSpPr>
          <p:sp>
            <p:nvSpPr>
              <p:cNvPr id="56" name="圆角矩形 59"/>
              <p:cNvSpPr/>
              <p:nvPr/>
            </p:nvSpPr>
            <p:spPr>
              <a:xfrm flipV="1">
                <a:off x="7345500" y="1374247"/>
                <a:ext cx="769690" cy="168676"/>
              </a:xfrm>
              <a:prstGeom prst="roundRect">
                <a:avLst>
                  <a:gd name="adj" fmla="val 42223"/>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60"/>
              <p:cNvSpPr/>
              <p:nvPr/>
            </p:nvSpPr>
            <p:spPr>
              <a:xfrm flipV="1">
                <a:off x="7217441" y="1458586"/>
                <a:ext cx="987860" cy="168676"/>
              </a:xfrm>
              <a:prstGeom prst="roundRect">
                <a:avLst>
                  <a:gd name="adj" fmla="val 42223"/>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61"/>
              <p:cNvSpPr/>
              <p:nvPr/>
            </p:nvSpPr>
            <p:spPr>
              <a:xfrm flipV="1">
                <a:off x="7607346" y="1601911"/>
                <a:ext cx="245994" cy="53910"/>
              </a:xfrm>
              <a:prstGeom prst="roundRect">
                <a:avLst>
                  <a:gd name="adj" fmla="val 4222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Rectangle 15"/>
            <p:cNvSpPr/>
            <p:nvPr/>
          </p:nvSpPr>
          <p:spPr>
            <a:xfrm>
              <a:off x="939694" y="2472804"/>
              <a:ext cx="5291098" cy="1310639"/>
            </a:xfrm>
            <a:prstGeom prst="rect">
              <a:avLst/>
            </a:prstGeom>
          </p:spPr>
          <p:txBody>
            <a:bodyPr wrap="square">
              <a:spAutoFit/>
            </a:bodyPr>
            <a:lstStyle/>
            <a:p>
              <a:pPr>
                <a:lnSpc>
                  <a:spcPct val="120000"/>
                </a:lnSpc>
              </a:pPr>
              <a:r>
                <a:rPr lang="en-US" altLang="zh-CN" sz="2400" i="1" dirty="0">
                  <a:latin typeface="Times New Roman" panose="02020803070505020304" pitchFamily="18" charset="0"/>
                  <a:ea typeface="思源黑体 CN Normal" panose="020B0400000000000000" pitchFamily="34" charset="-122"/>
                  <a:cs typeface="Times New Roman" panose="02020803070505020304" pitchFamily="18" charset="0"/>
                </a:rPr>
                <a:t>D</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AND (11111111 11111111 11111100 00000000)</a:t>
              </a:r>
            </a:p>
            <a:p>
              <a:pPr>
                <a:lnSpc>
                  <a:spcPct val="120000"/>
                </a:lnSpc>
              </a:pP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206.0.68.0/22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匹配</a:t>
              </a:r>
            </a:p>
            <a:p>
              <a:pPr>
                <a:lnSpc>
                  <a:spcPct val="120000"/>
                </a:lnSpc>
              </a:pPr>
              <a:r>
                <a:rPr lang="en-US" altLang="zh-CN" sz="2400" i="1" dirty="0">
                  <a:latin typeface="Times New Roman" panose="02020803070505020304" pitchFamily="18" charset="0"/>
                  <a:ea typeface="思源黑体 CN Normal" panose="020B0400000000000000" pitchFamily="34" charset="-122"/>
                  <a:cs typeface="Times New Roman" panose="02020803070505020304" pitchFamily="18" charset="0"/>
                </a:rPr>
                <a:t>D</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AND (11111111 11111111 11111111 10000000)</a:t>
              </a:r>
            </a:p>
            <a:p>
              <a:pPr>
                <a:lnSpc>
                  <a:spcPct val="120000"/>
                </a:lnSpc>
              </a:pP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206.0.71.128/25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匹配</a:t>
              </a:r>
            </a:p>
          </p:txBody>
        </p:sp>
        <p:sp>
          <p:nvSpPr>
            <p:cNvPr id="48" name="Rectangle 15"/>
            <p:cNvSpPr/>
            <p:nvPr/>
          </p:nvSpPr>
          <p:spPr>
            <a:xfrm>
              <a:off x="905300" y="3434023"/>
              <a:ext cx="2343149" cy="313422"/>
            </a:xfrm>
            <a:prstGeom prst="rect">
              <a:avLst/>
            </a:prstGeom>
          </p:spPr>
          <p:txBody>
            <a:bodyPr wrap="square">
              <a:spAutoFit/>
            </a:bodyPr>
            <a:lstStyle/>
            <a:p>
              <a:pPr>
                <a:lnSpc>
                  <a:spcPct val="110000"/>
                </a:lnSpc>
              </a:pPr>
              <a:endParaRPr lang="zh-CN" altLang="en-US" sz="2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62" name="Line 5"/>
          <p:cNvSpPr>
            <a:spLocks noChangeShapeType="1"/>
          </p:cNvSpPr>
          <p:nvPr/>
        </p:nvSpPr>
        <p:spPr bwMode="auto">
          <a:xfrm>
            <a:off x="3366423" y="3878388"/>
            <a:ext cx="3370679" cy="0"/>
          </a:xfrm>
          <a:prstGeom prst="line">
            <a:avLst/>
          </a:prstGeom>
          <a:noFill/>
          <a:ln w="762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 name="组合 14"/>
          <p:cNvGrpSpPr/>
          <p:nvPr/>
        </p:nvGrpSpPr>
        <p:grpSpPr>
          <a:xfrm>
            <a:off x="859369" y="873795"/>
            <a:ext cx="6310114" cy="476221"/>
            <a:chOff x="1403750" y="3593123"/>
            <a:chExt cx="6310114" cy="476221"/>
          </a:xfrm>
        </p:grpSpPr>
        <p:grpSp>
          <p:nvGrpSpPr>
            <p:cNvPr id="16" name="组合 15"/>
            <p:cNvGrpSpPr/>
            <p:nvPr/>
          </p:nvGrpSpPr>
          <p:grpSpPr>
            <a:xfrm>
              <a:off x="1403750" y="3593123"/>
              <a:ext cx="490436" cy="476221"/>
              <a:chOff x="1403750" y="3593123"/>
              <a:chExt cx="808892" cy="785446"/>
            </a:xfrm>
          </p:grpSpPr>
          <p:sp>
            <p:nvSpPr>
              <p:cNvPr id="18"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路由匹配可能存在多个结果</a:t>
              </a:r>
            </a:p>
          </p:txBody>
        </p:sp>
      </p:grpSp>
      <p:sp>
        <p:nvSpPr>
          <p:cNvPr id="21" name="矩形 20"/>
          <p:cNvSpPr/>
          <p:nvPr/>
        </p:nvSpPr>
        <p:spPr>
          <a:xfrm>
            <a:off x="5444135" y="2519497"/>
            <a:ext cx="1031051" cy="1224181"/>
          </a:xfrm>
          <a:prstGeom prst="rect">
            <a:avLst/>
          </a:prstGeom>
        </p:spPr>
        <p:txBody>
          <a:bodyPr wrap="none">
            <a:spAutoFit/>
          </a:bodyPr>
          <a:lstStyle/>
          <a:p>
            <a:pPr>
              <a:lnSpc>
                <a:spcPct val="120000"/>
              </a:lnSpc>
            </a:pPr>
            <a:r>
              <a:rPr lang="zh-CN" altLang="en-US" sz="66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cxnSp>
        <p:nvCxnSpPr>
          <p:cNvPr id="4" name="直接箭头连接符 3"/>
          <p:cNvCxnSpPr/>
          <p:nvPr/>
        </p:nvCxnSpPr>
        <p:spPr>
          <a:xfrm>
            <a:off x="4805915" y="3878388"/>
            <a:ext cx="2669" cy="1106971"/>
          </a:xfrm>
          <a:prstGeom prst="straightConnector1">
            <a:avLst/>
          </a:prstGeom>
          <a:ln w="76200">
            <a:solidFill>
              <a:srgbClr val="009FF6"/>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349805" y="5119438"/>
            <a:ext cx="8288767" cy="612682"/>
            <a:chOff x="1441551" y="-2434739"/>
            <a:chExt cx="6370194" cy="1844189"/>
          </a:xfrm>
        </p:grpSpPr>
        <p:sp>
          <p:nvSpPr>
            <p:cNvPr id="26" name="矩形: 圆角 47"/>
            <p:cNvSpPr/>
            <p:nvPr/>
          </p:nvSpPr>
          <p:spPr>
            <a:xfrm>
              <a:off x="1441551" y="-2434739"/>
              <a:ext cx="6370194" cy="1844189"/>
            </a:xfrm>
            <a:prstGeom prst="roundRect">
              <a:avLst>
                <a:gd name="adj" fmla="val 7327"/>
              </a:avLst>
            </a:prstGeom>
            <a:solidFill>
              <a:schemeClr val="bg1"/>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27" name="Text Box 5"/>
            <p:cNvSpPr txBox="1">
              <a:spLocks noChangeArrowheads="1"/>
            </p:cNvSpPr>
            <p:nvPr/>
          </p:nvSpPr>
          <p:spPr bwMode="auto">
            <a:xfrm>
              <a:off x="1683007" y="-2186297"/>
              <a:ext cx="6059980" cy="129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22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选择两个匹配的地址中更具体的一个，即选择</a:t>
              </a:r>
              <a:r>
                <a:rPr lang="zh-CN" altLang="en-US" sz="22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最长前缀</a:t>
              </a:r>
              <a:r>
                <a:rPr lang="zh-CN" altLang="en-US" sz="22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的地址。 </a:t>
              </a:r>
            </a:p>
          </p:txBody>
        </p:sp>
      </p:grpSp>
      <p:sp>
        <p:nvSpPr>
          <p:cNvPr id="2" name="灯片编号占位符 1">
            <a:extLst>
              <a:ext uri="{FF2B5EF4-FFF2-40B4-BE49-F238E27FC236}">
                <a16:creationId xmlns:a16="http://schemas.microsoft.com/office/drawing/2014/main" id="{2BE19DBF-06D0-4BF6-84CE-93A6475C9EB4}"/>
              </a:ext>
            </a:extLst>
          </p:cNvPr>
          <p:cNvSpPr>
            <a:spLocks noGrp="1"/>
          </p:cNvSpPr>
          <p:nvPr>
            <p:ph type="sldNum" sz="quarter" idx="12"/>
          </p:nvPr>
        </p:nvSpPr>
        <p:spPr/>
        <p:txBody>
          <a:bodyPr/>
          <a:lstStyle/>
          <a:p>
            <a:fld id="{91F2D4EF-46D4-4764-B373-FC59CD1D281E}" type="slidenum">
              <a:rPr lang="zh-CN" altLang="en-US" smtClean="0"/>
              <a:t>103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repeatCount="300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Grp="1" noChangeArrowheads="1"/>
          </p:cNvSpPr>
          <p:nvPr>
            <p:ph idx="1"/>
          </p:nvPr>
        </p:nvSpPr>
        <p:spPr>
          <a:xfrm>
            <a:off x="2031069" y="2915450"/>
            <a:ext cx="4154487" cy="3942550"/>
          </a:xfrm>
        </p:spPr>
        <p:txBody>
          <a:bodyPr/>
          <a:lstStyle/>
          <a:p>
            <a:pPr marL="0" indent="0">
              <a:buNone/>
            </a:pPr>
            <a:r>
              <a:rPr lang="zh-CN" altLang="en-US" dirty="0">
                <a:latin typeface="Times New Roman" panose="02020803070505020304" pitchFamily="18" charset="0"/>
                <a:ea typeface="楷体" panose="02010609060101010101" pitchFamily="49" charset="-122"/>
                <a:cs typeface="Times New Roman" panose="02020803070505020304" pitchFamily="18" charset="0"/>
              </a:rPr>
              <a:t> </a:t>
            </a:r>
            <a:r>
              <a:rPr lang="en-US" altLang="zh-CN" dirty="0">
                <a:latin typeface="Times New Roman" panose="02020803070505020304" pitchFamily="18" charset="0"/>
                <a:ea typeface="楷体" panose="02010609060101010101" pitchFamily="49" charset="-122"/>
                <a:cs typeface="Times New Roman" panose="02020803070505020304" pitchFamily="18" charset="0"/>
              </a:rPr>
              <a:t>(a) C4.5E.13.87</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(b) C4.5E.22.09</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(c) C3.41.80.02</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(d) 5E.43.91.12</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(e) C4.6D.31.2E</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(f)  C4.6B.31.2E</a:t>
            </a:r>
          </a:p>
          <a:p>
            <a:pPr marL="0" indent="0">
              <a:buNone/>
            </a:pPr>
            <a:endParaRPr lang="en-US" altLang="zh-CN" dirty="0">
              <a:ea typeface="楷体" panose="02010609060101010101" pitchFamily="49" charset="-122"/>
            </a:endParaRPr>
          </a:p>
        </p:txBody>
      </p:sp>
      <p:graphicFrame>
        <p:nvGraphicFramePr>
          <p:cNvPr id="206891" name="Group 43"/>
          <p:cNvGraphicFramePr>
            <a:graphicFrameLocks noGrp="1"/>
          </p:cNvGraphicFramePr>
          <p:nvPr/>
        </p:nvGraphicFramePr>
        <p:xfrm>
          <a:off x="7107239" y="1794661"/>
          <a:ext cx="4321175" cy="4321176"/>
        </p:xfrm>
        <a:graphic>
          <a:graphicData uri="http://schemas.openxmlformats.org/drawingml/2006/table">
            <a:tbl>
              <a:tblPr/>
              <a:tblGrid>
                <a:gridCol w="2592387">
                  <a:extLst>
                    <a:ext uri="{9D8B030D-6E8A-4147-A177-3AD203B41FA5}">
                      <a16:colId xmlns:a16="http://schemas.microsoft.com/office/drawing/2014/main" val="20000"/>
                    </a:ext>
                  </a:extLst>
                </a:gridCol>
                <a:gridCol w="1728788">
                  <a:extLst>
                    <a:ext uri="{9D8B030D-6E8A-4147-A177-3AD203B41FA5}">
                      <a16:colId xmlns:a16="http://schemas.microsoft.com/office/drawing/2014/main" val="20001"/>
                    </a:ext>
                  </a:extLst>
                </a:gridCol>
              </a:tblGrid>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网络</a:t>
                      </a:r>
                      <a:r>
                        <a:rPr kumimoji="0" lang="en-US" altLang="zh-CN"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a:t>
                      </a:r>
                      <a:r>
                        <a:rPr kumimoji="0" lang="zh-CN" altLang="en-US"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前缀长度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下一跳点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C4.50.0.0/12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C4.5E.10.0/20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1338">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C4.60.0.0/12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1338">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C4.68.0.0/14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80.0.0.0/1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40.0.0.0/2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0.0.0.0/2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6882" name="Text Box 34"/>
          <p:cNvSpPr txBox="1">
            <a:spLocks noChangeArrowheads="1"/>
          </p:cNvSpPr>
          <p:nvPr/>
        </p:nvSpPr>
        <p:spPr bwMode="auto">
          <a:xfrm>
            <a:off x="6096000" y="2815425"/>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dirty="0">
                <a:solidFill>
                  <a:srgbClr val="FF0000"/>
                </a:solidFill>
                <a:ea typeface="楷体" panose="02010609060101010101" pitchFamily="49" charset="-122"/>
              </a:rPr>
              <a:t>B</a:t>
            </a:r>
          </a:p>
        </p:txBody>
      </p:sp>
      <p:sp>
        <p:nvSpPr>
          <p:cNvPr id="206883" name="Text Box 35"/>
          <p:cNvSpPr txBox="1">
            <a:spLocks noChangeArrowheads="1"/>
          </p:cNvSpPr>
          <p:nvPr/>
        </p:nvSpPr>
        <p:spPr bwMode="auto">
          <a:xfrm>
            <a:off x="6099175" y="3372637"/>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A</a:t>
            </a:r>
          </a:p>
        </p:txBody>
      </p:sp>
      <p:sp>
        <p:nvSpPr>
          <p:cNvPr id="206884" name="Text Box 36"/>
          <p:cNvSpPr txBox="1">
            <a:spLocks noChangeArrowheads="1"/>
          </p:cNvSpPr>
          <p:nvPr/>
        </p:nvSpPr>
        <p:spPr bwMode="auto">
          <a:xfrm>
            <a:off x="6096000" y="3942550"/>
            <a:ext cx="423514"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E</a:t>
            </a:r>
          </a:p>
        </p:txBody>
      </p:sp>
      <p:sp>
        <p:nvSpPr>
          <p:cNvPr id="206885" name="Text Box 37"/>
          <p:cNvSpPr txBox="1">
            <a:spLocks noChangeArrowheads="1"/>
          </p:cNvSpPr>
          <p:nvPr/>
        </p:nvSpPr>
        <p:spPr bwMode="auto">
          <a:xfrm>
            <a:off x="6096000" y="4447375"/>
            <a:ext cx="404278"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F</a:t>
            </a:r>
          </a:p>
        </p:txBody>
      </p:sp>
      <p:sp>
        <p:nvSpPr>
          <p:cNvPr id="206886" name="Text Box 38"/>
          <p:cNvSpPr txBox="1">
            <a:spLocks noChangeArrowheads="1"/>
          </p:cNvSpPr>
          <p:nvPr/>
        </p:nvSpPr>
        <p:spPr bwMode="auto">
          <a:xfrm>
            <a:off x="6096000" y="4950612"/>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C</a:t>
            </a:r>
          </a:p>
        </p:txBody>
      </p:sp>
      <p:sp>
        <p:nvSpPr>
          <p:cNvPr id="206887" name="Text Box 39"/>
          <p:cNvSpPr txBox="1">
            <a:spLocks noChangeArrowheads="1"/>
          </p:cNvSpPr>
          <p:nvPr/>
        </p:nvSpPr>
        <p:spPr bwMode="auto">
          <a:xfrm>
            <a:off x="6096000" y="5455437"/>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D</a:t>
            </a:r>
          </a:p>
        </p:txBody>
      </p:sp>
      <p:grpSp>
        <p:nvGrpSpPr>
          <p:cNvPr id="20" name="组合 19"/>
          <p:cNvGrpSpPr/>
          <p:nvPr/>
        </p:nvGrpSpPr>
        <p:grpSpPr>
          <a:xfrm>
            <a:off x="629529" y="315996"/>
            <a:ext cx="5910823" cy="1015768"/>
            <a:chOff x="658104" y="373146"/>
            <a:chExt cx="5910823" cy="1015768"/>
          </a:xfrm>
        </p:grpSpPr>
        <p:grpSp>
          <p:nvGrpSpPr>
            <p:cNvPr id="21" name="组合 20"/>
            <p:cNvGrpSpPr/>
            <p:nvPr/>
          </p:nvGrpSpPr>
          <p:grpSpPr>
            <a:xfrm>
              <a:off x="1080814" y="763297"/>
              <a:ext cx="5488113" cy="625617"/>
              <a:chOff x="1839058" y="1058437"/>
              <a:chExt cx="5488113" cy="625617"/>
            </a:xfrm>
          </p:grpSpPr>
          <p:sp>
            <p:nvSpPr>
              <p:cNvPr id="23" name="矩形: 圆角 22"/>
              <p:cNvSpPr/>
              <p:nvPr/>
            </p:nvSpPr>
            <p:spPr>
              <a:xfrm>
                <a:off x="1839058" y="1058437"/>
                <a:ext cx="49526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4" name="文本框 23"/>
              <p:cNvSpPr txBox="1"/>
              <p:nvPr/>
            </p:nvSpPr>
            <p:spPr>
              <a:xfrm>
                <a:off x="2547493" y="1099279"/>
                <a:ext cx="4779678"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路由匹配例题</a:t>
                </a:r>
              </a:p>
            </p:txBody>
          </p:sp>
        </p:grpSp>
        <p:pic>
          <p:nvPicPr>
            <p:cNvPr id="22" name="图片 21"/>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7" name="组合 16"/>
          <p:cNvGrpSpPr/>
          <p:nvPr/>
        </p:nvGrpSpPr>
        <p:grpSpPr>
          <a:xfrm>
            <a:off x="1627514" y="1659015"/>
            <a:ext cx="4377360" cy="1228147"/>
            <a:chOff x="1791494" y="2533649"/>
            <a:chExt cx="5486489" cy="1518189"/>
          </a:xfrm>
        </p:grpSpPr>
        <p:sp>
          <p:nvSpPr>
            <p:cNvPr id="18" name="矩形: 圆角 17"/>
            <p:cNvSpPr/>
            <p:nvPr/>
          </p:nvSpPr>
          <p:spPr>
            <a:xfrm>
              <a:off x="1791494" y="2533649"/>
              <a:ext cx="5486489" cy="120015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文本框 18"/>
            <p:cNvSpPr txBox="1"/>
            <p:nvPr/>
          </p:nvSpPr>
          <p:spPr>
            <a:xfrm>
              <a:off x="1946663" y="2675354"/>
              <a:ext cx="5281461" cy="1376484"/>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右表为一个使用</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CIDR</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的路由表，请说明下列地址的下一跳各是什么？</a:t>
              </a:r>
            </a:p>
          </p:txBody>
        </p:sp>
        <p:sp>
          <p:nvSpPr>
            <p:cNvPr id="25" name="矩形: 圆角 24"/>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3D92FE4C-1CC3-4B9E-A796-5FFDB69F15AF}"/>
              </a:ext>
            </a:extLst>
          </p:cNvPr>
          <p:cNvSpPr>
            <a:spLocks noGrp="1"/>
          </p:cNvSpPr>
          <p:nvPr>
            <p:ph type="sldNum" sz="quarter" idx="12"/>
          </p:nvPr>
        </p:nvSpPr>
        <p:spPr/>
        <p:txBody>
          <a:bodyPr/>
          <a:lstStyle/>
          <a:p>
            <a:fld id="{91F2D4EF-46D4-4764-B373-FC59CD1D281E}" type="slidenum">
              <a:rPr lang="zh-CN" altLang="en-US" smtClean="0"/>
              <a:t>104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6891"/>
                                        </p:tgtEl>
                                        <p:attrNameLst>
                                          <p:attrName>style.visibility</p:attrName>
                                        </p:attrNameLst>
                                      </p:cBhvr>
                                      <p:to>
                                        <p:strVal val="visible"/>
                                      </p:to>
                                    </p:set>
                                    <p:animEffect transition="in" filter="checkerboard(across)">
                                      <p:cBhvr>
                                        <p:cTn id="7" dur="500"/>
                                        <p:tgtEl>
                                          <p:spTgt spid="206891"/>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206852">
                                            <p:txEl>
                                              <p:pRg st="0" end="0"/>
                                            </p:txEl>
                                          </p:spTgt>
                                        </p:tgtEl>
                                        <p:attrNameLst>
                                          <p:attrName>style.visibility</p:attrName>
                                        </p:attrNameLst>
                                      </p:cBhvr>
                                      <p:to>
                                        <p:strVal val="visible"/>
                                      </p:to>
                                    </p:set>
                                    <p:anim calcmode="discrete" valueType="clr">
                                      <p:cBhvr override="childStyle">
                                        <p:cTn id="12" dur="80"/>
                                        <p:tgtEl>
                                          <p:spTgt spid="20685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06852">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206852">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206882"/>
                                        </p:tgtEl>
                                        <p:attrNameLst>
                                          <p:attrName>style.visibility</p:attrName>
                                        </p:attrNameLst>
                                      </p:cBhvr>
                                      <p:to>
                                        <p:strVal val="visible"/>
                                      </p:to>
                                    </p:set>
                                    <p:anim by="(-#ppt_w*2)" calcmode="lin" valueType="num">
                                      <p:cBhvr rctx="PPT">
                                        <p:cTn id="19" dur="500" autoRev="1" fill="hold">
                                          <p:stCondLst>
                                            <p:cond delay="0"/>
                                          </p:stCondLst>
                                        </p:cTn>
                                        <p:tgtEl>
                                          <p:spTgt spid="206882"/>
                                        </p:tgtEl>
                                        <p:attrNameLst>
                                          <p:attrName>ppt_w</p:attrName>
                                        </p:attrNameLst>
                                      </p:cBhvr>
                                    </p:anim>
                                    <p:anim by="(#ppt_w*0.50)" calcmode="lin" valueType="num">
                                      <p:cBhvr>
                                        <p:cTn id="20" dur="500" decel="50000" autoRev="1" fill="hold">
                                          <p:stCondLst>
                                            <p:cond delay="0"/>
                                          </p:stCondLst>
                                        </p:cTn>
                                        <p:tgtEl>
                                          <p:spTgt spid="206882"/>
                                        </p:tgtEl>
                                        <p:attrNameLst>
                                          <p:attrName>ppt_x</p:attrName>
                                        </p:attrNameLst>
                                      </p:cBhvr>
                                    </p:anim>
                                    <p:anim from="(-#ppt_h/2)" to="(#ppt_y)" calcmode="lin" valueType="num">
                                      <p:cBhvr>
                                        <p:cTn id="21" dur="1000" fill="hold">
                                          <p:stCondLst>
                                            <p:cond delay="0"/>
                                          </p:stCondLst>
                                        </p:cTn>
                                        <p:tgtEl>
                                          <p:spTgt spid="206882"/>
                                        </p:tgtEl>
                                        <p:attrNameLst>
                                          <p:attrName>ppt_y</p:attrName>
                                        </p:attrNameLst>
                                      </p:cBhvr>
                                    </p:anim>
                                    <p:animRot by="21600000">
                                      <p:cBhvr>
                                        <p:cTn id="22" dur="1000" fill="hold">
                                          <p:stCondLst>
                                            <p:cond delay="0"/>
                                          </p:stCondLst>
                                        </p:cTn>
                                        <p:tgtEl>
                                          <p:spTgt spid="20688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206852">
                                            <p:txEl>
                                              <p:pRg st="1" end="1"/>
                                            </p:txEl>
                                          </p:spTgt>
                                        </p:tgtEl>
                                        <p:attrNameLst>
                                          <p:attrName>style.visibility</p:attrName>
                                        </p:attrNameLst>
                                      </p:cBhvr>
                                      <p:to>
                                        <p:strVal val="visible"/>
                                      </p:to>
                                    </p:set>
                                    <p:anim calcmode="discrete" valueType="clr">
                                      <p:cBhvr override="childStyle">
                                        <p:cTn id="27" dur="80"/>
                                        <p:tgtEl>
                                          <p:spTgt spid="20685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06852">
                                            <p:txEl>
                                              <p:pRg st="1" end="1"/>
                                            </p:txEl>
                                          </p:spTgt>
                                        </p:tgtEl>
                                        <p:attrNameLst>
                                          <p:attrName>fillcolor</p:attrName>
                                        </p:attrNameLst>
                                      </p:cBhvr>
                                      <p:tavLst>
                                        <p:tav tm="0">
                                          <p:val>
                                            <p:clrVal>
                                              <a:schemeClr val="accent2"/>
                                            </p:clrVal>
                                          </p:val>
                                        </p:tav>
                                        <p:tav tm="50000">
                                          <p:val>
                                            <p:clrVal>
                                              <a:schemeClr val="hlink"/>
                                            </p:clrVal>
                                          </p:val>
                                        </p:tav>
                                      </p:tavLst>
                                    </p:anim>
                                    <p:set>
                                      <p:cBhvr>
                                        <p:cTn id="29" dur="80"/>
                                        <p:tgtEl>
                                          <p:spTgt spid="206852">
                                            <p:txEl>
                                              <p:pRg st="1" end="1"/>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grpId="0" nodeType="clickEffect">
                                  <p:stCondLst>
                                    <p:cond delay="0"/>
                                  </p:stCondLst>
                                  <p:iterate type="lt">
                                    <p:tmPct val="10000"/>
                                  </p:iterate>
                                  <p:childTnLst>
                                    <p:set>
                                      <p:cBhvr>
                                        <p:cTn id="33" dur="1" fill="hold">
                                          <p:stCondLst>
                                            <p:cond delay="0"/>
                                          </p:stCondLst>
                                        </p:cTn>
                                        <p:tgtEl>
                                          <p:spTgt spid="206883"/>
                                        </p:tgtEl>
                                        <p:attrNameLst>
                                          <p:attrName>style.visibility</p:attrName>
                                        </p:attrNameLst>
                                      </p:cBhvr>
                                      <p:to>
                                        <p:strVal val="visible"/>
                                      </p:to>
                                    </p:set>
                                    <p:anim by="(-#ppt_w*2)" calcmode="lin" valueType="num">
                                      <p:cBhvr rctx="PPT">
                                        <p:cTn id="34" dur="500" autoRev="1" fill="hold">
                                          <p:stCondLst>
                                            <p:cond delay="0"/>
                                          </p:stCondLst>
                                        </p:cTn>
                                        <p:tgtEl>
                                          <p:spTgt spid="206883"/>
                                        </p:tgtEl>
                                        <p:attrNameLst>
                                          <p:attrName>ppt_w</p:attrName>
                                        </p:attrNameLst>
                                      </p:cBhvr>
                                    </p:anim>
                                    <p:anim by="(#ppt_w*0.50)" calcmode="lin" valueType="num">
                                      <p:cBhvr>
                                        <p:cTn id="35" dur="500" decel="50000" autoRev="1" fill="hold">
                                          <p:stCondLst>
                                            <p:cond delay="0"/>
                                          </p:stCondLst>
                                        </p:cTn>
                                        <p:tgtEl>
                                          <p:spTgt spid="206883"/>
                                        </p:tgtEl>
                                        <p:attrNameLst>
                                          <p:attrName>ppt_x</p:attrName>
                                        </p:attrNameLst>
                                      </p:cBhvr>
                                    </p:anim>
                                    <p:anim from="(-#ppt_h/2)" to="(#ppt_y)" calcmode="lin" valueType="num">
                                      <p:cBhvr>
                                        <p:cTn id="36" dur="1000" fill="hold">
                                          <p:stCondLst>
                                            <p:cond delay="0"/>
                                          </p:stCondLst>
                                        </p:cTn>
                                        <p:tgtEl>
                                          <p:spTgt spid="206883"/>
                                        </p:tgtEl>
                                        <p:attrNameLst>
                                          <p:attrName>ppt_y</p:attrName>
                                        </p:attrNameLst>
                                      </p:cBhvr>
                                    </p:anim>
                                    <p:animRot by="21600000">
                                      <p:cBhvr>
                                        <p:cTn id="37" dur="1000" fill="hold">
                                          <p:stCondLst>
                                            <p:cond delay="0"/>
                                          </p:stCondLst>
                                        </p:cTn>
                                        <p:tgtEl>
                                          <p:spTgt spid="206883"/>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206852">
                                            <p:txEl>
                                              <p:pRg st="2" end="2"/>
                                            </p:txEl>
                                          </p:spTgt>
                                        </p:tgtEl>
                                        <p:attrNameLst>
                                          <p:attrName>style.visibility</p:attrName>
                                        </p:attrNameLst>
                                      </p:cBhvr>
                                      <p:to>
                                        <p:strVal val="visible"/>
                                      </p:to>
                                    </p:set>
                                    <p:anim calcmode="discrete" valueType="clr">
                                      <p:cBhvr override="childStyle">
                                        <p:cTn id="42" dur="80"/>
                                        <p:tgtEl>
                                          <p:spTgt spid="20685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206852">
                                            <p:txEl>
                                              <p:pRg st="2" end="2"/>
                                            </p:txEl>
                                          </p:spTgt>
                                        </p:tgtEl>
                                        <p:attrNameLst>
                                          <p:attrName>fillcolor</p:attrName>
                                        </p:attrNameLst>
                                      </p:cBhvr>
                                      <p:tavLst>
                                        <p:tav tm="0">
                                          <p:val>
                                            <p:clrVal>
                                              <a:schemeClr val="accent2"/>
                                            </p:clrVal>
                                          </p:val>
                                        </p:tav>
                                        <p:tav tm="50000">
                                          <p:val>
                                            <p:clrVal>
                                              <a:schemeClr val="hlink"/>
                                            </p:clrVal>
                                          </p:val>
                                        </p:tav>
                                      </p:tavLst>
                                    </p:anim>
                                    <p:set>
                                      <p:cBhvr>
                                        <p:cTn id="44" dur="80"/>
                                        <p:tgtEl>
                                          <p:spTgt spid="206852">
                                            <p:txEl>
                                              <p:pRg st="2" end="2"/>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56" presetClass="entr" presetSubtype="0" fill="hold" grpId="0" nodeType="clickEffect">
                                  <p:stCondLst>
                                    <p:cond delay="0"/>
                                  </p:stCondLst>
                                  <p:iterate type="lt">
                                    <p:tmPct val="10000"/>
                                  </p:iterate>
                                  <p:childTnLst>
                                    <p:set>
                                      <p:cBhvr>
                                        <p:cTn id="48" dur="1" fill="hold">
                                          <p:stCondLst>
                                            <p:cond delay="0"/>
                                          </p:stCondLst>
                                        </p:cTn>
                                        <p:tgtEl>
                                          <p:spTgt spid="206884"/>
                                        </p:tgtEl>
                                        <p:attrNameLst>
                                          <p:attrName>style.visibility</p:attrName>
                                        </p:attrNameLst>
                                      </p:cBhvr>
                                      <p:to>
                                        <p:strVal val="visible"/>
                                      </p:to>
                                    </p:set>
                                    <p:anim by="(-#ppt_w*2)" calcmode="lin" valueType="num">
                                      <p:cBhvr rctx="PPT">
                                        <p:cTn id="49" dur="500" autoRev="1" fill="hold">
                                          <p:stCondLst>
                                            <p:cond delay="0"/>
                                          </p:stCondLst>
                                        </p:cTn>
                                        <p:tgtEl>
                                          <p:spTgt spid="206884"/>
                                        </p:tgtEl>
                                        <p:attrNameLst>
                                          <p:attrName>ppt_w</p:attrName>
                                        </p:attrNameLst>
                                      </p:cBhvr>
                                    </p:anim>
                                    <p:anim by="(#ppt_w*0.50)" calcmode="lin" valueType="num">
                                      <p:cBhvr>
                                        <p:cTn id="50" dur="500" decel="50000" autoRev="1" fill="hold">
                                          <p:stCondLst>
                                            <p:cond delay="0"/>
                                          </p:stCondLst>
                                        </p:cTn>
                                        <p:tgtEl>
                                          <p:spTgt spid="206884"/>
                                        </p:tgtEl>
                                        <p:attrNameLst>
                                          <p:attrName>ppt_x</p:attrName>
                                        </p:attrNameLst>
                                      </p:cBhvr>
                                    </p:anim>
                                    <p:anim from="(-#ppt_h/2)" to="(#ppt_y)" calcmode="lin" valueType="num">
                                      <p:cBhvr>
                                        <p:cTn id="51" dur="1000" fill="hold">
                                          <p:stCondLst>
                                            <p:cond delay="0"/>
                                          </p:stCondLst>
                                        </p:cTn>
                                        <p:tgtEl>
                                          <p:spTgt spid="206884"/>
                                        </p:tgtEl>
                                        <p:attrNameLst>
                                          <p:attrName>ppt_y</p:attrName>
                                        </p:attrNameLst>
                                      </p:cBhvr>
                                    </p:anim>
                                    <p:animRot by="21600000">
                                      <p:cBhvr>
                                        <p:cTn id="52" dur="1000" fill="hold">
                                          <p:stCondLst>
                                            <p:cond delay="0"/>
                                          </p:stCondLst>
                                        </p:cTn>
                                        <p:tgtEl>
                                          <p:spTgt spid="206884"/>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7" presetClass="entr" presetSubtype="0" fill="hold" nodeType="clickEffect">
                                  <p:stCondLst>
                                    <p:cond delay="0"/>
                                  </p:stCondLst>
                                  <p:iterate type="lt">
                                    <p:tmPct val="50000"/>
                                  </p:iterate>
                                  <p:childTnLst>
                                    <p:set>
                                      <p:cBhvr>
                                        <p:cTn id="56" dur="1" fill="hold">
                                          <p:stCondLst>
                                            <p:cond delay="0"/>
                                          </p:stCondLst>
                                        </p:cTn>
                                        <p:tgtEl>
                                          <p:spTgt spid="206852">
                                            <p:txEl>
                                              <p:pRg st="3" end="3"/>
                                            </p:txEl>
                                          </p:spTgt>
                                        </p:tgtEl>
                                        <p:attrNameLst>
                                          <p:attrName>style.visibility</p:attrName>
                                        </p:attrNameLst>
                                      </p:cBhvr>
                                      <p:to>
                                        <p:strVal val="visible"/>
                                      </p:to>
                                    </p:set>
                                    <p:anim calcmode="discrete" valueType="clr">
                                      <p:cBhvr override="childStyle">
                                        <p:cTn id="57" dur="80"/>
                                        <p:tgtEl>
                                          <p:spTgt spid="20685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206852">
                                            <p:txEl>
                                              <p:pRg st="3" end="3"/>
                                            </p:txEl>
                                          </p:spTgt>
                                        </p:tgtEl>
                                        <p:attrNameLst>
                                          <p:attrName>fillcolor</p:attrName>
                                        </p:attrNameLst>
                                      </p:cBhvr>
                                      <p:tavLst>
                                        <p:tav tm="0">
                                          <p:val>
                                            <p:clrVal>
                                              <a:schemeClr val="accent2"/>
                                            </p:clrVal>
                                          </p:val>
                                        </p:tav>
                                        <p:tav tm="50000">
                                          <p:val>
                                            <p:clrVal>
                                              <a:schemeClr val="hlink"/>
                                            </p:clrVal>
                                          </p:val>
                                        </p:tav>
                                      </p:tavLst>
                                    </p:anim>
                                    <p:set>
                                      <p:cBhvr>
                                        <p:cTn id="59" dur="80"/>
                                        <p:tgtEl>
                                          <p:spTgt spid="206852">
                                            <p:txEl>
                                              <p:pRg st="3" end="3"/>
                                            </p:txEl>
                                          </p:spTgt>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56" presetClass="entr" presetSubtype="0" fill="hold" grpId="0" nodeType="clickEffect">
                                  <p:stCondLst>
                                    <p:cond delay="0"/>
                                  </p:stCondLst>
                                  <p:iterate type="lt">
                                    <p:tmPct val="10000"/>
                                  </p:iterate>
                                  <p:childTnLst>
                                    <p:set>
                                      <p:cBhvr>
                                        <p:cTn id="63" dur="1" fill="hold">
                                          <p:stCondLst>
                                            <p:cond delay="0"/>
                                          </p:stCondLst>
                                        </p:cTn>
                                        <p:tgtEl>
                                          <p:spTgt spid="206885"/>
                                        </p:tgtEl>
                                        <p:attrNameLst>
                                          <p:attrName>style.visibility</p:attrName>
                                        </p:attrNameLst>
                                      </p:cBhvr>
                                      <p:to>
                                        <p:strVal val="visible"/>
                                      </p:to>
                                    </p:set>
                                    <p:anim by="(-#ppt_w*2)" calcmode="lin" valueType="num">
                                      <p:cBhvr rctx="PPT">
                                        <p:cTn id="64" dur="500" autoRev="1" fill="hold">
                                          <p:stCondLst>
                                            <p:cond delay="0"/>
                                          </p:stCondLst>
                                        </p:cTn>
                                        <p:tgtEl>
                                          <p:spTgt spid="206885"/>
                                        </p:tgtEl>
                                        <p:attrNameLst>
                                          <p:attrName>ppt_w</p:attrName>
                                        </p:attrNameLst>
                                      </p:cBhvr>
                                    </p:anim>
                                    <p:anim by="(#ppt_w*0.50)" calcmode="lin" valueType="num">
                                      <p:cBhvr>
                                        <p:cTn id="65" dur="500" decel="50000" autoRev="1" fill="hold">
                                          <p:stCondLst>
                                            <p:cond delay="0"/>
                                          </p:stCondLst>
                                        </p:cTn>
                                        <p:tgtEl>
                                          <p:spTgt spid="206885"/>
                                        </p:tgtEl>
                                        <p:attrNameLst>
                                          <p:attrName>ppt_x</p:attrName>
                                        </p:attrNameLst>
                                      </p:cBhvr>
                                    </p:anim>
                                    <p:anim from="(-#ppt_h/2)" to="(#ppt_y)" calcmode="lin" valueType="num">
                                      <p:cBhvr>
                                        <p:cTn id="66" dur="1000" fill="hold">
                                          <p:stCondLst>
                                            <p:cond delay="0"/>
                                          </p:stCondLst>
                                        </p:cTn>
                                        <p:tgtEl>
                                          <p:spTgt spid="206885"/>
                                        </p:tgtEl>
                                        <p:attrNameLst>
                                          <p:attrName>ppt_y</p:attrName>
                                        </p:attrNameLst>
                                      </p:cBhvr>
                                    </p:anim>
                                    <p:animRot by="21600000">
                                      <p:cBhvr>
                                        <p:cTn id="67" dur="1000" fill="hold">
                                          <p:stCondLst>
                                            <p:cond delay="0"/>
                                          </p:stCondLst>
                                        </p:cTn>
                                        <p:tgtEl>
                                          <p:spTgt spid="206885"/>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nodeType="clickEffect">
                                  <p:stCondLst>
                                    <p:cond delay="0"/>
                                  </p:stCondLst>
                                  <p:iterate type="lt">
                                    <p:tmPct val="50000"/>
                                  </p:iterate>
                                  <p:childTnLst>
                                    <p:set>
                                      <p:cBhvr>
                                        <p:cTn id="71" dur="1" fill="hold">
                                          <p:stCondLst>
                                            <p:cond delay="0"/>
                                          </p:stCondLst>
                                        </p:cTn>
                                        <p:tgtEl>
                                          <p:spTgt spid="206852">
                                            <p:txEl>
                                              <p:pRg st="4" end="4"/>
                                            </p:txEl>
                                          </p:spTgt>
                                        </p:tgtEl>
                                        <p:attrNameLst>
                                          <p:attrName>style.visibility</p:attrName>
                                        </p:attrNameLst>
                                      </p:cBhvr>
                                      <p:to>
                                        <p:strVal val="visible"/>
                                      </p:to>
                                    </p:set>
                                    <p:anim calcmode="discrete" valueType="clr">
                                      <p:cBhvr override="childStyle">
                                        <p:cTn id="72" dur="80"/>
                                        <p:tgtEl>
                                          <p:spTgt spid="20685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206852">
                                            <p:txEl>
                                              <p:pRg st="4" end="4"/>
                                            </p:txEl>
                                          </p:spTgt>
                                        </p:tgtEl>
                                        <p:attrNameLst>
                                          <p:attrName>fillcolor</p:attrName>
                                        </p:attrNameLst>
                                      </p:cBhvr>
                                      <p:tavLst>
                                        <p:tav tm="0">
                                          <p:val>
                                            <p:clrVal>
                                              <a:schemeClr val="accent2"/>
                                            </p:clrVal>
                                          </p:val>
                                        </p:tav>
                                        <p:tav tm="50000">
                                          <p:val>
                                            <p:clrVal>
                                              <a:schemeClr val="hlink"/>
                                            </p:clrVal>
                                          </p:val>
                                        </p:tav>
                                      </p:tavLst>
                                    </p:anim>
                                    <p:set>
                                      <p:cBhvr>
                                        <p:cTn id="74" dur="80"/>
                                        <p:tgtEl>
                                          <p:spTgt spid="206852">
                                            <p:txEl>
                                              <p:pRg st="4" end="4"/>
                                            </p:txEl>
                                          </p:spTgt>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206886"/>
                                        </p:tgtEl>
                                        <p:attrNameLst>
                                          <p:attrName>style.visibility</p:attrName>
                                        </p:attrNameLst>
                                      </p:cBhvr>
                                      <p:to>
                                        <p:strVal val="visible"/>
                                      </p:to>
                                    </p:set>
                                    <p:anim by="(-#ppt_w*2)" calcmode="lin" valueType="num">
                                      <p:cBhvr rctx="PPT">
                                        <p:cTn id="79" dur="500" autoRev="1" fill="hold">
                                          <p:stCondLst>
                                            <p:cond delay="0"/>
                                          </p:stCondLst>
                                        </p:cTn>
                                        <p:tgtEl>
                                          <p:spTgt spid="206886"/>
                                        </p:tgtEl>
                                        <p:attrNameLst>
                                          <p:attrName>ppt_w</p:attrName>
                                        </p:attrNameLst>
                                      </p:cBhvr>
                                    </p:anim>
                                    <p:anim by="(#ppt_w*0.50)" calcmode="lin" valueType="num">
                                      <p:cBhvr>
                                        <p:cTn id="80" dur="500" decel="50000" autoRev="1" fill="hold">
                                          <p:stCondLst>
                                            <p:cond delay="0"/>
                                          </p:stCondLst>
                                        </p:cTn>
                                        <p:tgtEl>
                                          <p:spTgt spid="206886"/>
                                        </p:tgtEl>
                                        <p:attrNameLst>
                                          <p:attrName>ppt_x</p:attrName>
                                        </p:attrNameLst>
                                      </p:cBhvr>
                                    </p:anim>
                                    <p:anim from="(-#ppt_h/2)" to="(#ppt_y)" calcmode="lin" valueType="num">
                                      <p:cBhvr>
                                        <p:cTn id="81" dur="1000" fill="hold">
                                          <p:stCondLst>
                                            <p:cond delay="0"/>
                                          </p:stCondLst>
                                        </p:cTn>
                                        <p:tgtEl>
                                          <p:spTgt spid="206886"/>
                                        </p:tgtEl>
                                        <p:attrNameLst>
                                          <p:attrName>ppt_y</p:attrName>
                                        </p:attrNameLst>
                                      </p:cBhvr>
                                    </p:anim>
                                    <p:animRot by="21600000">
                                      <p:cBhvr>
                                        <p:cTn id="82" dur="1000" fill="hold">
                                          <p:stCondLst>
                                            <p:cond delay="0"/>
                                          </p:stCondLst>
                                        </p:cTn>
                                        <p:tgtEl>
                                          <p:spTgt spid="206886"/>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7" presetClass="entr" presetSubtype="0" fill="hold" nodeType="clickEffect">
                                  <p:stCondLst>
                                    <p:cond delay="0"/>
                                  </p:stCondLst>
                                  <p:iterate type="lt">
                                    <p:tmPct val="50000"/>
                                  </p:iterate>
                                  <p:childTnLst>
                                    <p:set>
                                      <p:cBhvr>
                                        <p:cTn id="86" dur="1" fill="hold">
                                          <p:stCondLst>
                                            <p:cond delay="0"/>
                                          </p:stCondLst>
                                        </p:cTn>
                                        <p:tgtEl>
                                          <p:spTgt spid="206852">
                                            <p:txEl>
                                              <p:pRg st="5" end="5"/>
                                            </p:txEl>
                                          </p:spTgt>
                                        </p:tgtEl>
                                        <p:attrNameLst>
                                          <p:attrName>style.visibility</p:attrName>
                                        </p:attrNameLst>
                                      </p:cBhvr>
                                      <p:to>
                                        <p:strVal val="visible"/>
                                      </p:to>
                                    </p:set>
                                    <p:anim calcmode="discrete" valueType="clr">
                                      <p:cBhvr override="childStyle">
                                        <p:cTn id="87" dur="80"/>
                                        <p:tgtEl>
                                          <p:spTgt spid="20685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206852">
                                            <p:txEl>
                                              <p:pRg st="5" end="5"/>
                                            </p:txEl>
                                          </p:spTgt>
                                        </p:tgtEl>
                                        <p:attrNameLst>
                                          <p:attrName>fillcolor</p:attrName>
                                        </p:attrNameLst>
                                      </p:cBhvr>
                                      <p:tavLst>
                                        <p:tav tm="0">
                                          <p:val>
                                            <p:clrVal>
                                              <a:schemeClr val="accent2"/>
                                            </p:clrVal>
                                          </p:val>
                                        </p:tav>
                                        <p:tav tm="50000">
                                          <p:val>
                                            <p:clrVal>
                                              <a:schemeClr val="hlink"/>
                                            </p:clrVal>
                                          </p:val>
                                        </p:tav>
                                      </p:tavLst>
                                    </p:anim>
                                    <p:set>
                                      <p:cBhvr>
                                        <p:cTn id="89" dur="80"/>
                                        <p:tgtEl>
                                          <p:spTgt spid="206852">
                                            <p:txEl>
                                              <p:pRg st="5" end="5"/>
                                            </p:txEl>
                                          </p:spTgt>
                                        </p:tgtEl>
                                        <p:attrNameLst>
                                          <p:attrName>fill.type</p:attrName>
                                        </p:attrNameLst>
                                      </p:cBhvr>
                                      <p:to>
                                        <p:strVal val="solid"/>
                                      </p:to>
                                    </p:set>
                                  </p:childTnLst>
                                </p:cTn>
                              </p:par>
                            </p:childTnLst>
                          </p:cTn>
                        </p:par>
                      </p:childTnLst>
                    </p:cTn>
                  </p:par>
                  <p:par>
                    <p:cTn id="90" fill="hold">
                      <p:stCondLst>
                        <p:cond delay="indefinite"/>
                      </p:stCondLst>
                      <p:childTnLst>
                        <p:par>
                          <p:cTn id="91" fill="hold">
                            <p:stCondLst>
                              <p:cond delay="0"/>
                            </p:stCondLst>
                            <p:childTnLst>
                              <p:par>
                                <p:cTn id="92" presetID="56" presetClass="entr" presetSubtype="0" fill="hold" grpId="0" nodeType="clickEffect">
                                  <p:stCondLst>
                                    <p:cond delay="0"/>
                                  </p:stCondLst>
                                  <p:iterate type="lt">
                                    <p:tmPct val="10000"/>
                                  </p:iterate>
                                  <p:childTnLst>
                                    <p:set>
                                      <p:cBhvr>
                                        <p:cTn id="93" dur="1" fill="hold">
                                          <p:stCondLst>
                                            <p:cond delay="0"/>
                                          </p:stCondLst>
                                        </p:cTn>
                                        <p:tgtEl>
                                          <p:spTgt spid="206887"/>
                                        </p:tgtEl>
                                        <p:attrNameLst>
                                          <p:attrName>style.visibility</p:attrName>
                                        </p:attrNameLst>
                                      </p:cBhvr>
                                      <p:to>
                                        <p:strVal val="visible"/>
                                      </p:to>
                                    </p:set>
                                    <p:anim by="(-#ppt_w*2)" calcmode="lin" valueType="num">
                                      <p:cBhvr rctx="PPT">
                                        <p:cTn id="94" dur="500" autoRev="1" fill="hold">
                                          <p:stCondLst>
                                            <p:cond delay="0"/>
                                          </p:stCondLst>
                                        </p:cTn>
                                        <p:tgtEl>
                                          <p:spTgt spid="206887"/>
                                        </p:tgtEl>
                                        <p:attrNameLst>
                                          <p:attrName>ppt_w</p:attrName>
                                        </p:attrNameLst>
                                      </p:cBhvr>
                                    </p:anim>
                                    <p:anim by="(#ppt_w*0.50)" calcmode="lin" valueType="num">
                                      <p:cBhvr>
                                        <p:cTn id="95" dur="500" decel="50000" autoRev="1" fill="hold">
                                          <p:stCondLst>
                                            <p:cond delay="0"/>
                                          </p:stCondLst>
                                        </p:cTn>
                                        <p:tgtEl>
                                          <p:spTgt spid="206887"/>
                                        </p:tgtEl>
                                        <p:attrNameLst>
                                          <p:attrName>ppt_x</p:attrName>
                                        </p:attrNameLst>
                                      </p:cBhvr>
                                    </p:anim>
                                    <p:anim from="(-#ppt_h/2)" to="(#ppt_y)" calcmode="lin" valueType="num">
                                      <p:cBhvr>
                                        <p:cTn id="96" dur="1000" fill="hold">
                                          <p:stCondLst>
                                            <p:cond delay="0"/>
                                          </p:stCondLst>
                                        </p:cTn>
                                        <p:tgtEl>
                                          <p:spTgt spid="206887"/>
                                        </p:tgtEl>
                                        <p:attrNameLst>
                                          <p:attrName>ppt_y</p:attrName>
                                        </p:attrNameLst>
                                      </p:cBhvr>
                                    </p:anim>
                                    <p:animRot by="21600000">
                                      <p:cBhvr>
                                        <p:cTn id="97" dur="1000" fill="hold">
                                          <p:stCondLst>
                                            <p:cond delay="0"/>
                                          </p:stCondLst>
                                        </p:cTn>
                                        <p:tgtEl>
                                          <p:spTgt spid="2068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82" grpId="0"/>
      <p:bldP spid="206883" grpId="0"/>
      <p:bldP spid="206884" grpId="0"/>
      <p:bldP spid="206885" grpId="0"/>
      <p:bldP spid="206886" grpId="0"/>
      <p:bldP spid="20688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29529" y="315996"/>
            <a:ext cx="4842731" cy="1015768"/>
            <a:chOff x="658104" y="373146"/>
            <a:chExt cx="4842731" cy="1015768"/>
          </a:xfrm>
        </p:grpSpPr>
        <p:grpSp>
          <p:nvGrpSpPr>
            <p:cNvPr id="11" name="组合 10"/>
            <p:cNvGrpSpPr/>
            <p:nvPr/>
          </p:nvGrpSpPr>
          <p:grpSpPr>
            <a:xfrm>
              <a:off x="1080814" y="763297"/>
              <a:ext cx="4420021" cy="625617"/>
              <a:chOff x="1839058" y="1058437"/>
              <a:chExt cx="4420021" cy="625617"/>
            </a:xfrm>
          </p:grpSpPr>
          <p:sp>
            <p:nvSpPr>
              <p:cNvPr id="13" name="矩形: 圆角 12"/>
              <p:cNvSpPr/>
              <p:nvPr/>
            </p:nvSpPr>
            <p:spPr>
              <a:xfrm>
                <a:off x="1839058" y="1058437"/>
                <a:ext cx="3835559"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 name="文本框 13"/>
              <p:cNvSpPr txBox="1"/>
              <p:nvPr/>
            </p:nvSpPr>
            <p:spPr>
              <a:xfrm>
                <a:off x="2547493" y="1099279"/>
                <a:ext cx="3711586"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获取网络地址</a:t>
                </a:r>
              </a:p>
            </p:txBody>
          </p:sp>
        </p:grpSp>
        <p:pic>
          <p:nvPicPr>
            <p:cNvPr id="12" name="图片 11"/>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5" name="组合 14"/>
          <p:cNvGrpSpPr/>
          <p:nvPr/>
        </p:nvGrpSpPr>
        <p:grpSpPr>
          <a:xfrm>
            <a:off x="1760674" y="1941922"/>
            <a:ext cx="6025866" cy="872025"/>
            <a:chOff x="1724819" y="2533650"/>
            <a:chExt cx="5704681" cy="1460878"/>
          </a:xfrm>
        </p:grpSpPr>
        <p:sp>
          <p:nvSpPr>
            <p:cNvPr id="16" name="矩形: 圆角 15"/>
            <p:cNvSpPr/>
            <p:nvPr/>
          </p:nvSpPr>
          <p:spPr>
            <a:xfrm>
              <a:off x="1791494"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2461488" y="2971701"/>
              <a:ext cx="4901337" cy="876535"/>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一个网络如何获得一块地址？</a:t>
              </a:r>
            </a:p>
          </p:txBody>
        </p:sp>
        <p:sp>
          <p:nvSpPr>
            <p:cNvPr id="18" name="矩形: 圆角 17"/>
            <p:cNvSpPr/>
            <p:nvPr/>
          </p:nvSpPr>
          <p:spPr>
            <a:xfrm>
              <a:off x="1724819" y="2651154"/>
              <a:ext cx="5638006" cy="126316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8862" y="1266134"/>
            <a:ext cx="1547813" cy="1547813"/>
          </a:xfrm>
          <a:prstGeom prst="rect">
            <a:avLst/>
          </a:prstGeom>
        </p:spPr>
      </p:pic>
      <p:grpSp>
        <p:nvGrpSpPr>
          <p:cNvPr id="20" name="组合 19"/>
          <p:cNvGrpSpPr/>
          <p:nvPr/>
        </p:nvGrpSpPr>
        <p:grpSpPr>
          <a:xfrm>
            <a:off x="1831103" y="3018024"/>
            <a:ext cx="5584669" cy="476221"/>
            <a:chOff x="1403750" y="3593123"/>
            <a:chExt cx="5584669" cy="476221"/>
          </a:xfrm>
        </p:grpSpPr>
        <p:grpSp>
          <p:nvGrpSpPr>
            <p:cNvPr id="21" name="组合 20"/>
            <p:cNvGrpSpPr/>
            <p:nvPr/>
          </p:nvGrpSpPr>
          <p:grpSpPr>
            <a:xfrm>
              <a:off x="1403750" y="3593123"/>
              <a:ext cx="490436" cy="476221"/>
              <a:chOff x="1403750" y="3593123"/>
              <a:chExt cx="808892" cy="785446"/>
            </a:xfrm>
          </p:grpSpPr>
          <p:sp>
            <p:nvSpPr>
              <p:cNvPr id="23" name="对话气泡: 椭圆形 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p:cNvSpPr txBox="1">
              <a:spLocks noChangeArrowheads="1"/>
            </p:cNvSpPr>
            <p:nvPr/>
          </p:nvSpPr>
          <p:spPr bwMode="auto">
            <a:xfrm>
              <a:off x="1985930" y="3593123"/>
              <a:ext cx="5002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的地址空间中获得。</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9" name="组合 28"/>
          <p:cNvGrpSpPr/>
          <p:nvPr/>
        </p:nvGrpSpPr>
        <p:grpSpPr>
          <a:xfrm>
            <a:off x="1878527" y="3646385"/>
            <a:ext cx="8621838" cy="2669290"/>
            <a:chOff x="4650628" y="2323882"/>
            <a:chExt cx="4230784" cy="1293474"/>
          </a:xfrm>
        </p:grpSpPr>
        <p:sp>
          <p:nvSpPr>
            <p:cNvPr id="30" name="矩形: 圆角 29"/>
            <p:cNvSpPr/>
            <p:nvPr/>
          </p:nvSpPr>
          <p:spPr>
            <a:xfrm>
              <a:off x="4650628" y="2323882"/>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31" name="文本框 30"/>
            <p:cNvSpPr txBox="1"/>
            <p:nvPr/>
          </p:nvSpPr>
          <p:spPr>
            <a:xfrm>
              <a:off x="4706687" y="2481650"/>
              <a:ext cx="4174725" cy="1036531"/>
            </a:xfrm>
            <a:prstGeom prst="rect">
              <a:avLst/>
            </a:prstGeom>
            <a:noFill/>
          </p:spPr>
          <p:txBody>
            <a:bodyPr wrap="square" rtlCol="0">
              <a:spAutoFit/>
            </a:bodyPr>
            <a:lstStyle/>
            <a:p>
              <a:pPr>
                <a:spcBef>
                  <a:spcPct val="0"/>
                </a:spcBef>
                <a:buClrTx/>
                <a:buSzTx/>
                <a:buFont typeface="Arial" panose="020B0704020202020204" pitchFamily="34" charset="0"/>
                <a:buNone/>
              </a:pPr>
              <a:r>
                <a:rPr lang="en-US" altLang="zh-CN" sz="1900" dirty="0">
                  <a:solidFill>
                    <a:srgbClr val="0000FF"/>
                  </a:solidFill>
                  <a:latin typeface="Times New Roman" panose="02020803070505020304" pitchFamily="18" charset="0"/>
                  <a:ea typeface="思源黑体 CN Normal" panose="020B0400000000000000" pitchFamily="34" charset="-122"/>
                </a:rPr>
                <a:t>ISP</a:t>
              </a:r>
              <a:r>
                <a:rPr lang="zh-CN" altLang="en-US" sz="1900" dirty="0">
                  <a:solidFill>
                    <a:srgbClr val="0000FF"/>
                  </a:solidFill>
                  <a:latin typeface="Times New Roman" panose="02020803070505020304" pitchFamily="18" charset="0"/>
                  <a:ea typeface="思源黑体 CN Normal" panose="020B0400000000000000" pitchFamily="34" charset="-122"/>
                </a:rPr>
                <a:t>的地址块       </a:t>
              </a:r>
              <a:r>
                <a:rPr lang="en-US" altLang="zh-CN" sz="1900" dirty="0">
                  <a:solidFill>
                    <a:srgbClr val="0000FF"/>
                  </a:solidFill>
                  <a:latin typeface="Times New Roman" panose="02020803070505020304" pitchFamily="18" charset="0"/>
                  <a:ea typeface="思源黑体 CN Normal" panose="020B0400000000000000" pitchFamily="34" charset="-122"/>
                </a:rPr>
                <a:t>11001000  00010111  00010000  00000000    200.23.16.0/20</a:t>
              </a:r>
              <a:r>
                <a:rPr lang="en-US" altLang="zh-CN" sz="1900" dirty="0">
                  <a:solidFill>
                    <a:schemeClr val="accent2"/>
                  </a:solidFill>
                  <a:latin typeface="Times New Roman" panose="02020803070505020304" pitchFamily="18" charset="0"/>
                  <a:ea typeface="思源黑体 CN Normal" panose="020B0400000000000000" pitchFamily="34" charset="-122"/>
                </a:rPr>
                <a:t> </a:t>
              </a:r>
            </a:p>
            <a:p>
              <a:pPr>
                <a:spcBef>
                  <a:spcPct val="0"/>
                </a:spcBef>
                <a:buClrTx/>
                <a:buSzTx/>
                <a:buFont typeface="Arial" panose="020B0704020202020204" pitchFamily="34" charset="0"/>
                <a:buNone/>
              </a:pPr>
              <a:endParaRPr lang="en-US" altLang="zh-CN" sz="1900" dirty="0">
                <a:latin typeface="Times New Roman" panose="02020803070505020304" pitchFamily="18" charset="0"/>
                <a:ea typeface="思源黑体 CN Normal" panose="020B0400000000000000" pitchFamily="34" charset="-122"/>
              </a:endParaRP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0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000</a:t>
              </a:r>
              <a:r>
                <a:rPr lang="en-US" altLang="zh-CN" sz="1900" dirty="0">
                  <a:latin typeface="Times New Roman" panose="02020803070505020304" pitchFamily="18" charset="0"/>
                  <a:ea typeface="思源黑体 CN Normal" panose="020B0400000000000000" pitchFamily="34" charset="-122"/>
                </a:rPr>
                <a:t>0  00000000    200.23.16.0/23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1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001</a:t>
              </a:r>
              <a:r>
                <a:rPr lang="en-US" altLang="zh-CN" sz="1900" dirty="0">
                  <a:latin typeface="Times New Roman" panose="02020803070505020304" pitchFamily="18" charset="0"/>
                  <a:ea typeface="思源黑体 CN Normal" panose="020B0400000000000000" pitchFamily="34" charset="-122"/>
                </a:rPr>
                <a:t>0  00000000    200.23.18.0/23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2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010</a:t>
              </a:r>
              <a:r>
                <a:rPr lang="en-US" altLang="zh-CN" sz="1900" dirty="0">
                  <a:latin typeface="Times New Roman" panose="02020803070505020304" pitchFamily="18" charset="0"/>
                  <a:ea typeface="思源黑体 CN Normal" panose="020B0400000000000000" pitchFamily="34" charset="-122"/>
                </a:rPr>
                <a:t>0  00000000    200.23.20.0/23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   ...                                          …..                                   ….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7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111</a:t>
              </a:r>
              <a:r>
                <a:rPr lang="en-US" altLang="zh-CN" sz="1900" dirty="0">
                  <a:latin typeface="Times New Roman" panose="02020803070505020304" pitchFamily="18" charset="0"/>
                  <a:ea typeface="思源黑体 CN Normal" panose="020B0400000000000000" pitchFamily="34" charset="-122"/>
                </a:rPr>
                <a:t>0  00000000    200.23.30.0/23 </a:t>
              </a:r>
            </a:p>
          </p:txBody>
        </p:sp>
      </p:grpSp>
      <p:sp>
        <p:nvSpPr>
          <p:cNvPr id="2" name="灯片编号占位符 1">
            <a:extLst>
              <a:ext uri="{FF2B5EF4-FFF2-40B4-BE49-F238E27FC236}">
                <a16:creationId xmlns:a16="http://schemas.microsoft.com/office/drawing/2014/main" id="{39226436-5851-4732-90F7-CE321463D0A2}"/>
              </a:ext>
            </a:extLst>
          </p:cNvPr>
          <p:cNvSpPr>
            <a:spLocks noGrp="1"/>
          </p:cNvSpPr>
          <p:nvPr>
            <p:ph type="sldNum" sz="quarter" idx="12"/>
          </p:nvPr>
        </p:nvSpPr>
        <p:spPr/>
        <p:txBody>
          <a:bodyPr/>
          <a:lstStyle/>
          <a:p>
            <a:fld id="{91F2D4EF-46D4-4764-B373-FC59CD1D281E}" type="slidenum">
              <a:rPr lang="zh-CN" altLang="en-US" smtClean="0"/>
              <a:t>105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5"/>
          <p:cNvSpPr>
            <a:spLocks noGrp="1" noChangeArrowheads="1"/>
          </p:cNvSpPr>
          <p:nvPr>
            <p:ph idx="1"/>
          </p:nvPr>
        </p:nvSpPr>
        <p:spPr>
          <a:xfrm>
            <a:off x="2057400" y="1412875"/>
            <a:ext cx="8102600" cy="2805620"/>
          </a:xfrm>
        </p:spPr>
        <p:txBody>
          <a:bodyPr>
            <a:normAutofit/>
          </a:bodyPr>
          <a:lstStyle/>
          <a:p>
            <a:pPr eaLnBrk="1" hangingPunct="1">
              <a:buFont typeface="Wingdings" panose="05000000000000000000" pitchFamily="2" charset="2"/>
              <a:buNone/>
            </a:pPr>
            <a:endParaRPr lang="en-US" altLang="zh-CN" u="sng" dirty="0">
              <a:ea typeface="楷体" panose="02010609060101010101" pitchFamily="49" charset="-122"/>
            </a:endParaRPr>
          </a:p>
          <a:p>
            <a:pPr eaLnBrk="1" hangingPunct="1">
              <a:buFont typeface="Wingdings" panose="05000000000000000000" pitchFamily="2" charset="2"/>
              <a:buNone/>
            </a:pPr>
            <a:endParaRPr lang="en-US" altLang="zh-CN" u="sng" dirty="0">
              <a:ea typeface="楷体" panose="02010609060101010101" pitchFamily="49" charset="-122"/>
            </a:endParaRPr>
          </a:p>
        </p:txBody>
      </p:sp>
      <p:grpSp>
        <p:nvGrpSpPr>
          <p:cNvPr id="8" name="组合 7"/>
          <p:cNvGrpSpPr/>
          <p:nvPr/>
        </p:nvGrpSpPr>
        <p:grpSpPr>
          <a:xfrm>
            <a:off x="629529" y="315996"/>
            <a:ext cx="6382444" cy="1006462"/>
            <a:chOff x="658104" y="373146"/>
            <a:chExt cx="6382444" cy="1006462"/>
          </a:xfrm>
        </p:grpSpPr>
        <p:grpSp>
          <p:nvGrpSpPr>
            <p:cNvPr id="9" name="组合 8"/>
            <p:cNvGrpSpPr/>
            <p:nvPr/>
          </p:nvGrpSpPr>
          <p:grpSpPr>
            <a:xfrm>
              <a:off x="1080814" y="763297"/>
              <a:ext cx="5959734" cy="616311"/>
              <a:chOff x="1839058" y="1058437"/>
              <a:chExt cx="5959734" cy="616311"/>
            </a:xfrm>
          </p:grpSpPr>
          <p:sp>
            <p:nvSpPr>
              <p:cNvPr id="11" name="矩形: 圆角 10"/>
              <p:cNvSpPr/>
              <p:nvPr/>
            </p:nvSpPr>
            <p:spPr>
              <a:xfrm>
                <a:off x="1839058" y="1058437"/>
                <a:ext cx="5959734"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ISP </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如何获得整块地址</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 name="图片 9"/>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13" name="文本框 12"/>
          <p:cNvSpPr txBox="1"/>
          <p:nvPr/>
        </p:nvSpPr>
        <p:spPr>
          <a:xfrm>
            <a:off x="1701673" y="3429000"/>
            <a:ext cx="3767759" cy="1725344"/>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管理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DNS</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分配域名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解决域名纠纷</a:t>
            </a:r>
          </a:p>
          <a:p>
            <a:pPr marL="342900" indent="-342900">
              <a:lnSpc>
                <a:spcPct val="120000"/>
              </a:lnSpc>
              <a:buClr>
                <a:srgbClr val="009FF6"/>
              </a:buClr>
              <a:buFont typeface="Wingdings" panose="05000000000000000000" pitchFamily="2" charset="2"/>
              <a:buChar char="p"/>
            </a:pPr>
            <a:endParaRPr kumimoji="1"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4" name="组合 13"/>
          <p:cNvGrpSpPr/>
          <p:nvPr/>
        </p:nvGrpSpPr>
        <p:grpSpPr>
          <a:xfrm>
            <a:off x="1218862" y="2157418"/>
            <a:ext cx="9061675" cy="1316534"/>
            <a:chOff x="1791494" y="2533650"/>
            <a:chExt cx="5486489" cy="1605426"/>
          </a:xfrm>
        </p:grpSpPr>
        <p:sp>
          <p:nvSpPr>
            <p:cNvPr id="15" name="矩形: 圆角 14"/>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文本框 15"/>
            <p:cNvSpPr txBox="1"/>
            <p:nvPr/>
          </p:nvSpPr>
          <p:spPr>
            <a:xfrm>
              <a:off x="1946663" y="2675354"/>
              <a:ext cx="5281461" cy="1463722"/>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ICANN: Internet Corporation for Assigned Names and Numbers</a:t>
              </a:r>
            </a:p>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（因特网名字与号码分配团体）</a:t>
              </a:r>
            </a:p>
          </p:txBody>
        </p:sp>
        <p:sp>
          <p:nvSpPr>
            <p:cNvPr id="17" name="矩形: 圆角 16"/>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97779DBA-A386-4528-84DC-A465D65011AD}"/>
              </a:ext>
            </a:extLst>
          </p:cNvPr>
          <p:cNvSpPr>
            <a:spLocks noGrp="1"/>
          </p:cNvSpPr>
          <p:nvPr>
            <p:ph type="sldNum" sz="quarter" idx="12"/>
          </p:nvPr>
        </p:nvSpPr>
        <p:spPr/>
        <p:txBody>
          <a:bodyPr/>
          <a:lstStyle/>
          <a:p>
            <a:fld id="{91F2D4EF-46D4-4764-B373-FC59CD1D281E}" type="slidenum">
              <a:rPr lang="zh-CN" altLang="en-US" smtClean="0"/>
              <a:t>106</a:t>
            </a:fld>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9529" y="315996"/>
            <a:ext cx="6105923" cy="1006462"/>
            <a:chOff x="658104" y="373146"/>
            <a:chExt cx="6105923" cy="1006462"/>
          </a:xfrm>
        </p:grpSpPr>
        <p:grpSp>
          <p:nvGrpSpPr>
            <p:cNvPr id="9" name="组合 8"/>
            <p:cNvGrpSpPr/>
            <p:nvPr/>
          </p:nvGrpSpPr>
          <p:grpSpPr>
            <a:xfrm>
              <a:off x="1080814" y="763297"/>
              <a:ext cx="5683213" cy="616311"/>
              <a:chOff x="1839058" y="1058437"/>
              <a:chExt cx="5683213" cy="616311"/>
            </a:xfrm>
          </p:grpSpPr>
          <p:sp>
            <p:nvSpPr>
              <p:cNvPr id="11" name="矩形: 圆角 10"/>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681319" y="1089973"/>
                <a:ext cx="469954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主机如何获得</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 name="图片 9"/>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13" name="文本框 12"/>
          <p:cNvSpPr txBox="1"/>
          <p:nvPr/>
        </p:nvSpPr>
        <p:spPr>
          <a:xfrm>
            <a:off x="1187667" y="1788063"/>
            <a:ext cx="9635504" cy="427373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手工配置：系统管理员</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手工</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为一台主机配置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Windows: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控制面板</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配置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tcp</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属性</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UNIX: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etc</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rc.config</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n"/>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DHCP: Dynamic Host Configuration Protocol </a:t>
            </a:r>
            <a:b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b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动态主机配置协议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从服务器上</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动态</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获取</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“即插即用协议” </a:t>
            </a:r>
          </a:p>
          <a:p>
            <a:pPr marL="800100" lvl="1" indent="-342900">
              <a:lnSpc>
                <a:spcPct val="120000"/>
              </a:lnSpc>
              <a:buClr>
                <a:srgbClr val="009FF6"/>
              </a:buClr>
              <a:buFont typeface="Wingdings" panose="05000000000000000000" pitchFamily="2" charset="2"/>
              <a:buChar char="n"/>
            </a:pPr>
            <a:endPar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6D624ED3-8266-4CD8-9684-A1DA0B70FA69}"/>
              </a:ext>
            </a:extLst>
          </p:cNvPr>
          <p:cNvSpPr>
            <a:spLocks noGrp="1"/>
          </p:cNvSpPr>
          <p:nvPr>
            <p:ph type="sldNum" sz="quarter" idx="12"/>
          </p:nvPr>
        </p:nvSpPr>
        <p:spPr/>
        <p:txBody>
          <a:bodyPr/>
          <a:lstStyle/>
          <a:p>
            <a:fld id="{91F2D4EF-46D4-4764-B373-FC59CD1D281E}" type="slidenum">
              <a:rPr lang="zh-CN" altLang="en-US" smtClean="0"/>
              <a:t>107</a:t>
            </a:fld>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5" name="Text Box 97"/>
          <p:cNvSpPr txBox="1">
            <a:spLocks noChangeArrowheads="1"/>
          </p:cNvSpPr>
          <p:nvPr/>
        </p:nvSpPr>
        <p:spPr bwMode="auto">
          <a:xfrm>
            <a:off x="2393951" y="1903414"/>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600" b="1" i="1">
                <a:ea typeface="楷体" panose="02010609060101010101" pitchFamily="49" charset="-122"/>
              </a:rPr>
              <a:t>223.1.1.0/24</a:t>
            </a:r>
          </a:p>
        </p:txBody>
      </p:sp>
      <p:sp>
        <p:nvSpPr>
          <p:cNvPr id="150536" name="Text Box 98"/>
          <p:cNvSpPr txBox="1">
            <a:spLocks noChangeArrowheads="1"/>
          </p:cNvSpPr>
          <p:nvPr/>
        </p:nvSpPr>
        <p:spPr bwMode="auto">
          <a:xfrm>
            <a:off x="5872163" y="4398964"/>
            <a:ext cx="1325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600" b="1" i="1">
                <a:ea typeface="楷体" panose="02010609060101010101" pitchFamily="49" charset="-122"/>
              </a:rPr>
              <a:t>223.1.2.0/24</a:t>
            </a:r>
          </a:p>
        </p:txBody>
      </p:sp>
      <p:sp>
        <p:nvSpPr>
          <p:cNvPr id="150537" name="Text Box 99"/>
          <p:cNvSpPr txBox="1">
            <a:spLocks noChangeArrowheads="1"/>
          </p:cNvSpPr>
          <p:nvPr/>
        </p:nvSpPr>
        <p:spPr bwMode="auto">
          <a:xfrm>
            <a:off x="4175126" y="5992814"/>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600" b="1" i="1">
                <a:ea typeface="楷体" panose="02010609060101010101" pitchFamily="49" charset="-122"/>
              </a:rPr>
              <a:t>223.1.3.0/24</a:t>
            </a:r>
          </a:p>
        </p:txBody>
      </p:sp>
      <p:sp>
        <p:nvSpPr>
          <p:cNvPr id="150539" name="Freeform 101"/>
          <p:cNvSpPr>
            <a:spLocks noChangeArrowheads="1"/>
          </p:cNvSpPr>
          <p:nvPr/>
        </p:nvSpPr>
        <p:spPr bwMode="auto">
          <a:xfrm>
            <a:off x="2600326" y="2173288"/>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40" name="Freeform 102"/>
          <p:cNvSpPr>
            <a:spLocks noChangeArrowheads="1"/>
          </p:cNvSpPr>
          <p:nvPr/>
        </p:nvSpPr>
        <p:spPr bwMode="auto">
          <a:xfrm>
            <a:off x="5127625" y="2482851"/>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41" name="Freeform 103"/>
          <p:cNvSpPr>
            <a:spLocks noChangeArrowheads="1"/>
          </p:cNvSpPr>
          <p:nvPr/>
        </p:nvSpPr>
        <p:spPr bwMode="auto">
          <a:xfrm>
            <a:off x="3800476" y="3916363"/>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42" name="Line 104"/>
          <p:cNvSpPr>
            <a:spLocks noChangeShapeType="1"/>
          </p:cNvSpPr>
          <p:nvPr/>
        </p:nvSpPr>
        <p:spPr bwMode="auto">
          <a:xfrm>
            <a:off x="3149601" y="2695575"/>
            <a:ext cx="277813" cy="15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3" name="Line 106"/>
          <p:cNvSpPr>
            <a:spLocks noChangeShapeType="1"/>
          </p:cNvSpPr>
          <p:nvPr/>
        </p:nvSpPr>
        <p:spPr bwMode="auto">
          <a:xfrm flipV="1">
            <a:off x="3198813" y="3416301"/>
            <a:ext cx="277812" cy="31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4" name="Line 107"/>
          <p:cNvSpPr>
            <a:spLocks noChangeShapeType="1"/>
          </p:cNvSpPr>
          <p:nvPr/>
        </p:nvSpPr>
        <p:spPr bwMode="auto">
          <a:xfrm>
            <a:off x="3159125" y="3967164"/>
            <a:ext cx="273050" cy="15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5" name="Line 108"/>
          <p:cNvSpPr>
            <a:spLocks noChangeShapeType="1"/>
          </p:cNvSpPr>
          <p:nvPr/>
        </p:nvSpPr>
        <p:spPr bwMode="auto">
          <a:xfrm flipV="1">
            <a:off x="4002089" y="3544889"/>
            <a:ext cx="561975" cy="15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6" name="Text Box 109"/>
          <p:cNvSpPr txBox="1">
            <a:spLocks noChangeArrowheads="1"/>
          </p:cNvSpPr>
          <p:nvPr/>
        </p:nvSpPr>
        <p:spPr bwMode="auto">
          <a:xfrm>
            <a:off x="3197226" y="237013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223.1.1.1</a:t>
            </a:r>
          </a:p>
        </p:txBody>
      </p:sp>
      <p:sp>
        <p:nvSpPr>
          <p:cNvPr id="150547" name="Text Box 111"/>
          <p:cNvSpPr txBox="1">
            <a:spLocks noChangeArrowheads="1"/>
          </p:cNvSpPr>
          <p:nvPr/>
        </p:nvSpPr>
        <p:spPr bwMode="auto">
          <a:xfrm>
            <a:off x="3201595" y="368646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dirty="0">
                <a:ea typeface="楷体" panose="02010609060101010101" pitchFamily="49" charset="-122"/>
              </a:rPr>
              <a:t>223.1.1.3</a:t>
            </a:r>
          </a:p>
        </p:txBody>
      </p:sp>
      <p:sp>
        <p:nvSpPr>
          <p:cNvPr id="150548" name="Text Box 112"/>
          <p:cNvSpPr txBox="1">
            <a:spLocks noChangeArrowheads="1"/>
          </p:cNvSpPr>
          <p:nvPr/>
        </p:nvSpPr>
        <p:spPr bwMode="auto">
          <a:xfrm>
            <a:off x="3829051" y="323532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223.1.1.4</a:t>
            </a:r>
          </a:p>
        </p:txBody>
      </p:sp>
      <p:sp>
        <p:nvSpPr>
          <p:cNvPr id="150549" name="Line 113"/>
          <p:cNvSpPr>
            <a:spLocks noChangeShapeType="1"/>
          </p:cNvSpPr>
          <p:nvPr/>
        </p:nvSpPr>
        <p:spPr bwMode="auto">
          <a:xfrm flipV="1">
            <a:off x="5076825" y="3546475"/>
            <a:ext cx="533400" cy="15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0" name="Text Box 114"/>
          <p:cNvSpPr txBox="1">
            <a:spLocks noChangeArrowheads="1"/>
          </p:cNvSpPr>
          <p:nvPr/>
        </p:nvSpPr>
        <p:spPr bwMode="auto">
          <a:xfrm>
            <a:off x="4949826" y="3236914"/>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223.1.2.9</a:t>
            </a:r>
          </a:p>
        </p:txBody>
      </p:sp>
      <p:sp>
        <p:nvSpPr>
          <p:cNvPr id="150551" name="Line 116"/>
          <p:cNvSpPr>
            <a:spLocks noChangeShapeType="1"/>
          </p:cNvSpPr>
          <p:nvPr/>
        </p:nvSpPr>
        <p:spPr bwMode="auto">
          <a:xfrm>
            <a:off x="6269038" y="2857500"/>
            <a:ext cx="234950"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2" name="Line 117"/>
          <p:cNvSpPr>
            <a:spLocks noChangeShapeType="1"/>
          </p:cNvSpPr>
          <p:nvPr/>
        </p:nvSpPr>
        <p:spPr bwMode="auto">
          <a:xfrm>
            <a:off x="6323013" y="4133850"/>
            <a:ext cx="234950"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3" name="Line 120"/>
          <p:cNvSpPr>
            <a:spLocks noChangeShapeType="1"/>
          </p:cNvSpPr>
          <p:nvPr/>
        </p:nvSpPr>
        <p:spPr bwMode="auto">
          <a:xfrm flipH="1">
            <a:off x="4835526" y="3886201"/>
            <a:ext cx="3175" cy="70802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4" name="Line 122"/>
          <p:cNvSpPr>
            <a:spLocks noChangeShapeType="1"/>
          </p:cNvSpPr>
          <p:nvPr/>
        </p:nvSpPr>
        <p:spPr bwMode="auto">
          <a:xfrm flipH="1" flipV="1">
            <a:off x="4260851" y="5230813"/>
            <a:ext cx="3175"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5" name="Line 123"/>
          <p:cNvSpPr>
            <a:spLocks noChangeShapeType="1"/>
          </p:cNvSpPr>
          <p:nvPr/>
        </p:nvSpPr>
        <p:spPr bwMode="auto">
          <a:xfrm flipH="1" flipV="1">
            <a:off x="5402264" y="5164138"/>
            <a:ext cx="3175"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6" name="Text Box 124"/>
          <p:cNvSpPr txBox="1">
            <a:spLocks noChangeArrowheads="1"/>
          </p:cNvSpPr>
          <p:nvPr/>
        </p:nvSpPr>
        <p:spPr bwMode="auto">
          <a:xfrm>
            <a:off x="5373689" y="5041901"/>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223.1.3.2</a:t>
            </a:r>
          </a:p>
        </p:txBody>
      </p:sp>
      <p:sp>
        <p:nvSpPr>
          <p:cNvPr id="150557" name="Text Box 127"/>
          <p:cNvSpPr txBox="1">
            <a:spLocks noChangeArrowheads="1"/>
          </p:cNvSpPr>
          <p:nvPr/>
        </p:nvSpPr>
        <p:spPr bwMode="auto">
          <a:xfrm>
            <a:off x="3225801" y="5053014"/>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223.1.3.1</a:t>
            </a:r>
          </a:p>
        </p:txBody>
      </p:sp>
      <p:grpSp>
        <p:nvGrpSpPr>
          <p:cNvPr id="150558" name="Group 129"/>
          <p:cNvGrpSpPr/>
          <p:nvPr/>
        </p:nvGrpSpPr>
        <p:grpSpPr bwMode="auto">
          <a:xfrm>
            <a:off x="2595563" y="2397125"/>
            <a:ext cx="641350" cy="558800"/>
            <a:chOff x="-44" y="1473"/>
            <a:chExt cx="981" cy="1105"/>
          </a:xfrm>
        </p:grpSpPr>
        <p:pic>
          <p:nvPicPr>
            <p:cNvPr id="150655" name="Picture 1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6" name="Freeform 131"/>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59" name="Group 132"/>
          <p:cNvGrpSpPr/>
          <p:nvPr/>
        </p:nvGrpSpPr>
        <p:grpSpPr bwMode="auto">
          <a:xfrm>
            <a:off x="2590800" y="3006725"/>
            <a:ext cx="641350" cy="558800"/>
            <a:chOff x="-44" y="1473"/>
            <a:chExt cx="981" cy="1105"/>
          </a:xfrm>
        </p:grpSpPr>
        <p:pic>
          <p:nvPicPr>
            <p:cNvPr id="150653" name="Picture 1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4" name="Freeform 134"/>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0" name="Group 135"/>
          <p:cNvGrpSpPr/>
          <p:nvPr/>
        </p:nvGrpSpPr>
        <p:grpSpPr bwMode="auto">
          <a:xfrm>
            <a:off x="2619375" y="3616325"/>
            <a:ext cx="641350" cy="558800"/>
            <a:chOff x="-44" y="1473"/>
            <a:chExt cx="981" cy="1105"/>
          </a:xfrm>
        </p:grpSpPr>
        <p:pic>
          <p:nvPicPr>
            <p:cNvPr id="150651" name="Picture 1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2" name="Freeform 137"/>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1" name="Group 138"/>
          <p:cNvGrpSpPr/>
          <p:nvPr/>
        </p:nvGrpSpPr>
        <p:grpSpPr bwMode="auto">
          <a:xfrm flipH="1">
            <a:off x="6327775" y="2565400"/>
            <a:ext cx="641350" cy="558800"/>
            <a:chOff x="-44" y="1473"/>
            <a:chExt cx="981" cy="1105"/>
          </a:xfrm>
        </p:grpSpPr>
        <p:pic>
          <p:nvPicPr>
            <p:cNvPr id="150649" name="Picture 13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0" name="Freeform 140"/>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2" name="Group 141"/>
          <p:cNvGrpSpPr/>
          <p:nvPr/>
        </p:nvGrpSpPr>
        <p:grpSpPr bwMode="auto">
          <a:xfrm flipH="1">
            <a:off x="6402388" y="3844925"/>
            <a:ext cx="641350" cy="558800"/>
            <a:chOff x="-44" y="1473"/>
            <a:chExt cx="981" cy="1105"/>
          </a:xfrm>
        </p:grpSpPr>
        <p:pic>
          <p:nvPicPr>
            <p:cNvPr id="150647" name="Picture 14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8" name="Freeform 143"/>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3" name="Group 144"/>
          <p:cNvGrpSpPr/>
          <p:nvPr/>
        </p:nvGrpSpPr>
        <p:grpSpPr bwMode="auto">
          <a:xfrm flipH="1">
            <a:off x="5194300" y="5368925"/>
            <a:ext cx="641350" cy="558800"/>
            <a:chOff x="-44" y="1473"/>
            <a:chExt cx="981" cy="1105"/>
          </a:xfrm>
        </p:grpSpPr>
        <p:pic>
          <p:nvPicPr>
            <p:cNvPr id="150645" name="Picture 1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6" name="Freeform 146"/>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4" name="Group 147"/>
          <p:cNvGrpSpPr/>
          <p:nvPr/>
        </p:nvGrpSpPr>
        <p:grpSpPr bwMode="auto">
          <a:xfrm flipH="1">
            <a:off x="4030663" y="5410200"/>
            <a:ext cx="641350" cy="558800"/>
            <a:chOff x="-44" y="1473"/>
            <a:chExt cx="981" cy="1105"/>
          </a:xfrm>
        </p:grpSpPr>
        <p:pic>
          <p:nvPicPr>
            <p:cNvPr id="150643" name="Picture 14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4" name="Freeform 149"/>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5" name="Group 150"/>
          <p:cNvGrpSpPr/>
          <p:nvPr/>
        </p:nvGrpSpPr>
        <p:grpSpPr bwMode="auto">
          <a:xfrm>
            <a:off x="4459288" y="3503613"/>
            <a:ext cx="698500" cy="355600"/>
            <a:chOff x="4396" y="1245"/>
            <a:chExt cx="672" cy="248"/>
          </a:xfrm>
        </p:grpSpPr>
        <p:sp>
          <p:nvSpPr>
            <p:cNvPr id="1506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38" name="Group 154"/>
            <p:cNvGrpSpPr/>
            <p:nvPr/>
          </p:nvGrpSpPr>
          <p:grpSpPr bwMode="auto">
            <a:xfrm>
              <a:off x="4530" y="1287"/>
              <a:ext cx="377" cy="75"/>
              <a:chOff x="2468" y="1332"/>
              <a:chExt cx="310" cy="60"/>
            </a:xfrm>
          </p:grpSpPr>
          <p:sp>
            <p:nvSpPr>
              <p:cNvPr id="150641" name="Freeform 15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642" name="Freeform 15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639" name="Line 157"/>
            <p:cNvSpPr>
              <a:spLocks noChangeShapeType="1"/>
            </p:cNvSpPr>
            <p:nvPr/>
          </p:nvSpPr>
          <p:spPr bwMode="auto">
            <a:xfrm>
              <a:off x="4399" y="1321"/>
              <a:ext cx="0" cy="10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640" name="Line 158"/>
            <p:cNvSpPr>
              <a:spLocks noChangeShapeType="1"/>
            </p:cNvSpPr>
            <p:nvPr/>
          </p:nvSpPr>
          <p:spPr bwMode="auto">
            <a:xfrm>
              <a:off x="5063" y="1326"/>
              <a:ext cx="0" cy="10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0566" name="Rectangle 162"/>
          <p:cNvSpPr>
            <a:spLocks noChangeArrowheads="1"/>
          </p:cNvSpPr>
          <p:nvPr/>
        </p:nvSpPr>
        <p:spPr bwMode="auto">
          <a:xfrm>
            <a:off x="3313114" y="3119438"/>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567" name="Text Box 110"/>
          <p:cNvSpPr txBox="1">
            <a:spLocks noChangeArrowheads="1"/>
          </p:cNvSpPr>
          <p:nvPr/>
        </p:nvSpPr>
        <p:spPr bwMode="auto">
          <a:xfrm>
            <a:off x="3148014" y="302577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223.1.1.2</a:t>
            </a:r>
          </a:p>
        </p:txBody>
      </p:sp>
      <p:sp>
        <p:nvSpPr>
          <p:cNvPr id="150568" name="Rectangle 165"/>
          <p:cNvSpPr>
            <a:spLocks noChangeArrowheads="1"/>
          </p:cNvSpPr>
          <p:nvPr/>
        </p:nvSpPr>
        <p:spPr bwMode="auto">
          <a:xfrm>
            <a:off x="6054726" y="3829051"/>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569" name="Rectangle 166"/>
          <p:cNvSpPr>
            <a:spLocks noChangeArrowheads="1"/>
          </p:cNvSpPr>
          <p:nvPr/>
        </p:nvSpPr>
        <p:spPr bwMode="auto">
          <a:xfrm>
            <a:off x="4702176" y="4014788"/>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570" name="Text Box 128"/>
          <p:cNvSpPr txBox="1">
            <a:spLocks noChangeArrowheads="1"/>
          </p:cNvSpPr>
          <p:nvPr/>
        </p:nvSpPr>
        <p:spPr bwMode="auto">
          <a:xfrm>
            <a:off x="4325938" y="3976689"/>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223.1.3.27</a:t>
            </a:r>
          </a:p>
        </p:txBody>
      </p:sp>
      <p:sp>
        <p:nvSpPr>
          <p:cNvPr id="150571" name="Text Box 118"/>
          <p:cNvSpPr txBox="1">
            <a:spLocks noChangeArrowheads="1"/>
          </p:cNvSpPr>
          <p:nvPr/>
        </p:nvSpPr>
        <p:spPr bwMode="auto">
          <a:xfrm>
            <a:off x="5424489" y="384333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223.1.2.2</a:t>
            </a:r>
          </a:p>
        </p:txBody>
      </p:sp>
      <p:sp>
        <p:nvSpPr>
          <p:cNvPr id="150572" name="Text Box 119"/>
          <p:cNvSpPr txBox="1">
            <a:spLocks noChangeArrowheads="1"/>
          </p:cNvSpPr>
          <p:nvPr/>
        </p:nvSpPr>
        <p:spPr bwMode="auto">
          <a:xfrm>
            <a:off x="6254751" y="232727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223.1.2.1</a:t>
            </a:r>
          </a:p>
        </p:txBody>
      </p:sp>
      <p:sp>
        <p:nvSpPr>
          <p:cNvPr id="150573" name="Text Box 168"/>
          <p:cNvSpPr txBox="1">
            <a:spLocks noChangeArrowheads="1"/>
          </p:cNvSpPr>
          <p:nvPr/>
        </p:nvSpPr>
        <p:spPr bwMode="auto">
          <a:xfrm>
            <a:off x="4719639" y="1995488"/>
            <a:ext cx="17811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nSpc>
                <a:spcPct val="85000"/>
              </a:lnSpc>
              <a:spcBef>
                <a:spcPct val="0"/>
              </a:spcBef>
              <a:buClrTx/>
              <a:buSzTx/>
              <a:buFont typeface="Arial" panose="020B0704020202020204" pitchFamily="34" charset="0"/>
              <a:buNone/>
            </a:pPr>
            <a:r>
              <a:rPr lang="en-US" altLang="zh-CN" sz="2000" i="1">
                <a:solidFill>
                  <a:srgbClr val="CC0000"/>
                </a:solidFill>
                <a:ea typeface="楷体" panose="02010609060101010101" pitchFamily="49" charset="-122"/>
              </a:rPr>
              <a:t>DHCP</a:t>
            </a:r>
            <a:r>
              <a:rPr lang="zh-CN" altLang="en-US" sz="2000" i="1">
                <a:solidFill>
                  <a:srgbClr val="CC0000"/>
                </a:solidFill>
                <a:ea typeface="楷体" panose="02010609060101010101" pitchFamily="49" charset="-122"/>
              </a:rPr>
              <a:t>服务器</a:t>
            </a:r>
            <a:endParaRPr lang="en-US" altLang="zh-CN" sz="2000" i="1">
              <a:solidFill>
                <a:srgbClr val="CC0000"/>
              </a:solidFill>
              <a:ea typeface="楷体" panose="02010609060101010101" pitchFamily="49" charset="-122"/>
            </a:endParaRPr>
          </a:p>
        </p:txBody>
      </p:sp>
      <p:sp>
        <p:nvSpPr>
          <p:cNvPr id="150574" name="Text Box 170"/>
          <p:cNvSpPr txBox="1">
            <a:spLocks noChangeArrowheads="1"/>
          </p:cNvSpPr>
          <p:nvPr/>
        </p:nvSpPr>
        <p:spPr bwMode="auto">
          <a:xfrm>
            <a:off x="8151813" y="3059113"/>
            <a:ext cx="16891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nSpc>
                <a:spcPct val="85000"/>
              </a:lnSpc>
              <a:spcBef>
                <a:spcPct val="0"/>
              </a:spcBef>
              <a:buClrTx/>
              <a:buSzTx/>
              <a:buFont typeface="Arial" panose="020B0704020202020204" pitchFamily="34" charset="0"/>
              <a:buNone/>
            </a:pPr>
            <a:r>
              <a:rPr lang="zh-CN" altLang="en-US" sz="2000" i="1">
                <a:ea typeface="楷体" panose="02010609060101010101" pitchFamily="49" charset="-122"/>
              </a:rPr>
              <a:t>到达的</a:t>
            </a:r>
            <a:r>
              <a:rPr lang="en-US" altLang="zh-CN" sz="2000" i="1">
                <a:solidFill>
                  <a:srgbClr val="CC0000"/>
                </a:solidFill>
                <a:ea typeface="楷体" panose="02010609060101010101" pitchFamily="49" charset="-122"/>
              </a:rPr>
              <a:t>DHCP</a:t>
            </a:r>
            <a:r>
              <a:rPr lang="zh-CN" altLang="en-US" sz="2000" i="1">
                <a:solidFill>
                  <a:srgbClr val="CC0000"/>
                </a:solidFill>
                <a:ea typeface="楷体" panose="02010609060101010101" pitchFamily="49" charset="-122"/>
              </a:rPr>
              <a:t>客户端</a:t>
            </a:r>
            <a:endParaRPr lang="en-US" altLang="zh-CN" sz="2000" i="1">
              <a:solidFill>
                <a:srgbClr val="CC0000"/>
              </a:solidFill>
              <a:ea typeface="楷体" panose="02010609060101010101" pitchFamily="49" charset="-122"/>
            </a:endParaRPr>
          </a:p>
        </p:txBody>
      </p:sp>
      <p:grpSp>
        <p:nvGrpSpPr>
          <p:cNvPr id="150575" name="Group 195"/>
          <p:cNvGrpSpPr/>
          <p:nvPr/>
        </p:nvGrpSpPr>
        <p:grpSpPr bwMode="auto">
          <a:xfrm>
            <a:off x="5397500" y="2395539"/>
            <a:ext cx="401638" cy="681037"/>
            <a:chOff x="4140" y="429"/>
            <a:chExt cx="1425" cy="2396"/>
          </a:xfrm>
        </p:grpSpPr>
        <p:sp>
          <p:nvSpPr>
            <p:cNvPr id="150603" name="Freeform 196"/>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4"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05" name="Freeform 198"/>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6" name="Freeform 199"/>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7"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08" name="Group 201"/>
            <p:cNvGrpSpPr/>
            <p:nvPr/>
          </p:nvGrpSpPr>
          <p:grpSpPr bwMode="auto">
            <a:xfrm>
              <a:off x="4749" y="668"/>
              <a:ext cx="581" cy="145"/>
              <a:chOff x="614" y="2568"/>
              <a:chExt cx="725" cy="139"/>
            </a:xfrm>
          </p:grpSpPr>
          <p:sp>
            <p:nvSpPr>
              <p:cNvPr id="150633"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4"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09"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10" name="Group 205"/>
            <p:cNvGrpSpPr/>
            <p:nvPr/>
          </p:nvGrpSpPr>
          <p:grpSpPr bwMode="auto">
            <a:xfrm>
              <a:off x="4747" y="994"/>
              <a:ext cx="581" cy="134"/>
              <a:chOff x="614" y="2568"/>
              <a:chExt cx="725" cy="139"/>
            </a:xfrm>
          </p:grpSpPr>
          <p:sp>
            <p:nvSpPr>
              <p:cNvPr id="150631"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2"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11"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12"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13" name="Group 210"/>
            <p:cNvGrpSpPr/>
            <p:nvPr/>
          </p:nvGrpSpPr>
          <p:grpSpPr bwMode="auto">
            <a:xfrm>
              <a:off x="4735" y="1627"/>
              <a:ext cx="582" cy="151"/>
              <a:chOff x="614" y="2568"/>
              <a:chExt cx="725" cy="139"/>
            </a:xfrm>
          </p:grpSpPr>
          <p:sp>
            <p:nvSpPr>
              <p:cNvPr id="150629"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0"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14" name="Freeform 213"/>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615" name="Group 214"/>
            <p:cNvGrpSpPr/>
            <p:nvPr/>
          </p:nvGrpSpPr>
          <p:grpSpPr bwMode="auto">
            <a:xfrm>
              <a:off x="4739" y="1327"/>
              <a:ext cx="582" cy="139"/>
              <a:chOff x="614" y="2568"/>
              <a:chExt cx="725" cy="139"/>
            </a:xfrm>
          </p:grpSpPr>
          <p:sp>
            <p:nvSpPr>
              <p:cNvPr id="150627"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8"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16"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17" name="Freeform 218"/>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18" name="Freeform 219"/>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19"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0" name="Freeform 221"/>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1"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2"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3"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4"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eaLnBrk="1" hangingPunct="1">
                <a:spcBef>
                  <a:spcPct val="0"/>
                </a:spcBef>
                <a:buClrTx/>
                <a:buSzTx/>
                <a:buFont typeface="Arial" panose="020B0704020202020204" pitchFamily="34" charset="0"/>
                <a:buNone/>
              </a:pPr>
              <a:endParaRPr lang="zh-CN" altLang="zh-CN" sz="1400">
                <a:solidFill>
                  <a:srgbClr val="FF0000"/>
                </a:solidFill>
                <a:ea typeface="楷体" panose="02010609060101010101" pitchFamily="49" charset="-122"/>
              </a:endParaRPr>
            </a:p>
          </p:txBody>
        </p:sp>
        <p:sp>
          <p:nvSpPr>
            <p:cNvPr id="150625"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6"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grpSp>
        <p:nvGrpSpPr>
          <p:cNvPr id="150576" name="Group 231"/>
          <p:cNvGrpSpPr/>
          <p:nvPr/>
        </p:nvGrpSpPr>
        <p:grpSpPr bwMode="auto">
          <a:xfrm>
            <a:off x="7010401" y="3141664"/>
            <a:ext cx="1101725" cy="549275"/>
            <a:chOff x="3428" y="1798"/>
            <a:chExt cx="694" cy="346"/>
          </a:xfrm>
        </p:grpSpPr>
        <p:grpSp>
          <p:nvGrpSpPr>
            <p:cNvPr id="150579" name="Group 229"/>
            <p:cNvGrpSpPr/>
            <p:nvPr/>
          </p:nvGrpSpPr>
          <p:grpSpPr bwMode="auto">
            <a:xfrm>
              <a:off x="3628" y="1798"/>
              <a:ext cx="494" cy="346"/>
              <a:chOff x="4420" y="878"/>
              <a:chExt cx="614" cy="458"/>
            </a:xfrm>
          </p:grpSpPr>
          <p:pic>
            <p:nvPicPr>
              <p:cNvPr id="150581" name="Picture 173"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2" name="Freeform 174"/>
              <p:cNvSpPr>
                <a:spLocks noChangeArrowheads="1"/>
              </p:cNvSpPr>
              <p:nvPr/>
            </p:nvSpPr>
            <p:spPr bwMode="auto">
              <a:xfrm>
                <a:off x="4595" y="888"/>
                <a:ext cx="424" cy="297"/>
              </a:xfrm>
              <a:custGeom>
                <a:avLst/>
                <a:gdLst>
                  <a:gd name="T0" fmla="*/ 2 w 2982"/>
                  <a:gd name="T1" fmla="*/ 0 h 2442"/>
                  <a:gd name="T2" fmla="*/ 0 w 2982"/>
                  <a:gd name="T3" fmla="*/ 3 h 2442"/>
                  <a:gd name="T4" fmla="*/ 7 w 2982"/>
                  <a:gd name="T5" fmla="*/ 4 h 2442"/>
                  <a:gd name="T6" fmla="*/ 9 w 2982"/>
                  <a:gd name="T7" fmla="*/ 1 h 2442"/>
                  <a:gd name="T8" fmla="*/ 2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150583" name="Picture 175"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4" name="Freeform 176"/>
              <p:cNvSpPr>
                <a:spLocks noChangeArrowheads="1"/>
              </p:cNvSpPr>
              <p:nvPr/>
            </p:nvSpPr>
            <p:spPr bwMode="auto">
              <a:xfrm>
                <a:off x="4672" y="879"/>
                <a:ext cx="359" cy="55"/>
              </a:xfrm>
              <a:custGeom>
                <a:avLst/>
                <a:gdLst>
                  <a:gd name="T0" fmla="*/ 0 w 2528"/>
                  <a:gd name="T1" fmla="*/ 0 h 455"/>
                  <a:gd name="T2" fmla="*/ 7 w 2528"/>
                  <a:gd name="T3" fmla="*/ 1 h 455"/>
                  <a:gd name="T4" fmla="*/ 7 w 2528"/>
                  <a:gd name="T5" fmla="*/ 1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5" name="Freeform 177"/>
              <p:cNvSpPr>
                <a:spLocks noChangeArrowheads="1"/>
              </p:cNvSpPr>
              <p:nvPr/>
            </p:nvSpPr>
            <p:spPr bwMode="auto">
              <a:xfrm>
                <a:off x="4591" y="878"/>
                <a:ext cx="100" cy="230"/>
              </a:xfrm>
              <a:custGeom>
                <a:avLst/>
                <a:gdLst>
                  <a:gd name="T0" fmla="*/ 2 w 702"/>
                  <a:gd name="T1" fmla="*/ 0 h 1893"/>
                  <a:gd name="T2" fmla="*/ 0 w 702"/>
                  <a:gd name="T3" fmla="*/ 3 h 1893"/>
                  <a:gd name="T4" fmla="*/ 0 w 702"/>
                  <a:gd name="T5" fmla="*/ 3 h 1893"/>
                  <a:gd name="T6" fmla="*/ 2 w 702"/>
                  <a:gd name="T7" fmla="*/ 0 h 1893"/>
                  <a:gd name="T8" fmla="*/ 2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6" name="Freeform 178"/>
              <p:cNvSpPr>
                <a:spLocks noChangeArrowheads="1"/>
              </p:cNvSpPr>
              <p:nvPr/>
            </p:nvSpPr>
            <p:spPr bwMode="auto">
              <a:xfrm>
                <a:off x="4921" y="920"/>
                <a:ext cx="108" cy="265"/>
              </a:xfrm>
              <a:custGeom>
                <a:avLst/>
                <a:gdLst>
                  <a:gd name="T0" fmla="*/ 2 w 756"/>
                  <a:gd name="T1" fmla="*/ 0 h 2184"/>
                  <a:gd name="T2" fmla="*/ 0 w 756"/>
                  <a:gd name="T3" fmla="*/ 4 h 2184"/>
                  <a:gd name="T4" fmla="*/ 0 w 756"/>
                  <a:gd name="T5" fmla="*/ 4 h 2184"/>
                  <a:gd name="T6" fmla="*/ 2 w 756"/>
                  <a:gd name="T7" fmla="*/ 0 h 2184"/>
                  <a:gd name="T8" fmla="*/ 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7" name="Freeform 179"/>
              <p:cNvSpPr>
                <a:spLocks noChangeArrowheads="1"/>
              </p:cNvSpPr>
              <p:nvPr/>
            </p:nvSpPr>
            <p:spPr bwMode="auto">
              <a:xfrm>
                <a:off x="4590" y="1097"/>
                <a:ext cx="394" cy="89"/>
              </a:xfrm>
              <a:custGeom>
                <a:avLst/>
                <a:gdLst>
                  <a:gd name="T0" fmla="*/ 0 w 2773"/>
                  <a:gd name="T1" fmla="*/ 0 h 738"/>
                  <a:gd name="T2" fmla="*/ 0 w 2773"/>
                  <a:gd name="T3" fmla="*/ 0 h 738"/>
                  <a:gd name="T4" fmla="*/ 7 w 2773"/>
                  <a:gd name="T5" fmla="*/ 1 h 738"/>
                  <a:gd name="T6" fmla="*/ 7 w 2773"/>
                  <a:gd name="T7" fmla="*/ 1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8" name="Freeform 180"/>
              <p:cNvSpPr>
                <a:spLocks noChangeArrowheads="1"/>
              </p:cNvSpPr>
              <p:nvPr/>
            </p:nvSpPr>
            <p:spPr bwMode="auto">
              <a:xfrm>
                <a:off x="4933" y="922"/>
                <a:ext cx="101" cy="266"/>
              </a:xfrm>
              <a:custGeom>
                <a:avLst/>
                <a:gdLst>
                  <a:gd name="T0" fmla="*/ 3 w 637"/>
                  <a:gd name="T1" fmla="*/ 0 h 1659"/>
                  <a:gd name="T2" fmla="*/ 3 w 637"/>
                  <a:gd name="T3" fmla="*/ 0 h 1659"/>
                  <a:gd name="T4" fmla="*/ 0 w 637"/>
                  <a:gd name="T5" fmla="*/ 7 h 1659"/>
                  <a:gd name="T6" fmla="*/ 0 w 637"/>
                  <a:gd name="T7" fmla="*/ 7 h 1659"/>
                  <a:gd name="T8" fmla="*/ 3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9" name="Freeform 181"/>
              <p:cNvSpPr>
                <a:spLocks noChangeArrowheads="1"/>
              </p:cNvSpPr>
              <p:nvPr/>
            </p:nvSpPr>
            <p:spPr bwMode="auto">
              <a:xfrm>
                <a:off x="4590" y="1109"/>
                <a:ext cx="351" cy="88"/>
              </a:xfrm>
              <a:custGeom>
                <a:avLst/>
                <a:gdLst>
                  <a:gd name="T0" fmla="*/ 0 w 2216"/>
                  <a:gd name="T1" fmla="*/ 0 h 550"/>
                  <a:gd name="T2" fmla="*/ 0 w 2216"/>
                  <a:gd name="T3" fmla="*/ 0 h 550"/>
                  <a:gd name="T4" fmla="*/ 9 w 2216"/>
                  <a:gd name="T5" fmla="*/ 2 h 550"/>
                  <a:gd name="T6" fmla="*/ 9 w 2216"/>
                  <a:gd name="T7" fmla="*/ 2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590" name="Group 182"/>
              <p:cNvGrpSpPr/>
              <p:nvPr/>
            </p:nvGrpSpPr>
            <p:grpSpPr bwMode="auto">
              <a:xfrm>
                <a:off x="4584" y="1203"/>
                <a:ext cx="119" cy="53"/>
                <a:chOff x="1740" y="2642"/>
                <a:chExt cx="752" cy="327"/>
              </a:xfrm>
            </p:grpSpPr>
            <p:sp>
              <p:nvSpPr>
                <p:cNvPr id="150597" name="Freeform 183"/>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8" name="Freeform 184"/>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9" name="Freeform 185"/>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0" name="Freeform 186"/>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1" name="Freeform 187"/>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2" name="Freeform 188"/>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0591" name="Freeform 189"/>
              <p:cNvSpPr>
                <a:spLocks noChangeArrowheads="1"/>
              </p:cNvSpPr>
              <p:nvPr/>
            </p:nvSpPr>
            <p:spPr bwMode="auto">
              <a:xfrm>
                <a:off x="4788" y="1211"/>
                <a:ext cx="144" cy="116"/>
              </a:xfrm>
              <a:custGeom>
                <a:avLst/>
                <a:gdLst>
                  <a:gd name="T0" fmla="*/ 0 w 990"/>
                  <a:gd name="T1" fmla="*/ 2 h 792"/>
                  <a:gd name="T2" fmla="*/ 3 w 990"/>
                  <a:gd name="T3" fmla="*/ 0 h 792"/>
                  <a:gd name="T4" fmla="*/ 3 w 990"/>
                  <a:gd name="T5" fmla="*/ 0 h 792"/>
                  <a:gd name="T6" fmla="*/ 0 w 990"/>
                  <a:gd name="T7" fmla="*/ 2 h 792"/>
                  <a:gd name="T8" fmla="*/ 0 w 990"/>
                  <a:gd name="T9" fmla="*/ 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2" name="Freeform 190"/>
              <p:cNvSpPr>
                <a:spLocks noChangeArrowheads="1"/>
              </p:cNvSpPr>
              <p:nvPr/>
            </p:nvSpPr>
            <p:spPr bwMode="auto">
              <a:xfrm>
                <a:off x="4420" y="1220"/>
                <a:ext cx="369" cy="106"/>
              </a:xfrm>
              <a:custGeom>
                <a:avLst/>
                <a:gdLst>
                  <a:gd name="T0" fmla="*/ 0 w 2532"/>
                  <a:gd name="T1" fmla="*/ 0 h 723"/>
                  <a:gd name="T2" fmla="*/ 0 w 2532"/>
                  <a:gd name="T3" fmla="*/ 0 h 723"/>
                  <a:gd name="T4" fmla="*/ 8 w 2532"/>
                  <a:gd name="T5" fmla="*/ 2 h 723"/>
                  <a:gd name="T6" fmla="*/ 8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3" name="Freeform 191"/>
              <p:cNvSpPr>
                <a:spLocks noChangeArrowheads="1"/>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4" name="Freeform 192"/>
              <p:cNvSpPr>
                <a:spLocks noChangeArrowheads="1"/>
              </p:cNvSpPr>
              <p:nvPr/>
            </p:nvSpPr>
            <p:spPr bwMode="auto">
              <a:xfrm>
                <a:off x="4421" y="1114"/>
                <a:ext cx="171" cy="88"/>
              </a:xfrm>
              <a:custGeom>
                <a:avLst/>
                <a:gdLst>
                  <a:gd name="T0" fmla="*/ 4 w 1176"/>
                  <a:gd name="T1" fmla="*/ 0 h 606"/>
                  <a:gd name="T2" fmla="*/ 0 w 1176"/>
                  <a:gd name="T3" fmla="*/ 2 h 606"/>
                  <a:gd name="T4" fmla="*/ 0 w 1176"/>
                  <a:gd name="T5" fmla="*/ 2 h 606"/>
                  <a:gd name="T6" fmla="*/ 4 w 1176"/>
                  <a:gd name="T7" fmla="*/ 0 h 606"/>
                  <a:gd name="T8" fmla="*/ 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5" name="Freeform 193"/>
              <p:cNvSpPr>
                <a:spLocks noChangeArrowheads="1"/>
              </p:cNvSpPr>
              <p:nvPr/>
            </p:nvSpPr>
            <p:spPr bwMode="auto">
              <a:xfrm>
                <a:off x="4432" y="1205"/>
                <a:ext cx="350" cy="102"/>
              </a:xfrm>
              <a:custGeom>
                <a:avLst/>
                <a:gdLst>
                  <a:gd name="T0" fmla="*/ 0 w 2532"/>
                  <a:gd name="T1" fmla="*/ 0 h 723"/>
                  <a:gd name="T2" fmla="*/ 0 w 2532"/>
                  <a:gd name="T3" fmla="*/ 0 h 723"/>
                  <a:gd name="T4" fmla="*/ 7 w 2532"/>
                  <a:gd name="T5" fmla="*/ 2 h 723"/>
                  <a:gd name="T6" fmla="*/ 7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6" name="Freeform 194"/>
              <p:cNvSpPr>
                <a:spLocks noChangeArrowheads="1"/>
              </p:cNvSpPr>
              <p:nvPr/>
            </p:nvSpPr>
            <p:spPr bwMode="auto">
              <a:xfrm flipV="1">
                <a:off x="4782" y="1198"/>
                <a:ext cx="142" cy="105"/>
              </a:xfrm>
              <a:custGeom>
                <a:avLst/>
                <a:gdLst>
                  <a:gd name="T0" fmla="*/ 0 w 2532"/>
                  <a:gd name="T1" fmla="*/ 0 h 723"/>
                  <a:gd name="T2" fmla="*/ 0 w 2532"/>
                  <a:gd name="T3" fmla="*/ 0 h 723"/>
                  <a:gd name="T4" fmla="*/ 0 w 2532"/>
                  <a:gd name="T5" fmla="*/ 2 h 723"/>
                  <a:gd name="T6" fmla="*/ 0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0580" name="Line 230"/>
            <p:cNvSpPr>
              <a:spLocks noChangeShapeType="1"/>
            </p:cNvSpPr>
            <p:nvPr/>
          </p:nvSpPr>
          <p:spPr bwMode="auto">
            <a:xfrm flipH="1">
              <a:off x="3428" y="2002"/>
              <a:ext cx="27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0577" name="AutoShape 232"/>
          <p:cNvSpPr>
            <a:spLocks noChangeArrowheads="1"/>
          </p:cNvSpPr>
          <p:nvPr/>
        </p:nvSpPr>
        <p:spPr bwMode="auto">
          <a:xfrm>
            <a:off x="7278688" y="3698875"/>
            <a:ext cx="976312" cy="374650"/>
          </a:xfrm>
          <a:prstGeom prst="leftArrow">
            <a:avLst>
              <a:gd name="adj1" fmla="val 50000"/>
              <a:gd name="adj2" fmla="val 65136"/>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50578" name="Line 233"/>
          <p:cNvSpPr>
            <a:spLocks noChangeShapeType="1"/>
          </p:cNvSpPr>
          <p:nvPr/>
        </p:nvSpPr>
        <p:spPr bwMode="auto">
          <a:xfrm flipH="1">
            <a:off x="5792789" y="2954338"/>
            <a:ext cx="314325" cy="476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30" name="组合 129"/>
          <p:cNvGrpSpPr/>
          <p:nvPr/>
        </p:nvGrpSpPr>
        <p:grpSpPr>
          <a:xfrm>
            <a:off x="629529" y="315996"/>
            <a:ext cx="6105923" cy="1006462"/>
            <a:chOff x="658104" y="373146"/>
            <a:chExt cx="6105923" cy="1006462"/>
          </a:xfrm>
        </p:grpSpPr>
        <p:grpSp>
          <p:nvGrpSpPr>
            <p:cNvPr id="131" name="组合 130"/>
            <p:cNvGrpSpPr/>
            <p:nvPr/>
          </p:nvGrpSpPr>
          <p:grpSpPr>
            <a:xfrm>
              <a:off x="1080814" y="763297"/>
              <a:ext cx="5683213" cy="616311"/>
              <a:chOff x="1839058" y="1058437"/>
              <a:chExt cx="5683213" cy="616311"/>
            </a:xfrm>
          </p:grpSpPr>
          <p:sp>
            <p:nvSpPr>
              <p:cNvPr id="133" name="矩形: 圆角 132"/>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34" name="文本框 133"/>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工作原理示例</a:t>
                </a:r>
              </a:p>
            </p:txBody>
          </p:sp>
        </p:grpSp>
        <p:pic>
          <p:nvPicPr>
            <p:cNvPr id="132" name="图片 131"/>
            <p:cNvPicPr>
              <a:picLocks noChangeAspect="1"/>
            </p:cNvPicPr>
            <p:nvPr/>
          </p:nvPicPr>
          <p:blipFill>
            <a:blip r:embed="rId5">
              <a:lum contrast="20000"/>
            </a:blip>
            <a:stretch>
              <a:fillRect/>
            </a:stretch>
          </p:blipFill>
          <p:spPr>
            <a:xfrm>
              <a:off x="658104" y="373146"/>
              <a:ext cx="1178667" cy="987480"/>
            </a:xfrm>
            <a:prstGeom prst="rect">
              <a:avLst/>
            </a:prstGeom>
          </p:spPr>
        </p:pic>
      </p:grpSp>
      <p:sp>
        <p:nvSpPr>
          <p:cNvPr id="2" name="灯片编号占位符 1">
            <a:extLst>
              <a:ext uri="{FF2B5EF4-FFF2-40B4-BE49-F238E27FC236}">
                <a16:creationId xmlns:a16="http://schemas.microsoft.com/office/drawing/2014/main" id="{B81F6956-3D34-48F7-A6AC-EDCC89888115}"/>
              </a:ext>
            </a:extLst>
          </p:cNvPr>
          <p:cNvSpPr>
            <a:spLocks noGrp="1"/>
          </p:cNvSpPr>
          <p:nvPr>
            <p:ph type="sldNum" sz="quarter" idx="12"/>
          </p:nvPr>
        </p:nvSpPr>
        <p:spPr/>
        <p:txBody>
          <a:bodyPr/>
          <a:lstStyle/>
          <a:p>
            <a:fld id="{91F2D4EF-46D4-4764-B373-FC59CD1D281E}" type="slidenum">
              <a:rPr lang="zh-CN" altLang="en-US" smtClean="0"/>
              <a:t>108</a:t>
            </a:fld>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66C4B375-49CD-47F2-BBEB-11C2EE66DF28}"/>
              </a:ext>
            </a:extLst>
          </p:cNvPr>
          <p:cNvSpPr>
            <a:spLocks noGrp="1" noChangeArrowheads="1"/>
          </p:cNvSpPr>
          <p:nvPr>
            <p:ph type="title"/>
          </p:nvPr>
        </p:nvSpPr>
        <p:spPr>
          <a:xfrm>
            <a:off x="1912939" y="1268413"/>
            <a:ext cx="5622925" cy="635000"/>
          </a:xfrm>
        </p:spPr>
        <p:txBody>
          <a:bodyPr/>
          <a:lstStyle/>
          <a:p>
            <a:r>
              <a:rPr lang="en-US" altLang="zh-CN" sz="2800">
                <a:latin typeface="楷体" panose="02010609060101010101" pitchFamily="49" charset="-122"/>
                <a:ea typeface="楷体" panose="02010609060101010101" pitchFamily="49" charset="-122"/>
              </a:rPr>
              <a:t>DHCP: </a:t>
            </a:r>
            <a:r>
              <a:rPr lang="zh-CN" altLang="en-US" sz="2800">
                <a:latin typeface="楷体" panose="02010609060101010101" pitchFamily="49" charset="-122"/>
                <a:ea typeface="楷体" panose="02010609060101010101" pitchFamily="49" charset="-122"/>
              </a:rPr>
              <a:t>动态主机配置协议</a:t>
            </a:r>
          </a:p>
        </p:txBody>
      </p:sp>
      <p:sp>
        <p:nvSpPr>
          <p:cNvPr id="146435" name="Rectangle 3">
            <a:extLst>
              <a:ext uri="{FF2B5EF4-FFF2-40B4-BE49-F238E27FC236}">
                <a16:creationId xmlns:a16="http://schemas.microsoft.com/office/drawing/2014/main" id="{B5AB13FA-F718-4924-A5EA-2789CCEDFF12}"/>
              </a:ext>
            </a:extLst>
          </p:cNvPr>
          <p:cNvSpPr>
            <a:spLocks noGrp="1" noChangeArrowheads="1"/>
          </p:cNvSpPr>
          <p:nvPr>
            <p:ph type="body" idx="1"/>
          </p:nvPr>
        </p:nvSpPr>
        <p:spPr>
          <a:xfrm>
            <a:off x="1774825" y="1989138"/>
            <a:ext cx="8713788" cy="4176712"/>
          </a:xfrm>
        </p:spPr>
        <p:txBody>
          <a:bodyPr/>
          <a:lstStyle/>
          <a:p>
            <a:pPr eaLnBrk="1" hangingPunct="1">
              <a:lnSpc>
                <a:spcPct val="90000"/>
              </a:lnSpc>
            </a:pPr>
            <a:r>
              <a:rPr lang="zh-CN" altLang="en-US">
                <a:latin typeface="楷体" panose="02010609060101010101" pitchFamily="49" charset="-122"/>
                <a:ea typeface="楷体" panose="02010609060101010101" pitchFamily="49" charset="-122"/>
              </a:rPr>
              <a:t>目标：允许主机加入网络时动态地从网络服务器处获取</a:t>
            </a:r>
            <a:r>
              <a:rPr lang="en-US" altLang="zh-CN">
                <a:latin typeface="楷体" panose="02010609060101010101" pitchFamily="49" charset="-122"/>
                <a:ea typeface="楷体" panose="02010609060101010101" pitchFamily="49" charset="-122"/>
              </a:rPr>
              <a:t>IP</a:t>
            </a:r>
            <a:r>
              <a:rPr lang="zh-CN" altLang="en-US">
                <a:latin typeface="楷体" panose="02010609060101010101" pitchFamily="49" charset="-122"/>
                <a:ea typeface="楷体" panose="02010609060101010101" pitchFamily="49" charset="-122"/>
              </a:rPr>
              <a:t>地址</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还有默认网关和</a:t>
            </a:r>
            <a:r>
              <a:rPr lang="en-US" altLang="zh-CN">
                <a:latin typeface="楷体" panose="02010609060101010101" pitchFamily="49" charset="-122"/>
                <a:ea typeface="楷体" panose="02010609060101010101" pitchFamily="49" charset="-122"/>
              </a:rPr>
              <a:t>Local DNS)</a:t>
            </a:r>
          </a:p>
          <a:p>
            <a:pPr lvl="2" eaLnBrk="1" hangingPunct="1">
              <a:lnSpc>
                <a:spcPct val="90000"/>
              </a:lnSpc>
              <a:buClr>
                <a:schemeClr val="accent2"/>
              </a:buClr>
              <a:buSzPct val="60000"/>
              <a:buFont typeface="Wingdings" panose="05000000000000000000" pitchFamily="2" charset="2"/>
              <a:buChar char="q"/>
            </a:pPr>
            <a:r>
              <a:rPr lang="zh-CN" altLang="en-US">
                <a:latin typeface="楷体" panose="02010609060101010101" pitchFamily="49" charset="-122"/>
                <a:ea typeface="楷体" panose="02010609060101010101" pitchFamily="49" charset="-122"/>
              </a:rPr>
              <a:t>允许地址重用</a:t>
            </a:r>
          </a:p>
          <a:p>
            <a:pPr lvl="2" eaLnBrk="1" hangingPunct="1">
              <a:lnSpc>
                <a:spcPct val="90000"/>
              </a:lnSpc>
              <a:buClr>
                <a:schemeClr val="accent2"/>
              </a:buClr>
              <a:buSzPct val="60000"/>
              <a:buFont typeface="Wingdings" panose="05000000000000000000" pitchFamily="2" charset="2"/>
              <a:buChar char="q"/>
            </a:pPr>
            <a:r>
              <a:rPr lang="zh-CN" altLang="en-US">
                <a:latin typeface="楷体" panose="02010609060101010101" pitchFamily="49" charset="-122"/>
                <a:ea typeface="楷体" panose="02010609060101010101" pitchFamily="49" charset="-122"/>
              </a:rPr>
              <a:t>支持希望加入网络的移动用户</a:t>
            </a:r>
            <a:endParaRPr lang="en-US" altLang="zh-CN">
              <a:latin typeface="楷体" panose="02010609060101010101" pitchFamily="49" charset="-122"/>
              <a:ea typeface="楷体" panose="02010609060101010101" pitchFamily="49" charset="-122"/>
            </a:endParaRPr>
          </a:p>
          <a:p>
            <a:pPr eaLnBrk="1" hangingPunct="1">
              <a:lnSpc>
                <a:spcPct val="90000"/>
              </a:lnSpc>
            </a:pPr>
            <a:r>
              <a:rPr lang="en-US" altLang="zh-CN">
                <a:latin typeface="楷体" panose="02010609060101010101" pitchFamily="49" charset="-122"/>
                <a:ea typeface="楷体" panose="02010609060101010101" pitchFamily="49" charset="-122"/>
              </a:rPr>
              <a:t>DHCP</a:t>
            </a:r>
            <a:r>
              <a:rPr lang="zh-CN" altLang="en-US">
                <a:latin typeface="楷体" panose="02010609060101010101" pitchFamily="49" charset="-122"/>
                <a:ea typeface="楷体" panose="02010609060101010101" pitchFamily="49" charset="-122"/>
              </a:rPr>
              <a:t>协议的步骤：</a:t>
            </a:r>
            <a:endParaRPr lang="en-US" altLang="zh-CN">
              <a:latin typeface="楷体" panose="02010609060101010101" pitchFamily="49" charset="-122"/>
              <a:ea typeface="楷体" panose="02010609060101010101" pitchFamily="49" charset="-122"/>
            </a:endParaRPr>
          </a:p>
          <a:p>
            <a:pPr lvl="1" eaLnBrk="1" hangingPunct="1">
              <a:lnSpc>
                <a:spcPct val="90000"/>
              </a:lnSpc>
            </a:pPr>
            <a:r>
              <a:rPr lang="zh-CN" altLang="en-US">
                <a:latin typeface="楷体" panose="02010609060101010101" pitchFamily="49" charset="-122"/>
                <a:ea typeface="楷体" panose="02010609060101010101" pitchFamily="49" charset="-122"/>
              </a:rPr>
              <a:t>主机广播</a:t>
            </a:r>
            <a:r>
              <a:rPr lang="en-US" altLang="zh-CN">
                <a:latin typeface="楷体" panose="02010609060101010101" pitchFamily="49" charset="-122"/>
                <a:ea typeface="楷体" panose="02010609060101010101" pitchFamily="49" charset="-122"/>
              </a:rPr>
              <a:t> “DHCP discover” </a:t>
            </a:r>
            <a:r>
              <a:rPr lang="zh-CN" altLang="en-US">
                <a:latin typeface="楷体" panose="02010609060101010101" pitchFamily="49" charset="-122"/>
                <a:ea typeface="楷体" panose="02010609060101010101" pitchFamily="49" charset="-122"/>
              </a:rPr>
              <a:t>报文</a:t>
            </a:r>
            <a:endParaRPr lang="en-US" altLang="zh-CN">
              <a:latin typeface="楷体" panose="02010609060101010101" pitchFamily="49" charset="-122"/>
              <a:ea typeface="楷体" panose="02010609060101010101" pitchFamily="49" charset="-122"/>
            </a:endParaRPr>
          </a:p>
          <a:p>
            <a:pPr lvl="1" eaLnBrk="1" hangingPunct="1">
              <a:lnSpc>
                <a:spcPct val="90000"/>
              </a:lnSpc>
            </a:pPr>
            <a:r>
              <a:rPr lang="en-US" altLang="zh-CN">
                <a:latin typeface="楷体" panose="02010609060101010101" pitchFamily="49" charset="-122"/>
                <a:ea typeface="楷体" panose="02010609060101010101" pitchFamily="49" charset="-122"/>
              </a:rPr>
              <a:t>DHCP</a:t>
            </a:r>
            <a:r>
              <a:rPr lang="zh-CN" altLang="en-US">
                <a:latin typeface="楷体" panose="02010609060101010101" pitchFamily="49" charset="-122"/>
                <a:ea typeface="楷体" panose="02010609060101010101" pitchFamily="49" charset="-122"/>
              </a:rPr>
              <a:t>服务器响应</a:t>
            </a:r>
            <a:r>
              <a:rPr lang="en-US" altLang="zh-CN">
                <a:latin typeface="楷体" panose="02010609060101010101" pitchFamily="49" charset="-122"/>
                <a:ea typeface="楷体" panose="02010609060101010101" pitchFamily="49" charset="-122"/>
              </a:rPr>
              <a:t>“DHCP offer” </a:t>
            </a:r>
            <a:r>
              <a:rPr lang="zh-CN" altLang="en-US">
                <a:latin typeface="楷体" panose="02010609060101010101" pitchFamily="49" charset="-122"/>
                <a:ea typeface="楷体" panose="02010609060101010101" pitchFamily="49" charset="-122"/>
              </a:rPr>
              <a:t>报文</a:t>
            </a:r>
          </a:p>
          <a:p>
            <a:pPr lvl="1" eaLnBrk="1" hangingPunct="1">
              <a:lnSpc>
                <a:spcPct val="90000"/>
              </a:lnSpc>
            </a:pPr>
            <a:r>
              <a:rPr lang="zh-CN" altLang="en-US">
                <a:latin typeface="楷体" panose="02010609060101010101" pitchFamily="49" charset="-122"/>
                <a:ea typeface="楷体" panose="02010609060101010101" pitchFamily="49" charset="-122"/>
              </a:rPr>
              <a:t>主机请求</a:t>
            </a:r>
            <a:r>
              <a:rPr lang="en-US" altLang="zh-CN">
                <a:latin typeface="楷体" panose="02010609060101010101" pitchFamily="49" charset="-122"/>
                <a:ea typeface="楷体" panose="02010609060101010101" pitchFamily="49" charset="-122"/>
              </a:rPr>
              <a:t>IP</a:t>
            </a:r>
            <a:r>
              <a:rPr lang="zh-CN" altLang="en-US">
                <a:latin typeface="楷体" panose="02010609060101010101" pitchFamily="49" charset="-122"/>
                <a:ea typeface="楷体" panose="02010609060101010101" pitchFamily="49" charset="-122"/>
              </a:rPr>
              <a:t>地址：</a:t>
            </a:r>
            <a:r>
              <a:rPr lang="en-US" altLang="zh-CN">
                <a:latin typeface="楷体" panose="02010609060101010101" pitchFamily="49" charset="-122"/>
                <a:ea typeface="楷体" panose="02010609060101010101" pitchFamily="49" charset="-122"/>
              </a:rPr>
              <a:t> “DHCP request” </a:t>
            </a:r>
            <a:r>
              <a:rPr lang="zh-CN" altLang="en-US">
                <a:latin typeface="楷体" panose="02010609060101010101" pitchFamily="49" charset="-122"/>
                <a:ea typeface="楷体" panose="02010609060101010101" pitchFamily="49" charset="-122"/>
              </a:rPr>
              <a:t>报文</a:t>
            </a:r>
          </a:p>
          <a:p>
            <a:pPr lvl="1" eaLnBrk="1" hangingPunct="1">
              <a:lnSpc>
                <a:spcPct val="90000"/>
              </a:lnSpc>
            </a:pPr>
            <a:r>
              <a:rPr lang="en-US" altLang="zh-CN">
                <a:latin typeface="楷体" panose="02010609060101010101" pitchFamily="49" charset="-122"/>
                <a:ea typeface="楷体" panose="02010609060101010101" pitchFamily="49" charset="-122"/>
              </a:rPr>
              <a:t>DHCP </a:t>
            </a:r>
            <a:r>
              <a:rPr lang="zh-CN" altLang="en-US">
                <a:latin typeface="楷体" panose="02010609060101010101" pitchFamily="49" charset="-122"/>
                <a:ea typeface="楷体" panose="02010609060101010101" pitchFamily="49" charset="-122"/>
              </a:rPr>
              <a:t>服务器确认：</a:t>
            </a:r>
            <a:r>
              <a:rPr lang="en-US" altLang="zh-CN">
                <a:latin typeface="楷体" panose="02010609060101010101" pitchFamily="49" charset="-122"/>
                <a:ea typeface="楷体" panose="02010609060101010101" pitchFamily="49" charset="-122"/>
              </a:rPr>
              <a:t> “DHCP ack” </a:t>
            </a:r>
            <a:r>
              <a:rPr lang="zh-CN" altLang="en-US">
                <a:latin typeface="楷体" panose="02010609060101010101" pitchFamily="49" charset="-122"/>
                <a:ea typeface="楷体" panose="02010609060101010101" pitchFamily="49" charset="-122"/>
              </a:rPr>
              <a:t>报文</a:t>
            </a:r>
          </a:p>
        </p:txBody>
      </p:sp>
      <p:sp>
        <p:nvSpPr>
          <p:cNvPr id="4" name="日期占位符 3">
            <a:extLst>
              <a:ext uri="{FF2B5EF4-FFF2-40B4-BE49-F238E27FC236}">
                <a16:creationId xmlns:a16="http://schemas.microsoft.com/office/drawing/2014/main" id="{151BD6E3-0FB3-4FD8-B853-70E2A2DE30EC}"/>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46437" name="页脚占位符 4">
            <a:extLst>
              <a:ext uri="{FF2B5EF4-FFF2-40B4-BE49-F238E27FC236}">
                <a16:creationId xmlns:a16="http://schemas.microsoft.com/office/drawing/2014/main" id="{EC868D5F-FDF5-463D-BDCB-6DB4B4BEDA20}"/>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90A8659B-D236-4912-B174-81531D64985D}" type="slidenum">
              <a:rPr lang="en-US" altLang="zh-CN" sz="1600" u="none">
                <a:latin typeface="Garamond" panose="02020404030301010803" pitchFamily="18" charset="0"/>
              </a:rPr>
              <a:pPr algn="r"/>
              <a:t>109</a:t>
            </a:fld>
            <a:endParaRPr lang="en-US" altLang="zh-CN" sz="1600" u="none">
              <a:latin typeface="Garamond" panose="02020404030301010803"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4"/>
          <p:cNvSpPr/>
          <p:nvPr/>
        </p:nvSpPr>
        <p:spPr bwMode="auto">
          <a:xfrm>
            <a:off x="5270165" y="4177740"/>
            <a:ext cx="3317982" cy="1960353"/>
          </a:xfrm>
          <a:prstGeom prst="ellipse">
            <a:avLst/>
          </a:prstGeom>
          <a:solidFill>
            <a:schemeClr val="accent4">
              <a:lumMod val="20000"/>
              <a:lumOff val="80000"/>
            </a:schemeClr>
          </a:solidFill>
          <a:ln>
            <a:noFill/>
          </a:ln>
        </p:spPr>
        <p:txBody>
          <a:bodyPr wrap="none" anchor="ctr"/>
          <a:lstStyle/>
          <a:p>
            <a:endParaRPr lang="zh-CN" altLang="en-US"/>
          </a:p>
        </p:txBody>
      </p:sp>
      <p:grpSp>
        <p:nvGrpSpPr>
          <p:cNvPr id="9" name="组合 8"/>
          <p:cNvGrpSpPr/>
          <p:nvPr/>
        </p:nvGrpSpPr>
        <p:grpSpPr>
          <a:xfrm>
            <a:off x="7380845" y="5781437"/>
            <a:ext cx="560388" cy="811213"/>
            <a:chOff x="12236408" y="4097959"/>
            <a:chExt cx="560388" cy="811213"/>
          </a:xfrm>
        </p:grpSpPr>
        <p:sp>
          <p:nvSpPr>
            <p:cNvPr id="177" name="Freeform 124"/>
            <p:cNvSpPr/>
            <p:nvPr/>
          </p:nvSpPr>
          <p:spPr bwMode="auto">
            <a:xfrm flipH="1" flipV="1">
              <a:off x="12253871" y="4097959"/>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a:p>
          </p:txBody>
        </p:sp>
        <p:grpSp>
          <p:nvGrpSpPr>
            <p:cNvPr id="196" name="Group 143"/>
            <p:cNvGrpSpPr/>
            <p:nvPr/>
          </p:nvGrpSpPr>
          <p:grpSpPr bwMode="auto">
            <a:xfrm>
              <a:off x="12236408" y="4456734"/>
              <a:ext cx="550863" cy="452438"/>
              <a:chOff x="2886" y="1668"/>
              <a:chExt cx="347" cy="285"/>
            </a:xfrm>
          </p:grpSpPr>
          <p:sp>
            <p:nvSpPr>
              <p:cNvPr id="197" name="Rectangle 144"/>
              <p:cNvSpPr>
                <a:spLocks noChangeArrowheads="1"/>
              </p:cNvSpPr>
              <p:nvPr/>
            </p:nvSpPr>
            <p:spPr bwMode="auto">
              <a:xfrm>
                <a:off x="2886" y="1668"/>
                <a:ext cx="347" cy="28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98" name="Oval 145"/>
              <p:cNvSpPr>
                <a:spLocks noChangeArrowheads="1"/>
              </p:cNvSpPr>
              <p:nvPr/>
            </p:nvSpPr>
            <p:spPr bwMode="auto">
              <a:xfrm>
                <a:off x="2905" y="1674"/>
                <a:ext cx="314" cy="74"/>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99" name="Rectangle 146"/>
              <p:cNvSpPr>
                <a:spLocks noChangeArrowheads="1"/>
              </p:cNvSpPr>
              <p:nvPr/>
            </p:nvSpPr>
            <p:spPr bwMode="auto">
              <a:xfrm>
                <a:off x="2913" y="1785"/>
                <a:ext cx="300" cy="156"/>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00" name="Line 147"/>
              <p:cNvSpPr>
                <a:spLocks noChangeShapeType="1"/>
              </p:cNvSpPr>
              <p:nvPr/>
            </p:nvSpPr>
            <p:spPr bwMode="auto">
              <a:xfrm>
                <a:off x="3082" y="1811"/>
                <a:ext cx="1" cy="1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1" name="Line 148"/>
              <p:cNvSpPr>
                <a:spLocks noChangeShapeType="1"/>
              </p:cNvSpPr>
              <p:nvPr/>
            </p:nvSpPr>
            <p:spPr bwMode="auto">
              <a:xfrm>
                <a:off x="2913" y="184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2" name="Line 149"/>
              <p:cNvSpPr>
                <a:spLocks noChangeShapeType="1"/>
              </p:cNvSpPr>
              <p:nvPr/>
            </p:nvSpPr>
            <p:spPr bwMode="auto">
              <a:xfrm>
                <a:off x="2912" y="181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3" name="AutoShape 150"/>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pSp>
      </p:grpSp>
      <p:grpSp>
        <p:nvGrpSpPr>
          <p:cNvPr id="11" name="组合 10"/>
          <p:cNvGrpSpPr/>
          <p:nvPr/>
        </p:nvGrpSpPr>
        <p:grpSpPr>
          <a:xfrm>
            <a:off x="6029883" y="5765562"/>
            <a:ext cx="561975" cy="800100"/>
            <a:chOff x="10885446" y="4082084"/>
            <a:chExt cx="561975" cy="800100"/>
          </a:xfrm>
        </p:grpSpPr>
        <p:sp>
          <p:nvSpPr>
            <p:cNvPr id="178" name="Freeform 125"/>
            <p:cNvSpPr/>
            <p:nvPr/>
          </p:nvSpPr>
          <p:spPr bwMode="auto">
            <a:xfrm flipH="1" flipV="1">
              <a:off x="10904496" y="4082084"/>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a:p>
          </p:txBody>
        </p:sp>
        <p:grpSp>
          <p:nvGrpSpPr>
            <p:cNvPr id="226" name="Group 159"/>
            <p:cNvGrpSpPr/>
            <p:nvPr/>
          </p:nvGrpSpPr>
          <p:grpSpPr bwMode="auto">
            <a:xfrm>
              <a:off x="10885446" y="4429747"/>
              <a:ext cx="550862" cy="452437"/>
              <a:chOff x="2886" y="1668"/>
              <a:chExt cx="347" cy="285"/>
            </a:xfrm>
          </p:grpSpPr>
          <p:sp>
            <p:nvSpPr>
              <p:cNvPr id="228" name="Rectangle 160"/>
              <p:cNvSpPr>
                <a:spLocks noChangeArrowheads="1"/>
              </p:cNvSpPr>
              <p:nvPr/>
            </p:nvSpPr>
            <p:spPr bwMode="auto">
              <a:xfrm>
                <a:off x="2886" y="1668"/>
                <a:ext cx="347" cy="28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29" name="Oval 161"/>
              <p:cNvSpPr>
                <a:spLocks noChangeArrowheads="1"/>
              </p:cNvSpPr>
              <p:nvPr/>
            </p:nvSpPr>
            <p:spPr bwMode="auto">
              <a:xfrm>
                <a:off x="2905" y="1674"/>
                <a:ext cx="314" cy="74"/>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30" name="Rectangle 162"/>
              <p:cNvSpPr>
                <a:spLocks noChangeArrowheads="1"/>
              </p:cNvSpPr>
              <p:nvPr/>
            </p:nvSpPr>
            <p:spPr bwMode="auto">
              <a:xfrm>
                <a:off x="2913" y="1785"/>
                <a:ext cx="300" cy="156"/>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31" name="Line 163"/>
              <p:cNvSpPr>
                <a:spLocks noChangeShapeType="1"/>
              </p:cNvSpPr>
              <p:nvPr/>
            </p:nvSpPr>
            <p:spPr bwMode="auto">
              <a:xfrm>
                <a:off x="3082" y="1811"/>
                <a:ext cx="1" cy="1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2" name="Line 164"/>
              <p:cNvSpPr>
                <a:spLocks noChangeShapeType="1"/>
              </p:cNvSpPr>
              <p:nvPr/>
            </p:nvSpPr>
            <p:spPr bwMode="auto">
              <a:xfrm>
                <a:off x="2913" y="184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Line 165"/>
              <p:cNvSpPr>
                <a:spLocks noChangeShapeType="1"/>
              </p:cNvSpPr>
              <p:nvPr/>
            </p:nvSpPr>
            <p:spPr bwMode="auto">
              <a:xfrm>
                <a:off x="2912" y="181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4" name="AutoShape 166"/>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pSp>
      </p:grpSp>
      <p:grpSp>
        <p:nvGrpSpPr>
          <p:cNvPr id="13" name="组合 12"/>
          <p:cNvGrpSpPr/>
          <p:nvPr/>
        </p:nvGrpSpPr>
        <p:grpSpPr>
          <a:xfrm>
            <a:off x="4610567" y="2486806"/>
            <a:ext cx="1647129" cy="2556978"/>
            <a:chOff x="3555249" y="876300"/>
            <a:chExt cx="1935087" cy="3004000"/>
          </a:xfrm>
        </p:grpSpPr>
        <p:sp>
          <p:nvSpPr>
            <p:cNvPr id="43" name="Freeform 5"/>
            <p:cNvSpPr/>
            <p:nvPr/>
          </p:nvSpPr>
          <p:spPr bwMode="auto">
            <a:xfrm>
              <a:off x="3555249" y="3143317"/>
              <a:ext cx="1916971" cy="736983"/>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sz="1600"/>
            </a:p>
          </p:txBody>
        </p:sp>
        <p:grpSp>
          <p:nvGrpSpPr>
            <p:cNvPr id="3" name="组合 2"/>
            <p:cNvGrpSpPr/>
            <p:nvPr/>
          </p:nvGrpSpPr>
          <p:grpSpPr>
            <a:xfrm>
              <a:off x="3587000" y="876300"/>
              <a:ext cx="1903336" cy="2297937"/>
              <a:chOff x="8732796" y="-335928"/>
              <a:chExt cx="2318544" cy="2799226"/>
            </a:xfrm>
          </p:grpSpPr>
          <p:sp>
            <p:nvSpPr>
              <p:cNvPr id="44" name="Rectangle 6"/>
              <p:cNvSpPr>
                <a:spLocks noChangeArrowheads="1"/>
              </p:cNvSpPr>
              <p:nvPr/>
            </p:nvSpPr>
            <p:spPr bwMode="auto">
              <a:xfrm>
                <a:off x="8732796" y="-335928"/>
                <a:ext cx="2317750" cy="2799226"/>
              </a:xfrm>
              <a:prstGeom prst="rect">
                <a:avLst/>
              </a:prstGeom>
              <a:solidFill>
                <a:srgbClr val="FFC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45" name="Oval 7"/>
              <p:cNvSpPr>
                <a:spLocks noChangeArrowheads="1"/>
              </p:cNvSpPr>
              <p:nvPr/>
            </p:nvSpPr>
            <p:spPr bwMode="auto">
              <a:xfrm>
                <a:off x="8858208" y="-283541"/>
                <a:ext cx="2095500" cy="604838"/>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2" name="Text Box 109"/>
              <p:cNvSpPr txBox="1">
                <a:spLocks noChangeArrowheads="1"/>
              </p:cNvSpPr>
              <p:nvPr/>
            </p:nvSpPr>
            <p:spPr bwMode="auto">
              <a:xfrm>
                <a:off x="8986796" y="-126377"/>
                <a:ext cx="1863725"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选路算法</a:t>
                </a:r>
              </a:p>
            </p:txBody>
          </p:sp>
          <p:sp>
            <p:nvSpPr>
              <p:cNvPr id="163" name="Rectangle 110"/>
              <p:cNvSpPr>
                <a:spLocks noChangeArrowheads="1"/>
              </p:cNvSpPr>
              <p:nvPr/>
            </p:nvSpPr>
            <p:spPr bwMode="auto">
              <a:xfrm>
                <a:off x="8912183" y="621334"/>
                <a:ext cx="2005014" cy="1780332"/>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4" name="Text Box 111"/>
              <p:cNvSpPr txBox="1">
                <a:spLocks noChangeArrowheads="1"/>
              </p:cNvSpPr>
              <p:nvPr/>
            </p:nvSpPr>
            <p:spPr bwMode="auto">
              <a:xfrm>
                <a:off x="8964703" y="583404"/>
                <a:ext cx="1523492"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u="none" dirty="0">
                    <a:latin typeface="思源黑体 CN Normal" panose="020B0400000000000000" pitchFamily="34" charset="-122"/>
                    <a:ea typeface="思源黑体 CN Normal" panose="020B0400000000000000" pitchFamily="34" charset="-122"/>
                    <a:cs typeface="Arial" panose="020B0704020202020204" pitchFamily="34" charset="0"/>
                  </a:rPr>
                  <a:t>     </a:t>
                </a:r>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本地转发表</a:t>
                </a:r>
              </a:p>
            </p:txBody>
          </p:sp>
          <p:sp>
            <p:nvSpPr>
              <p:cNvPr id="165" name="Text Box 112"/>
              <p:cNvSpPr txBox="1">
                <a:spLocks noChangeArrowheads="1"/>
              </p:cNvSpPr>
              <p:nvPr/>
            </p:nvSpPr>
            <p:spPr bwMode="auto">
              <a:xfrm>
                <a:off x="8793924" y="891792"/>
                <a:ext cx="1212850"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首部值</a:t>
                </a:r>
              </a:p>
            </p:txBody>
          </p:sp>
          <p:sp>
            <p:nvSpPr>
              <p:cNvPr id="166" name="Text Box 113"/>
              <p:cNvSpPr txBox="1">
                <a:spLocks noChangeArrowheads="1"/>
              </p:cNvSpPr>
              <p:nvPr/>
            </p:nvSpPr>
            <p:spPr bwMode="auto">
              <a:xfrm>
                <a:off x="9743549" y="893379"/>
                <a:ext cx="1307791"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输出链路</a:t>
                </a:r>
              </a:p>
            </p:txBody>
          </p:sp>
          <p:sp>
            <p:nvSpPr>
              <p:cNvPr id="167" name="Line 114"/>
              <p:cNvSpPr>
                <a:spLocks noChangeShapeType="1"/>
              </p:cNvSpPr>
              <p:nvPr/>
            </p:nvSpPr>
            <p:spPr bwMode="auto">
              <a:xfrm>
                <a:off x="9878458" y="948918"/>
                <a:ext cx="0" cy="14527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68" name="Text Box 115"/>
              <p:cNvSpPr txBox="1">
                <a:spLocks noChangeArrowheads="1"/>
              </p:cNvSpPr>
              <p:nvPr/>
            </p:nvSpPr>
            <p:spPr bwMode="auto">
              <a:xfrm>
                <a:off x="9097938" y="1149760"/>
                <a:ext cx="662354"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0100</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0111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1001</a:t>
                </a:r>
              </a:p>
            </p:txBody>
          </p:sp>
          <p:sp>
            <p:nvSpPr>
              <p:cNvPr id="169" name="Text Box 116"/>
              <p:cNvSpPr txBox="1">
                <a:spLocks noChangeArrowheads="1"/>
              </p:cNvSpPr>
              <p:nvPr/>
            </p:nvSpPr>
            <p:spPr bwMode="auto">
              <a:xfrm>
                <a:off x="10224240" y="1138520"/>
                <a:ext cx="334302"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3</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70" name="Line 117"/>
              <p:cNvSpPr>
                <a:spLocks noChangeShapeType="1"/>
              </p:cNvSpPr>
              <p:nvPr/>
            </p:nvSpPr>
            <p:spPr bwMode="auto">
              <a:xfrm>
                <a:off x="8912183" y="1222733"/>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1" name="Line 118"/>
              <p:cNvSpPr>
                <a:spLocks noChangeShapeType="1"/>
              </p:cNvSpPr>
              <p:nvPr/>
            </p:nvSpPr>
            <p:spPr bwMode="auto">
              <a:xfrm>
                <a:off x="8904245" y="948919"/>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72" name="AutoShape 119"/>
              <p:cNvSpPr>
                <a:spLocks noChangeArrowheads="1"/>
              </p:cNvSpPr>
              <p:nvPr/>
            </p:nvSpPr>
            <p:spPr bwMode="auto">
              <a:xfrm rot="5400000">
                <a:off x="9811501" y="328441"/>
                <a:ext cx="239713" cy="273050"/>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grpSp>
      </p:grpSp>
      <p:grpSp>
        <p:nvGrpSpPr>
          <p:cNvPr id="28" name="组合 27"/>
          <p:cNvGrpSpPr/>
          <p:nvPr/>
        </p:nvGrpSpPr>
        <p:grpSpPr>
          <a:xfrm>
            <a:off x="430213" y="0"/>
            <a:ext cx="6099117" cy="1428589"/>
            <a:chOff x="551030" y="-368704"/>
            <a:chExt cx="6099117" cy="1428589"/>
          </a:xfrm>
        </p:grpSpPr>
        <p:grpSp>
          <p:nvGrpSpPr>
            <p:cNvPr id="29" name="组合 28"/>
            <p:cNvGrpSpPr/>
            <p:nvPr/>
          </p:nvGrpSpPr>
          <p:grpSpPr>
            <a:xfrm>
              <a:off x="1201631" y="303925"/>
              <a:ext cx="5448516" cy="687997"/>
              <a:chOff x="1839058" y="967769"/>
              <a:chExt cx="5448516" cy="687997"/>
            </a:xfrm>
          </p:grpSpPr>
          <p:sp>
            <p:nvSpPr>
              <p:cNvPr id="31" name="矩形: 圆角 30"/>
              <p:cNvSpPr/>
              <p:nvPr/>
            </p:nvSpPr>
            <p:spPr>
              <a:xfrm>
                <a:off x="1839058" y="967769"/>
                <a:ext cx="54485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网络层的主要功能</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10919473" cy="902970"/>
            <a:chOff x="1403750" y="3593123"/>
            <a:chExt cx="10919473" cy="902970"/>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6045" y="3593123"/>
              <a:ext cx="10337178"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转发：</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分组交换机上的网络层根据转发表以及分组首部信息，将分组通过对应链路进行转发。</a:t>
              </a:r>
            </a:p>
          </p:txBody>
        </p:sp>
      </p:grpSp>
      <p:sp>
        <p:nvSpPr>
          <p:cNvPr id="57" name="Freeform 8"/>
          <p:cNvSpPr/>
          <p:nvPr/>
        </p:nvSpPr>
        <p:spPr bwMode="auto">
          <a:xfrm>
            <a:off x="6110308" y="482353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6086496" y="520930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7034233" y="518548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7584652" y="517784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6465908" y="577286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929333" y="523311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组合 1"/>
          <p:cNvGrpSpPr/>
          <p:nvPr/>
        </p:nvGrpSpPr>
        <p:grpSpPr>
          <a:xfrm>
            <a:off x="5929333" y="5173710"/>
            <a:ext cx="2068212" cy="669628"/>
            <a:chOff x="5170738" y="4581507"/>
            <a:chExt cx="2068212" cy="669628"/>
          </a:xfrm>
        </p:grpSpPr>
        <p:sp>
          <p:nvSpPr>
            <p:cNvPr id="218" name="Freeform 96"/>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Freeform 97"/>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Freeform 98"/>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组合 6"/>
          <p:cNvGrpSpPr/>
          <p:nvPr/>
        </p:nvGrpSpPr>
        <p:grpSpPr>
          <a:xfrm>
            <a:off x="4741193" y="4552939"/>
            <a:ext cx="1147823" cy="816102"/>
            <a:chOff x="4042877" y="3804994"/>
            <a:chExt cx="1147823" cy="816102"/>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2877" y="3804994"/>
              <a:ext cx="1147823" cy="816102"/>
            </a:xfrm>
            <a:prstGeom prst="rect">
              <a:avLst/>
            </a:prstGeom>
          </p:spPr>
        </p:pic>
        <p:sp>
          <p:nvSpPr>
            <p:cNvPr id="225" name="Text Box 79"/>
            <p:cNvSpPr txBox="1">
              <a:spLocks noChangeArrowheads="1"/>
            </p:cNvSpPr>
            <p:nvPr/>
          </p:nvSpPr>
          <p:spPr bwMode="auto">
            <a:xfrm>
              <a:off x="4391249" y="390170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8215026" y="4506234"/>
            <a:ext cx="1147823" cy="816102"/>
            <a:chOff x="6529329" y="3782945"/>
            <a:chExt cx="1147823" cy="816102"/>
          </a:xfrm>
        </p:grpSpPr>
        <p:pic>
          <p:nvPicPr>
            <p:cNvPr id="217" name="图片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329" y="3782945"/>
              <a:ext cx="1147823" cy="816102"/>
            </a:xfrm>
            <a:prstGeom prst="rect">
              <a:avLst/>
            </a:prstGeom>
          </p:spPr>
        </p:pic>
        <p:sp>
          <p:nvSpPr>
            <p:cNvPr id="227" name="Text Box 79"/>
            <p:cNvSpPr txBox="1">
              <a:spLocks noChangeArrowheads="1"/>
            </p:cNvSpPr>
            <p:nvPr/>
          </p:nvSpPr>
          <p:spPr bwMode="auto">
            <a:xfrm>
              <a:off x="685941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5" name="Text Box 102"/>
          <p:cNvSpPr txBox="1">
            <a:spLocks noChangeArrowheads="1"/>
          </p:cNvSpPr>
          <p:nvPr/>
        </p:nvSpPr>
        <p:spPr bwMode="auto">
          <a:xfrm>
            <a:off x="6229689" y="44773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56" name="Text Box 103"/>
          <p:cNvSpPr txBox="1">
            <a:spLocks noChangeArrowheads="1"/>
          </p:cNvSpPr>
          <p:nvPr/>
        </p:nvSpPr>
        <p:spPr bwMode="auto">
          <a:xfrm>
            <a:off x="6323799" y="504886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57" name="Text Box 104"/>
          <p:cNvSpPr txBox="1">
            <a:spLocks noChangeArrowheads="1"/>
          </p:cNvSpPr>
          <p:nvPr/>
        </p:nvSpPr>
        <p:spPr bwMode="auto">
          <a:xfrm>
            <a:off x="5680445" y="520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3</a:t>
            </a:r>
          </a:p>
        </p:txBody>
      </p:sp>
      <p:grpSp>
        <p:nvGrpSpPr>
          <p:cNvPr id="14" name="组合 13"/>
          <p:cNvGrpSpPr/>
          <p:nvPr/>
        </p:nvGrpSpPr>
        <p:grpSpPr>
          <a:xfrm>
            <a:off x="3360889" y="4805438"/>
            <a:ext cx="1597025" cy="285750"/>
            <a:chOff x="3404927" y="4330363"/>
            <a:chExt cx="1597025" cy="285750"/>
          </a:xfrm>
        </p:grpSpPr>
        <p:sp>
          <p:nvSpPr>
            <p:cNvPr id="141" name="Rectangle 99"/>
            <p:cNvSpPr>
              <a:spLocks noChangeArrowheads="1"/>
            </p:cNvSpPr>
            <p:nvPr/>
          </p:nvSpPr>
          <p:spPr bwMode="auto">
            <a:xfrm>
              <a:off x="3428740" y="4330363"/>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1" name="Rectangle 100"/>
            <p:cNvSpPr>
              <a:spLocks noChangeArrowheads="1"/>
            </p:cNvSpPr>
            <p:nvPr/>
          </p:nvSpPr>
          <p:spPr bwMode="auto">
            <a:xfrm>
              <a:off x="3404927" y="4354176"/>
              <a:ext cx="1147763" cy="23812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4" name="Line 101"/>
            <p:cNvSpPr>
              <a:spLocks noChangeShapeType="1"/>
            </p:cNvSpPr>
            <p:nvPr/>
          </p:nvSpPr>
          <p:spPr bwMode="auto">
            <a:xfrm>
              <a:off x="4430452" y="4485938"/>
              <a:ext cx="422275"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Rectangle 105"/>
            <p:cNvSpPr>
              <a:spLocks noChangeArrowheads="1"/>
            </p:cNvSpPr>
            <p:nvPr/>
          </p:nvSpPr>
          <p:spPr bwMode="auto">
            <a:xfrm>
              <a:off x="4033577" y="4357351"/>
              <a:ext cx="427038" cy="228599"/>
            </a:xfrm>
            <a:prstGeom prst="rect">
              <a:avLst/>
            </a:prstGeom>
            <a:solidFill>
              <a:srgbClr val="009FF6"/>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9" name="Text Box 106"/>
            <p:cNvSpPr txBox="1">
              <a:spLocks noChangeArrowheads="1"/>
            </p:cNvSpPr>
            <p:nvPr/>
          </p:nvSpPr>
          <p:spPr bwMode="auto">
            <a:xfrm>
              <a:off x="4020075" y="4337914"/>
              <a:ext cx="48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b="1" u="none" dirty="0">
                  <a:solidFill>
                    <a:schemeClr val="bg1"/>
                  </a:solidFill>
                  <a:effectLst>
                    <a:outerShdw blurRad="38100" dist="38100" dir="2700000" algn="tl">
                      <a:srgbClr val="000000">
                        <a:alpha val="43137"/>
                      </a:srgbClr>
                    </a:outerShdw>
                  </a:effectLst>
                  <a:latin typeface="Times New Roman" panose="02020803070505020304" pitchFamily="18" charset="0"/>
                  <a:ea typeface="楷体" panose="02010609060101010101" pitchFamily="49" charset="-122"/>
                  <a:cs typeface="Times New Roman" panose="02020803070505020304" pitchFamily="18" charset="0"/>
                </a:rPr>
                <a:t>0111</a:t>
              </a:r>
            </a:p>
          </p:txBody>
        </p:sp>
        <p:sp>
          <p:nvSpPr>
            <p:cNvPr id="161" name="Line 108"/>
            <p:cNvSpPr>
              <a:spLocks noChangeShapeType="1"/>
            </p:cNvSpPr>
            <p:nvPr/>
          </p:nvSpPr>
          <p:spPr bwMode="auto">
            <a:xfrm flipH="1">
              <a:off x="3652577" y="4616113"/>
              <a:ext cx="13493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组合 14"/>
          <p:cNvGrpSpPr/>
          <p:nvPr/>
        </p:nvGrpSpPr>
        <p:grpSpPr>
          <a:xfrm>
            <a:off x="1606682" y="4231447"/>
            <a:ext cx="1993622" cy="531812"/>
            <a:chOff x="1060582" y="3782502"/>
            <a:chExt cx="1993622" cy="531812"/>
          </a:xfrm>
        </p:grpSpPr>
        <p:sp>
          <p:nvSpPr>
            <p:cNvPr id="160" name="Text Box 107"/>
            <p:cNvSpPr txBox="1">
              <a:spLocks noChangeArrowheads="1"/>
            </p:cNvSpPr>
            <p:nvPr/>
          </p:nvSpPr>
          <p:spPr bwMode="auto">
            <a:xfrm>
              <a:off x="1060582" y="3782502"/>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到达分组的首部值</a:t>
              </a:r>
            </a:p>
          </p:txBody>
        </p:sp>
        <p:sp>
          <p:nvSpPr>
            <p:cNvPr id="173" name="Line 120"/>
            <p:cNvSpPr>
              <a:spLocks noChangeShapeType="1"/>
            </p:cNvSpPr>
            <p:nvPr/>
          </p:nvSpPr>
          <p:spPr bwMode="auto">
            <a:xfrm>
              <a:off x="2690666" y="3971414"/>
              <a:ext cx="363538" cy="342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20" name="图片 1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570812" y="4554529"/>
            <a:ext cx="636026" cy="353867"/>
          </a:xfrm>
          <a:prstGeom prst="rect">
            <a:avLst/>
          </a:prstGeom>
        </p:spPr>
      </p:pic>
      <p:pic>
        <p:nvPicPr>
          <p:cNvPr id="121" name="图片 1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044583" y="5583453"/>
            <a:ext cx="675965" cy="376088"/>
          </a:xfrm>
          <a:prstGeom prst="rect">
            <a:avLst/>
          </a:prstGeom>
        </p:spPr>
      </p:pic>
      <p:pic>
        <p:nvPicPr>
          <p:cNvPr id="122" name="图片 1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527594" y="5217281"/>
            <a:ext cx="638538" cy="355264"/>
          </a:xfrm>
          <a:prstGeom prst="rect">
            <a:avLst/>
          </a:prstGeom>
        </p:spPr>
      </p:pic>
      <p:pic>
        <p:nvPicPr>
          <p:cNvPr id="123" name="图片 12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87995" y="5479225"/>
            <a:ext cx="640294" cy="356242"/>
          </a:xfrm>
          <a:prstGeom prst="rect">
            <a:avLst/>
          </a:prstGeom>
        </p:spPr>
      </p:pic>
      <p:pic>
        <p:nvPicPr>
          <p:cNvPr id="125" name="图片 12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6117" y="4842862"/>
            <a:ext cx="640294" cy="356242"/>
          </a:xfrm>
          <a:prstGeom prst="rect">
            <a:avLst/>
          </a:prstGeom>
        </p:spPr>
      </p:pic>
      <p:sp>
        <p:nvSpPr>
          <p:cNvPr id="124" name="Freeform 95"/>
          <p:cNvSpPr/>
          <p:nvPr/>
        </p:nvSpPr>
        <p:spPr bwMode="auto">
          <a:xfrm rot="2874722">
            <a:off x="7174468" y="4861949"/>
            <a:ext cx="561613" cy="207668"/>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26" name="图片 12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7584205" y="4960995"/>
            <a:ext cx="640294" cy="356242"/>
          </a:xfrm>
          <a:prstGeom prst="rect">
            <a:avLst/>
          </a:prstGeom>
        </p:spPr>
      </p:pic>
      <p:sp>
        <p:nvSpPr>
          <p:cNvPr id="174" name="Freeform 121"/>
          <p:cNvSpPr/>
          <p:nvPr/>
        </p:nvSpPr>
        <p:spPr bwMode="auto">
          <a:xfrm>
            <a:off x="5645376" y="4888771"/>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4" name="灯片编号占位符 3">
            <a:extLst>
              <a:ext uri="{FF2B5EF4-FFF2-40B4-BE49-F238E27FC236}">
                <a16:creationId xmlns:a16="http://schemas.microsoft.com/office/drawing/2014/main" id="{0DE75903-32B8-4347-868A-2B20B98BB65B}"/>
              </a:ext>
            </a:extLst>
          </p:cNvPr>
          <p:cNvSpPr>
            <a:spLocks noGrp="1"/>
          </p:cNvSpPr>
          <p:nvPr>
            <p:ph type="sldNum" sz="quarter" idx="12"/>
          </p:nvPr>
        </p:nvSpPr>
        <p:spPr/>
        <p:txBody>
          <a:bodyPr/>
          <a:lstStyle/>
          <a:p>
            <a:fld id="{91F2D4EF-46D4-4764-B373-FC59CD1D281E}" type="slidenum">
              <a:rPr lang="zh-CN" altLang="en-US" smtClean="0"/>
              <a:t>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500"/>
                                        <p:tgtEl>
                                          <p:spTgt spid="2"/>
                                        </p:tgtEl>
                                      </p:cBhvr>
                                    </p:animEffect>
                                  </p:childTnLst>
                                </p:cTn>
                              </p:par>
                              <p:par>
                                <p:cTn id="12" presetID="22" presetClass="entr" presetSubtype="1" fill="hold"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par>
                                <p:cTn id="15" presetID="22" presetClass="entr" presetSubtype="1"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Text Box 7"/>
          <p:cNvSpPr txBox="1">
            <a:spLocks noChangeArrowheads="1"/>
          </p:cNvSpPr>
          <p:nvPr/>
        </p:nvSpPr>
        <p:spPr bwMode="auto">
          <a:xfrm>
            <a:off x="2339975" y="1066800"/>
            <a:ext cx="2471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600">
                <a:solidFill>
                  <a:srgbClr val="CC0000"/>
                </a:solidFill>
                <a:ea typeface="楷体" panose="02010609060101010101" pitchFamily="49" charset="-122"/>
              </a:rPr>
              <a:t>DHCP </a:t>
            </a:r>
            <a:r>
              <a:rPr lang="zh-CN" altLang="en-US" sz="1600">
                <a:solidFill>
                  <a:srgbClr val="CC0000"/>
                </a:solidFill>
                <a:ea typeface="楷体" panose="02010609060101010101" pitchFamily="49" charset="-122"/>
              </a:rPr>
              <a:t>服务器</a:t>
            </a:r>
            <a:r>
              <a:rPr lang="en-US" altLang="zh-CN" sz="1600">
                <a:solidFill>
                  <a:srgbClr val="CC0000"/>
                </a:solidFill>
                <a:ea typeface="楷体" panose="02010609060101010101" pitchFamily="49" charset="-122"/>
              </a:rPr>
              <a:t>: 223.1.2.5</a:t>
            </a:r>
          </a:p>
        </p:txBody>
      </p:sp>
      <p:sp>
        <p:nvSpPr>
          <p:cNvPr id="151558" name="Text Box 8"/>
          <p:cNvSpPr txBox="1">
            <a:spLocks noChangeArrowheads="1"/>
          </p:cNvSpPr>
          <p:nvPr/>
        </p:nvSpPr>
        <p:spPr bwMode="auto">
          <a:xfrm>
            <a:off x="7278688" y="1108076"/>
            <a:ext cx="1414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lnSpc>
                <a:spcPct val="85000"/>
              </a:lnSpc>
              <a:spcBef>
                <a:spcPct val="0"/>
              </a:spcBef>
              <a:buClrTx/>
              <a:buSzTx/>
              <a:buFont typeface="Arial" panose="020B0704020202020204" pitchFamily="34" charset="0"/>
              <a:buNone/>
            </a:pPr>
            <a:r>
              <a:rPr lang="zh-CN" altLang="en-US" sz="1600">
                <a:solidFill>
                  <a:srgbClr val="CC0000"/>
                </a:solidFill>
                <a:ea typeface="楷体" panose="02010609060101010101" pitchFamily="49" charset="-122"/>
              </a:rPr>
              <a:t>到达的客户端</a:t>
            </a:r>
            <a:endParaRPr lang="en-US" altLang="zh-CN" sz="1600">
              <a:solidFill>
                <a:srgbClr val="CC0000"/>
              </a:solidFill>
              <a:ea typeface="楷体" panose="02010609060101010101" pitchFamily="49" charset="-122"/>
            </a:endParaRPr>
          </a:p>
        </p:txBody>
      </p:sp>
      <p:sp>
        <p:nvSpPr>
          <p:cNvPr id="151559" name="Line 10"/>
          <p:cNvSpPr>
            <a:spLocks noChangeShapeType="1"/>
          </p:cNvSpPr>
          <p:nvPr/>
        </p:nvSpPr>
        <p:spPr bwMode="auto">
          <a:xfrm flipH="1">
            <a:off x="3340101" y="1960564"/>
            <a:ext cx="11113" cy="4027487"/>
          </a:xfrm>
          <a:prstGeom prst="line">
            <a:avLst/>
          </a:prstGeom>
          <a:ln>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dirty="0"/>
          </a:p>
        </p:txBody>
      </p:sp>
      <p:sp>
        <p:nvSpPr>
          <p:cNvPr id="151560" name="Line 11"/>
          <p:cNvSpPr>
            <a:spLocks noChangeShapeType="1"/>
          </p:cNvSpPr>
          <p:nvPr/>
        </p:nvSpPr>
        <p:spPr bwMode="auto">
          <a:xfrm flipH="1">
            <a:off x="7866063" y="2036763"/>
            <a:ext cx="11112" cy="4140200"/>
          </a:xfrm>
          <a:prstGeom prst="line">
            <a:avLst/>
          </a:prstGeom>
          <a:ln>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0" name="Group 5"/>
          <p:cNvGrpSpPr/>
          <p:nvPr/>
        </p:nvGrpSpPr>
        <p:grpSpPr bwMode="auto">
          <a:xfrm>
            <a:off x="3384550" y="1139826"/>
            <a:ext cx="4395788" cy="1401763"/>
            <a:chOff x="1860550" y="1343025"/>
            <a:chExt cx="4395788" cy="1401763"/>
          </a:xfrm>
        </p:grpSpPr>
        <p:sp>
          <p:nvSpPr>
            <p:cNvPr id="151642" name="Line 9"/>
            <p:cNvSpPr>
              <a:spLocks noChangeShapeType="1"/>
            </p:cNvSpPr>
            <p:nvPr/>
          </p:nvSpPr>
          <p:spPr bwMode="auto">
            <a:xfrm flipH="1">
              <a:off x="1860550" y="2208213"/>
              <a:ext cx="4395788"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1643" name="Group 23"/>
            <p:cNvGrpSpPr/>
            <p:nvPr/>
          </p:nvGrpSpPr>
          <p:grpSpPr bwMode="auto">
            <a:xfrm>
              <a:off x="3389313" y="1343025"/>
              <a:ext cx="2673350" cy="1116013"/>
              <a:chOff x="11865" y="3885"/>
              <a:chExt cx="3720" cy="1260"/>
            </a:xfrm>
          </p:grpSpPr>
          <p:sp>
            <p:nvSpPr>
              <p:cNvPr id="151644"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 </a:t>
                </a:r>
                <a:r>
                  <a:rPr lang="zh-CN" altLang="en-US" sz="1200" b="1">
                    <a:solidFill>
                      <a:srgbClr val="000000"/>
                    </a:solidFill>
                    <a:ea typeface="楷体" panose="02010609060101010101" pitchFamily="49" charset="-122"/>
                  </a:rPr>
                  <a:t>服务器发现</a:t>
                </a:r>
                <a:endParaRPr lang="en-US" altLang="zh-CN" sz="1200" b="1">
                  <a:solidFill>
                    <a:srgbClr val="000000"/>
                  </a:solidFill>
                  <a:ea typeface="楷体" panose="02010609060101010101" pitchFamily="49" charset="-122"/>
                </a:endParaRPr>
              </a:p>
            </p:txBody>
          </p:sp>
          <p:sp>
            <p:nvSpPr>
              <p:cNvPr id="151645"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 0.0.0.0, 68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255.255.255.255,67</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    0.0.0.0</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654</a:t>
                </a:r>
                <a:endParaRPr lang="en-US" altLang="zh-CN" sz="1600">
                  <a:solidFill>
                    <a:srgbClr val="000000"/>
                  </a:solidFill>
                  <a:ea typeface="楷体" panose="02010609060101010101" pitchFamily="49" charset="-122"/>
                </a:endParaRPr>
              </a:p>
            </p:txBody>
          </p:sp>
        </p:grpSp>
      </p:grpSp>
      <p:sp>
        <p:nvSpPr>
          <p:cNvPr id="15" name="Line 26"/>
          <p:cNvSpPr>
            <a:spLocks noChangeShapeType="1"/>
          </p:cNvSpPr>
          <p:nvPr/>
        </p:nvSpPr>
        <p:spPr bwMode="auto">
          <a:xfrm>
            <a:off x="3427414" y="2990851"/>
            <a:ext cx="4395787" cy="53816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6"/>
          <p:cNvGrpSpPr/>
          <p:nvPr/>
        </p:nvGrpSpPr>
        <p:grpSpPr bwMode="auto">
          <a:xfrm>
            <a:off x="5086350" y="2376488"/>
            <a:ext cx="2520950" cy="1217612"/>
            <a:chOff x="3562350" y="2579688"/>
            <a:chExt cx="2520950" cy="1217612"/>
          </a:xfrm>
        </p:grpSpPr>
        <p:sp>
          <p:nvSpPr>
            <p:cNvPr id="151640"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a:t>
              </a:r>
              <a:r>
                <a:rPr lang="zh-CN" altLang="en-US" sz="1200" b="1">
                  <a:solidFill>
                    <a:srgbClr val="000000"/>
                  </a:solidFill>
                  <a:ea typeface="楷体" panose="02010609060101010101" pitchFamily="49" charset="-122"/>
                </a:rPr>
                <a:t>服务器提供</a:t>
              </a:r>
              <a:endParaRPr lang="en-US" altLang="zh-CN" sz="1600">
                <a:solidFill>
                  <a:srgbClr val="000000"/>
                </a:solidFill>
                <a:ea typeface="楷体" panose="02010609060101010101" pitchFamily="49" charset="-122"/>
              </a:endParaRPr>
            </a:p>
          </p:txBody>
        </p:sp>
        <p:sp>
          <p:nvSpPr>
            <p:cNvPr id="151641"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223.1.2.5, 67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 68</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yiaddrr: 223.1.2.4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lifetime: 3600 secs</a:t>
              </a:r>
              <a:endParaRPr lang="en-US" altLang="zh-CN" sz="800">
                <a:solidFill>
                  <a:srgbClr val="000000"/>
                </a:solidFill>
                <a:ea typeface="楷体" panose="02010609060101010101" pitchFamily="49" charset="-122"/>
              </a:endParaRPr>
            </a:p>
          </p:txBody>
        </p:sp>
      </p:grpSp>
      <p:sp>
        <p:nvSpPr>
          <p:cNvPr id="19" name="Line 29"/>
          <p:cNvSpPr>
            <a:spLocks noChangeShapeType="1"/>
          </p:cNvSpPr>
          <p:nvPr/>
        </p:nvSpPr>
        <p:spPr bwMode="auto">
          <a:xfrm flipH="1">
            <a:off x="3319464" y="4219576"/>
            <a:ext cx="4395787"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7"/>
          <p:cNvGrpSpPr/>
          <p:nvPr/>
        </p:nvGrpSpPr>
        <p:grpSpPr bwMode="auto">
          <a:xfrm>
            <a:off x="3490913" y="3562351"/>
            <a:ext cx="2887662" cy="1260475"/>
            <a:chOff x="1966913" y="3765550"/>
            <a:chExt cx="2887662" cy="1260475"/>
          </a:xfrm>
        </p:grpSpPr>
        <p:sp>
          <p:nvSpPr>
            <p:cNvPr id="151638"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a:t>
              </a:r>
              <a:r>
                <a:rPr lang="zh-CN" altLang="en-US" sz="1200" b="1">
                  <a:solidFill>
                    <a:srgbClr val="000000"/>
                  </a:solidFill>
                  <a:ea typeface="楷体" panose="02010609060101010101" pitchFamily="49" charset="-122"/>
                </a:rPr>
                <a:t>请求</a:t>
              </a:r>
              <a:endParaRPr lang="en-US" altLang="zh-CN" sz="1600">
                <a:solidFill>
                  <a:srgbClr val="000000"/>
                </a:solidFill>
                <a:ea typeface="楷体" panose="02010609060101010101" pitchFamily="49" charset="-122"/>
              </a:endParaRPr>
            </a:p>
          </p:txBody>
        </p:sp>
        <p:sp>
          <p:nvSpPr>
            <p:cNvPr id="151639" name="Text Box 31"/>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0.0.0.0, 68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 67</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yiaddrr: 223.1.2.4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655</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lifetime: 3600 secs</a:t>
              </a:r>
              <a:endParaRPr lang="en-US" altLang="zh-CN" sz="1600">
                <a:solidFill>
                  <a:srgbClr val="000000"/>
                </a:solidFill>
                <a:ea typeface="楷体" panose="02010609060101010101" pitchFamily="49" charset="-122"/>
              </a:endParaRPr>
            </a:p>
          </p:txBody>
        </p:sp>
      </p:grpSp>
      <p:sp>
        <p:nvSpPr>
          <p:cNvPr id="23" name="Line 32"/>
          <p:cNvSpPr>
            <a:spLocks noChangeShapeType="1"/>
          </p:cNvSpPr>
          <p:nvPr/>
        </p:nvSpPr>
        <p:spPr bwMode="auto">
          <a:xfrm>
            <a:off x="3405189" y="5249863"/>
            <a:ext cx="4395787" cy="53816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8"/>
          <p:cNvGrpSpPr/>
          <p:nvPr/>
        </p:nvGrpSpPr>
        <p:grpSpPr bwMode="auto">
          <a:xfrm>
            <a:off x="5043489" y="4965700"/>
            <a:ext cx="2509837" cy="1271588"/>
            <a:chOff x="3519488" y="5168900"/>
            <a:chExt cx="2509837" cy="1271588"/>
          </a:xfrm>
        </p:grpSpPr>
        <p:sp>
          <p:nvSpPr>
            <p:cNvPr id="151636"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 ACK</a:t>
              </a:r>
              <a:endParaRPr lang="en-US" altLang="zh-CN" sz="1600">
                <a:solidFill>
                  <a:srgbClr val="000000"/>
                </a:solidFill>
                <a:ea typeface="楷体" panose="02010609060101010101" pitchFamily="49" charset="-122"/>
              </a:endParaRPr>
            </a:p>
          </p:txBody>
        </p:sp>
        <p:sp>
          <p:nvSpPr>
            <p:cNvPr id="151637"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223.1.2.5, 67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 68</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yiaddrr: 223.1.2.4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655</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lifetime: 3600 secs</a:t>
              </a:r>
              <a:endParaRPr lang="en-US" altLang="zh-CN" sz="1000">
                <a:solidFill>
                  <a:srgbClr val="000000"/>
                </a:solidFill>
                <a:ea typeface="楷体" panose="02010609060101010101" pitchFamily="49" charset="-122"/>
              </a:endParaRPr>
            </a:p>
          </p:txBody>
        </p:sp>
      </p:grpSp>
      <p:grpSp>
        <p:nvGrpSpPr>
          <p:cNvPr id="151568" name="Group 36"/>
          <p:cNvGrpSpPr/>
          <p:nvPr/>
        </p:nvGrpSpPr>
        <p:grpSpPr bwMode="auto">
          <a:xfrm>
            <a:off x="7818439" y="1577976"/>
            <a:ext cx="784225" cy="549275"/>
            <a:chOff x="4420" y="878"/>
            <a:chExt cx="614" cy="458"/>
          </a:xfrm>
        </p:grpSpPr>
        <p:pic>
          <p:nvPicPr>
            <p:cNvPr id="151614" name="Picture 37"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5" name="Freeform 38"/>
            <p:cNvSpPr>
              <a:spLocks noChangeArrowheads="1"/>
            </p:cNvSpPr>
            <p:nvPr/>
          </p:nvSpPr>
          <p:spPr bwMode="auto">
            <a:xfrm>
              <a:off x="4595" y="888"/>
              <a:ext cx="424" cy="297"/>
            </a:xfrm>
            <a:custGeom>
              <a:avLst/>
              <a:gdLst>
                <a:gd name="T0" fmla="*/ 2 w 2982"/>
                <a:gd name="T1" fmla="*/ 0 h 2442"/>
                <a:gd name="T2" fmla="*/ 0 w 2982"/>
                <a:gd name="T3" fmla="*/ 3 h 2442"/>
                <a:gd name="T4" fmla="*/ 7 w 2982"/>
                <a:gd name="T5" fmla="*/ 4 h 2442"/>
                <a:gd name="T6" fmla="*/ 9 w 2982"/>
                <a:gd name="T7" fmla="*/ 1 h 2442"/>
                <a:gd name="T8" fmla="*/ 2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151616" name="Picture 39"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7" name="Freeform 40"/>
            <p:cNvSpPr>
              <a:spLocks noChangeArrowheads="1"/>
            </p:cNvSpPr>
            <p:nvPr/>
          </p:nvSpPr>
          <p:spPr bwMode="auto">
            <a:xfrm>
              <a:off x="4672" y="879"/>
              <a:ext cx="359" cy="55"/>
            </a:xfrm>
            <a:custGeom>
              <a:avLst/>
              <a:gdLst>
                <a:gd name="T0" fmla="*/ 0 w 2528"/>
                <a:gd name="T1" fmla="*/ 0 h 455"/>
                <a:gd name="T2" fmla="*/ 7 w 2528"/>
                <a:gd name="T3" fmla="*/ 1 h 455"/>
                <a:gd name="T4" fmla="*/ 7 w 2528"/>
                <a:gd name="T5" fmla="*/ 1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8" name="Freeform 41"/>
            <p:cNvSpPr>
              <a:spLocks noChangeArrowheads="1"/>
            </p:cNvSpPr>
            <p:nvPr/>
          </p:nvSpPr>
          <p:spPr bwMode="auto">
            <a:xfrm>
              <a:off x="4591" y="878"/>
              <a:ext cx="100" cy="230"/>
            </a:xfrm>
            <a:custGeom>
              <a:avLst/>
              <a:gdLst>
                <a:gd name="T0" fmla="*/ 2 w 702"/>
                <a:gd name="T1" fmla="*/ 0 h 1893"/>
                <a:gd name="T2" fmla="*/ 0 w 702"/>
                <a:gd name="T3" fmla="*/ 3 h 1893"/>
                <a:gd name="T4" fmla="*/ 0 w 702"/>
                <a:gd name="T5" fmla="*/ 3 h 1893"/>
                <a:gd name="T6" fmla="*/ 2 w 702"/>
                <a:gd name="T7" fmla="*/ 0 h 1893"/>
                <a:gd name="T8" fmla="*/ 2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9" name="Freeform 42"/>
            <p:cNvSpPr>
              <a:spLocks noChangeArrowheads="1"/>
            </p:cNvSpPr>
            <p:nvPr/>
          </p:nvSpPr>
          <p:spPr bwMode="auto">
            <a:xfrm>
              <a:off x="4921" y="920"/>
              <a:ext cx="108" cy="265"/>
            </a:xfrm>
            <a:custGeom>
              <a:avLst/>
              <a:gdLst>
                <a:gd name="T0" fmla="*/ 2 w 756"/>
                <a:gd name="T1" fmla="*/ 0 h 2184"/>
                <a:gd name="T2" fmla="*/ 0 w 756"/>
                <a:gd name="T3" fmla="*/ 4 h 2184"/>
                <a:gd name="T4" fmla="*/ 0 w 756"/>
                <a:gd name="T5" fmla="*/ 4 h 2184"/>
                <a:gd name="T6" fmla="*/ 2 w 756"/>
                <a:gd name="T7" fmla="*/ 0 h 2184"/>
                <a:gd name="T8" fmla="*/ 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0" name="Freeform 43"/>
            <p:cNvSpPr>
              <a:spLocks noChangeArrowheads="1"/>
            </p:cNvSpPr>
            <p:nvPr/>
          </p:nvSpPr>
          <p:spPr bwMode="auto">
            <a:xfrm>
              <a:off x="4590" y="1097"/>
              <a:ext cx="394" cy="89"/>
            </a:xfrm>
            <a:custGeom>
              <a:avLst/>
              <a:gdLst>
                <a:gd name="T0" fmla="*/ 0 w 2773"/>
                <a:gd name="T1" fmla="*/ 0 h 738"/>
                <a:gd name="T2" fmla="*/ 0 w 2773"/>
                <a:gd name="T3" fmla="*/ 0 h 738"/>
                <a:gd name="T4" fmla="*/ 7 w 2773"/>
                <a:gd name="T5" fmla="*/ 1 h 738"/>
                <a:gd name="T6" fmla="*/ 7 w 2773"/>
                <a:gd name="T7" fmla="*/ 1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1" name="Freeform 44"/>
            <p:cNvSpPr>
              <a:spLocks noChangeArrowheads="1"/>
            </p:cNvSpPr>
            <p:nvPr/>
          </p:nvSpPr>
          <p:spPr bwMode="auto">
            <a:xfrm>
              <a:off x="4933" y="922"/>
              <a:ext cx="101" cy="266"/>
            </a:xfrm>
            <a:custGeom>
              <a:avLst/>
              <a:gdLst>
                <a:gd name="T0" fmla="*/ 3 w 637"/>
                <a:gd name="T1" fmla="*/ 0 h 1659"/>
                <a:gd name="T2" fmla="*/ 3 w 637"/>
                <a:gd name="T3" fmla="*/ 0 h 1659"/>
                <a:gd name="T4" fmla="*/ 0 w 637"/>
                <a:gd name="T5" fmla="*/ 7 h 1659"/>
                <a:gd name="T6" fmla="*/ 0 w 637"/>
                <a:gd name="T7" fmla="*/ 7 h 1659"/>
                <a:gd name="T8" fmla="*/ 3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2" name="Freeform 45"/>
            <p:cNvSpPr>
              <a:spLocks noChangeArrowheads="1"/>
            </p:cNvSpPr>
            <p:nvPr/>
          </p:nvSpPr>
          <p:spPr bwMode="auto">
            <a:xfrm>
              <a:off x="4590" y="1109"/>
              <a:ext cx="351" cy="88"/>
            </a:xfrm>
            <a:custGeom>
              <a:avLst/>
              <a:gdLst>
                <a:gd name="T0" fmla="*/ 0 w 2216"/>
                <a:gd name="T1" fmla="*/ 0 h 550"/>
                <a:gd name="T2" fmla="*/ 0 w 2216"/>
                <a:gd name="T3" fmla="*/ 0 h 550"/>
                <a:gd name="T4" fmla="*/ 9 w 2216"/>
                <a:gd name="T5" fmla="*/ 2 h 550"/>
                <a:gd name="T6" fmla="*/ 9 w 2216"/>
                <a:gd name="T7" fmla="*/ 2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1623" name="Group 46"/>
            <p:cNvGrpSpPr/>
            <p:nvPr/>
          </p:nvGrpSpPr>
          <p:grpSpPr bwMode="auto">
            <a:xfrm>
              <a:off x="4584" y="1203"/>
              <a:ext cx="119" cy="53"/>
              <a:chOff x="1740" y="2642"/>
              <a:chExt cx="752" cy="327"/>
            </a:xfrm>
          </p:grpSpPr>
          <p:sp>
            <p:nvSpPr>
              <p:cNvPr id="151630" name="Freeform 47"/>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1" name="Freeform 48"/>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2" name="Freeform 49"/>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3" name="Freeform 50"/>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4" name="Freeform 51"/>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5" name="Freeform 52"/>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1624" name="Freeform 53"/>
            <p:cNvSpPr>
              <a:spLocks noChangeArrowheads="1"/>
            </p:cNvSpPr>
            <p:nvPr/>
          </p:nvSpPr>
          <p:spPr bwMode="auto">
            <a:xfrm>
              <a:off x="4788" y="1211"/>
              <a:ext cx="144" cy="116"/>
            </a:xfrm>
            <a:custGeom>
              <a:avLst/>
              <a:gdLst>
                <a:gd name="T0" fmla="*/ 0 w 990"/>
                <a:gd name="T1" fmla="*/ 2 h 792"/>
                <a:gd name="T2" fmla="*/ 3 w 990"/>
                <a:gd name="T3" fmla="*/ 0 h 792"/>
                <a:gd name="T4" fmla="*/ 3 w 990"/>
                <a:gd name="T5" fmla="*/ 0 h 792"/>
                <a:gd name="T6" fmla="*/ 0 w 990"/>
                <a:gd name="T7" fmla="*/ 2 h 792"/>
                <a:gd name="T8" fmla="*/ 0 w 990"/>
                <a:gd name="T9" fmla="*/ 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5" name="Freeform 54"/>
            <p:cNvSpPr>
              <a:spLocks noChangeArrowheads="1"/>
            </p:cNvSpPr>
            <p:nvPr/>
          </p:nvSpPr>
          <p:spPr bwMode="auto">
            <a:xfrm>
              <a:off x="4420" y="1220"/>
              <a:ext cx="369" cy="106"/>
            </a:xfrm>
            <a:custGeom>
              <a:avLst/>
              <a:gdLst>
                <a:gd name="T0" fmla="*/ 0 w 2532"/>
                <a:gd name="T1" fmla="*/ 0 h 723"/>
                <a:gd name="T2" fmla="*/ 0 w 2532"/>
                <a:gd name="T3" fmla="*/ 0 h 723"/>
                <a:gd name="T4" fmla="*/ 8 w 2532"/>
                <a:gd name="T5" fmla="*/ 2 h 723"/>
                <a:gd name="T6" fmla="*/ 8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6" name="Freeform 55"/>
            <p:cNvSpPr>
              <a:spLocks noChangeArrowheads="1"/>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7" name="Freeform 56"/>
            <p:cNvSpPr>
              <a:spLocks noChangeArrowheads="1"/>
            </p:cNvSpPr>
            <p:nvPr/>
          </p:nvSpPr>
          <p:spPr bwMode="auto">
            <a:xfrm>
              <a:off x="4421" y="1114"/>
              <a:ext cx="171" cy="88"/>
            </a:xfrm>
            <a:custGeom>
              <a:avLst/>
              <a:gdLst>
                <a:gd name="T0" fmla="*/ 4 w 1176"/>
                <a:gd name="T1" fmla="*/ 0 h 606"/>
                <a:gd name="T2" fmla="*/ 0 w 1176"/>
                <a:gd name="T3" fmla="*/ 2 h 606"/>
                <a:gd name="T4" fmla="*/ 0 w 1176"/>
                <a:gd name="T5" fmla="*/ 2 h 606"/>
                <a:gd name="T6" fmla="*/ 4 w 1176"/>
                <a:gd name="T7" fmla="*/ 0 h 606"/>
                <a:gd name="T8" fmla="*/ 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8" name="Freeform 57"/>
            <p:cNvSpPr>
              <a:spLocks noChangeArrowheads="1"/>
            </p:cNvSpPr>
            <p:nvPr/>
          </p:nvSpPr>
          <p:spPr bwMode="auto">
            <a:xfrm>
              <a:off x="4432" y="1205"/>
              <a:ext cx="350" cy="102"/>
            </a:xfrm>
            <a:custGeom>
              <a:avLst/>
              <a:gdLst>
                <a:gd name="T0" fmla="*/ 0 w 2532"/>
                <a:gd name="T1" fmla="*/ 0 h 723"/>
                <a:gd name="T2" fmla="*/ 0 w 2532"/>
                <a:gd name="T3" fmla="*/ 0 h 723"/>
                <a:gd name="T4" fmla="*/ 7 w 2532"/>
                <a:gd name="T5" fmla="*/ 2 h 723"/>
                <a:gd name="T6" fmla="*/ 7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9" name="Freeform 58"/>
            <p:cNvSpPr>
              <a:spLocks noChangeArrowheads="1"/>
            </p:cNvSpPr>
            <p:nvPr/>
          </p:nvSpPr>
          <p:spPr bwMode="auto">
            <a:xfrm flipV="1">
              <a:off x="4782" y="1198"/>
              <a:ext cx="142" cy="105"/>
            </a:xfrm>
            <a:custGeom>
              <a:avLst/>
              <a:gdLst>
                <a:gd name="T0" fmla="*/ 0 w 2532"/>
                <a:gd name="T1" fmla="*/ 0 h 723"/>
                <a:gd name="T2" fmla="*/ 0 w 2532"/>
                <a:gd name="T3" fmla="*/ 0 h 723"/>
                <a:gd name="T4" fmla="*/ 0 w 2532"/>
                <a:gd name="T5" fmla="*/ 2 h 723"/>
                <a:gd name="T6" fmla="*/ 0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1569" name="Group 60"/>
          <p:cNvGrpSpPr/>
          <p:nvPr/>
        </p:nvGrpSpPr>
        <p:grpSpPr bwMode="auto">
          <a:xfrm>
            <a:off x="3241676" y="1387476"/>
            <a:ext cx="334963" cy="536575"/>
            <a:chOff x="4140" y="429"/>
            <a:chExt cx="1425" cy="2396"/>
          </a:xfrm>
        </p:grpSpPr>
        <p:sp>
          <p:nvSpPr>
            <p:cNvPr id="151582" name="Freeform 61"/>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83"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84" name="Freeform 63"/>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85" name="Freeform 64"/>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86"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nvGrpSpPr>
            <p:cNvPr id="151587" name="Group 66"/>
            <p:cNvGrpSpPr/>
            <p:nvPr/>
          </p:nvGrpSpPr>
          <p:grpSpPr bwMode="auto">
            <a:xfrm>
              <a:off x="4749" y="668"/>
              <a:ext cx="581" cy="145"/>
              <a:chOff x="614" y="2568"/>
              <a:chExt cx="725" cy="139"/>
            </a:xfrm>
          </p:grpSpPr>
          <p:sp>
            <p:nvSpPr>
              <p:cNvPr id="151612"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13"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88"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nvGrpSpPr>
            <p:cNvPr id="151589" name="Group 70"/>
            <p:cNvGrpSpPr/>
            <p:nvPr/>
          </p:nvGrpSpPr>
          <p:grpSpPr bwMode="auto">
            <a:xfrm>
              <a:off x="4747" y="994"/>
              <a:ext cx="581" cy="134"/>
              <a:chOff x="614" y="2568"/>
              <a:chExt cx="725" cy="139"/>
            </a:xfrm>
          </p:grpSpPr>
          <p:sp>
            <p:nvSpPr>
              <p:cNvPr id="151610"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11"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90"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91"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nvGrpSpPr>
            <p:cNvPr id="151592" name="Group 75"/>
            <p:cNvGrpSpPr/>
            <p:nvPr/>
          </p:nvGrpSpPr>
          <p:grpSpPr bwMode="auto">
            <a:xfrm>
              <a:off x="4735" y="1627"/>
              <a:ext cx="582" cy="151"/>
              <a:chOff x="614" y="2568"/>
              <a:chExt cx="725" cy="139"/>
            </a:xfrm>
          </p:grpSpPr>
          <p:sp>
            <p:nvSpPr>
              <p:cNvPr id="151608"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9"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93" name="Freeform 78"/>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1594" name="Group 79"/>
            <p:cNvGrpSpPr/>
            <p:nvPr/>
          </p:nvGrpSpPr>
          <p:grpSpPr bwMode="auto">
            <a:xfrm>
              <a:off x="4739" y="1327"/>
              <a:ext cx="582" cy="139"/>
              <a:chOff x="614" y="2568"/>
              <a:chExt cx="725" cy="139"/>
            </a:xfrm>
          </p:grpSpPr>
          <p:sp>
            <p:nvSpPr>
              <p:cNvPr id="151606"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7"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95"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96" name="Freeform 83"/>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97" name="Freeform 84"/>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98"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99" name="Freeform 86"/>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00"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1"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2"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3"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eaLnBrk="1" hangingPunct="1">
                <a:spcBef>
                  <a:spcPct val="0"/>
                </a:spcBef>
                <a:buClrTx/>
                <a:buSzTx/>
                <a:buFont typeface="Arial" panose="020B0704020202020204" pitchFamily="34" charset="0"/>
                <a:buNone/>
              </a:pPr>
              <a:endParaRPr lang="zh-CN" altLang="zh-CN" sz="1600">
                <a:solidFill>
                  <a:srgbClr val="FF0000"/>
                </a:solidFill>
                <a:ea typeface="楷体" panose="02010609060101010101" pitchFamily="49" charset="-122"/>
              </a:endParaRPr>
            </a:p>
          </p:txBody>
        </p:sp>
        <p:sp>
          <p:nvSpPr>
            <p:cNvPr id="151604"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5"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grpSp>
        <p:nvGrpSpPr>
          <p:cNvPr id="83" name="Group 4"/>
          <p:cNvGrpSpPr/>
          <p:nvPr/>
        </p:nvGrpSpPr>
        <p:grpSpPr bwMode="auto">
          <a:xfrm>
            <a:off x="5029200" y="1460501"/>
            <a:ext cx="2540000" cy="733425"/>
            <a:chOff x="7333085" y="2736938"/>
            <a:chExt cx="2539755" cy="733428"/>
          </a:xfrm>
        </p:grpSpPr>
        <p:sp>
          <p:nvSpPr>
            <p:cNvPr id="151580"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81"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is there a DHCP server out there?</a:t>
              </a:r>
            </a:p>
          </p:txBody>
        </p:sp>
      </p:grpSp>
      <p:grpSp>
        <p:nvGrpSpPr>
          <p:cNvPr id="86" name="Group 9"/>
          <p:cNvGrpSpPr/>
          <p:nvPr/>
        </p:nvGrpSpPr>
        <p:grpSpPr bwMode="auto">
          <a:xfrm>
            <a:off x="5194300" y="2668589"/>
            <a:ext cx="2528888" cy="884237"/>
            <a:chOff x="9144000" y="3229217"/>
            <a:chExt cx="2527923" cy="885135"/>
          </a:xfrm>
        </p:grpSpPr>
        <p:sp>
          <p:nvSpPr>
            <p:cNvPr id="151578"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79"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I</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m a DHCP server! Here</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s an IP address you can use </a:t>
              </a:r>
            </a:p>
          </p:txBody>
        </p:sp>
      </p:grpSp>
      <p:grpSp>
        <p:nvGrpSpPr>
          <p:cNvPr id="89" name="Group 10"/>
          <p:cNvGrpSpPr/>
          <p:nvPr/>
        </p:nvGrpSpPr>
        <p:grpSpPr bwMode="auto">
          <a:xfrm>
            <a:off x="3810000" y="3894139"/>
            <a:ext cx="2527300" cy="884237"/>
            <a:chOff x="8956574" y="4615923"/>
            <a:chExt cx="2527923" cy="885135"/>
          </a:xfrm>
        </p:grpSpPr>
        <p:sp>
          <p:nvSpPr>
            <p:cNvPr id="151576"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77"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OK.  I</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ll take that IP address!</a:t>
              </a:r>
            </a:p>
          </p:txBody>
        </p:sp>
      </p:grpSp>
      <p:grpSp>
        <p:nvGrpSpPr>
          <p:cNvPr id="92" name="Group 11"/>
          <p:cNvGrpSpPr/>
          <p:nvPr/>
        </p:nvGrpSpPr>
        <p:grpSpPr bwMode="auto">
          <a:xfrm>
            <a:off x="5176839" y="5262564"/>
            <a:ext cx="2528887" cy="885825"/>
            <a:chOff x="9144000" y="5555417"/>
            <a:chExt cx="2527923" cy="885135"/>
          </a:xfrm>
        </p:grpSpPr>
        <p:sp>
          <p:nvSpPr>
            <p:cNvPr id="151574"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75"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dirty="0">
                  <a:solidFill>
                    <a:srgbClr val="FF0000"/>
                  </a:solidFill>
                  <a:ea typeface="楷体" panose="02010609060101010101" pitchFamily="49" charset="-122"/>
                </a:rPr>
                <a:t>广播</a:t>
              </a:r>
              <a:r>
                <a:rPr lang="en-US" altLang="zh-CN" sz="1600" dirty="0">
                  <a:solidFill>
                    <a:srgbClr val="FF0000"/>
                  </a:solidFill>
                  <a:ea typeface="楷体" panose="02010609060101010101" pitchFamily="49" charset="-122"/>
                </a:rPr>
                <a:t>: OK. You</a:t>
              </a:r>
              <a:r>
                <a:rPr lang="en-US" altLang="en-US" sz="1600" dirty="0">
                  <a:solidFill>
                    <a:srgbClr val="FF0000"/>
                  </a:solidFill>
                  <a:ea typeface="楷体" panose="02010609060101010101" pitchFamily="49" charset="-122"/>
                </a:rPr>
                <a:t>’</a:t>
              </a:r>
              <a:r>
                <a:rPr lang="en-US" altLang="zh-CN" sz="1600" dirty="0">
                  <a:solidFill>
                    <a:srgbClr val="FF0000"/>
                  </a:solidFill>
                  <a:ea typeface="楷体" panose="02010609060101010101" pitchFamily="49" charset="-122"/>
                </a:rPr>
                <a:t>ve got that IP address!</a:t>
              </a:r>
            </a:p>
          </p:txBody>
        </p:sp>
      </p:grpSp>
      <p:grpSp>
        <p:nvGrpSpPr>
          <p:cNvPr id="96" name="组合 95"/>
          <p:cNvGrpSpPr/>
          <p:nvPr/>
        </p:nvGrpSpPr>
        <p:grpSpPr>
          <a:xfrm>
            <a:off x="374452" y="-141273"/>
            <a:ext cx="6105923" cy="1006462"/>
            <a:chOff x="658104" y="373146"/>
            <a:chExt cx="6105923" cy="1006462"/>
          </a:xfrm>
        </p:grpSpPr>
        <p:grpSp>
          <p:nvGrpSpPr>
            <p:cNvPr id="97" name="组合 96"/>
            <p:cNvGrpSpPr/>
            <p:nvPr/>
          </p:nvGrpSpPr>
          <p:grpSpPr>
            <a:xfrm>
              <a:off x="1080814" y="763297"/>
              <a:ext cx="5683213" cy="616311"/>
              <a:chOff x="1839058" y="1058437"/>
              <a:chExt cx="5683213" cy="616311"/>
            </a:xfrm>
          </p:grpSpPr>
          <p:sp>
            <p:nvSpPr>
              <p:cNvPr id="99" name="矩形: 圆角 98"/>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00" name="文本框 99"/>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工作原理示例</a:t>
                </a:r>
              </a:p>
            </p:txBody>
          </p:sp>
        </p:grpSp>
        <p:pic>
          <p:nvPicPr>
            <p:cNvPr id="98" name="图片 97"/>
            <p:cNvPicPr>
              <a:picLocks noChangeAspect="1"/>
            </p:cNvPicPr>
            <p:nvPr/>
          </p:nvPicPr>
          <p:blipFill>
            <a:blip r:embed="rId4">
              <a:lum contrast="20000"/>
            </a:blip>
            <a:stretch>
              <a:fillRect/>
            </a:stretch>
          </p:blipFill>
          <p:spPr>
            <a:xfrm>
              <a:off x="658104" y="373146"/>
              <a:ext cx="1178667" cy="987480"/>
            </a:xfrm>
            <a:prstGeom prst="rect">
              <a:avLst/>
            </a:prstGeom>
          </p:spPr>
        </p:pic>
      </p:grpSp>
      <p:sp>
        <p:nvSpPr>
          <p:cNvPr id="2" name="灯片编号占位符 1">
            <a:extLst>
              <a:ext uri="{FF2B5EF4-FFF2-40B4-BE49-F238E27FC236}">
                <a16:creationId xmlns:a16="http://schemas.microsoft.com/office/drawing/2014/main" id="{88D2BF48-6FC1-4842-9F8E-E71AD8C5E48E}"/>
              </a:ext>
            </a:extLst>
          </p:cNvPr>
          <p:cNvSpPr>
            <a:spLocks noGrp="1"/>
          </p:cNvSpPr>
          <p:nvPr>
            <p:ph type="sldNum" sz="quarter" idx="12"/>
          </p:nvPr>
        </p:nvSpPr>
        <p:spPr/>
        <p:txBody>
          <a:bodyPr/>
          <a:lstStyle/>
          <a:p>
            <a:fld id="{91F2D4EF-46D4-4764-B373-FC59CD1D281E}" type="slidenum">
              <a:rPr lang="zh-CN" altLang="en-US" smtClean="0"/>
              <a:t>110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dissolve">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83"/>
                                        </p:tgtEl>
                                      </p:cBhvr>
                                    </p:animEffect>
                                    <p:set>
                                      <p:cBhvr>
                                        <p:cTn id="15" dur="1" fill="hold">
                                          <p:stCondLst>
                                            <p:cond delay="499"/>
                                          </p:stCondLst>
                                        </p:cTn>
                                        <p:tgtEl>
                                          <p:spTgt spid="8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86"/>
                                        </p:tgtEl>
                                      </p:cBhvr>
                                    </p:animEffect>
                                    <p:set>
                                      <p:cBhvr>
                                        <p:cTn id="31" dur="1" fill="hold">
                                          <p:stCondLst>
                                            <p:cond delay="499"/>
                                          </p:stCondLst>
                                        </p:cTn>
                                        <p:tgtEl>
                                          <p:spTgt spid="8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right)">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dissolve">
                                      <p:cBhvr>
                                        <p:cTn id="42" dur="500"/>
                                        <p:tgtEl>
                                          <p:spTgt spid="8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89"/>
                                        </p:tgtEl>
                                      </p:cBhvr>
                                    </p:animEffect>
                                    <p:set>
                                      <p:cBhvr>
                                        <p:cTn id="47" dur="1" fill="hold">
                                          <p:stCondLst>
                                            <p:cond delay="499"/>
                                          </p:stCondLst>
                                        </p:cTn>
                                        <p:tgtEl>
                                          <p:spTgt spid="8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9"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dissolve">
                                      <p:cBhvr>
                                        <p:cTn id="58" dur="500"/>
                                        <p:tgtEl>
                                          <p:spTgt spid="9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nodeType="clickEffect">
                                  <p:stCondLst>
                                    <p:cond delay="0"/>
                                  </p:stCondLst>
                                  <p:childTnLst>
                                    <p:animEffect transition="out" filter="dissolve">
                                      <p:cBhvr>
                                        <p:cTn id="62" dur="500"/>
                                        <p:tgtEl>
                                          <p:spTgt spid="92"/>
                                        </p:tgtEl>
                                      </p:cBhvr>
                                    </p:animEffect>
                                    <p:set>
                                      <p:cBhvr>
                                        <p:cTn id="63"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6" name="Group 4">
            <a:extLst>
              <a:ext uri="{FF2B5EF4-FFF2-40B4-BE49-F238E27FC236}">
                <a16:creationId xmlns:a16="http://schemas.microsoft.com/office/drawing/2014/main" id="{99DB2B91-D033-3B65-EAF1-33D506E53670}"/>
              </a:ext>
            </a:extLst>
          </p:cNvPr>
          <p:cNvGrpSpPr>
            <a:grpSpLocks/>
          </p:cNvGrpSpPr>
          <p:nvPr/>
        </p:nvGrpSpPr>
        <p:grpSpPr bwMode="auto">
          <a:xfrm>
            <a:off x="8462964" y="1550989"/>
            <a:ext cx="460375" cy="492125"/>
            <a:chOff x="2870" y="1518"/>
            <a:chExt cx="292" cy="320"/>
          </a:xfrm>
        </p:grpSpPr>
        <p:graphicFrame>
          <p:nvGraphicFramePr>
            <p:cNvPr id="149538" name="Object 5">
              <a:extLst>
                <a:ext uri="{FF2B5EF4-FFF2-40B4-BE49-F238E27FC236}">
                  <a16:creationId xmlns:a16="http://schemas.microsoft.com/office/drawing/2014/main" id="{18B77827-FF72-0AF4-97BD-EC12F73E372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r:id="rId3" imgW="826829" imgH="840406" progId="">
                    <p:embed/>
                  </p:oleObj>
                </mc:Choice>
                <mc:Fallback>
                  <p:oleObj r:id="rId3" imgW="826829" imgH="840406" progId="">
                    <p:embed/>
                    <p:pic>
                      <p:nvPicPr>
                        <p:cNvPr id="149538" name="Object 5">
                          <a:extLst>
                            <a:ext uri="{FF2B5EF4-FFF2-40B4-BE49-F238E27FC236}">
                              <a16:creationId xmlns:a16="http://schemas.microsoft.com/office/drawing/2014/main" id="{18B77827-FF72-0AF4-97BD-EC12F73E3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9" name="Object 6">
              <a:extLst>
                <a:ext uri="{FF2B5EF4-FFF2-40B4-BE49-F238E27FC236}">
                  <a16:creationId xmlns:a16="http://schemas.microsoft.com/office/drawing/2014/main" id="{84EF8FF7-B1B4-3389-581A-E497588579FF}"/>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r:id="rId5" imgW="1268295" imgH="1199426" progId="">
                    <p:embed/>
                  </p:oleObj>
                </mc:Choice>
                <mc:Fallback>
                  <p:oleObj r:id="rId5" imgW="1268295" imgH="1199426" progId="">
                    <p:embed/>
                    <p:pic>
                      <p:nvPicPr>
                        <p:cNvPr id="149539" name="Object 6">
                          <a:extLst>
                            <a:ext uri="{FF2B5EF4-FFF2-40B4-BE49-F238E27FC236}">
                              <a16:creationId xmlns:a16="http://schemas.microsoft.com/office/drawing/2014/main" id="{84EF8FF7-B1B4-3389-581A-E49758857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9507" name="Text Box 7">
            <a:extLst>
              <a:ext uri="{FF2B5EF4-FFF2-40B4-BE49-F238E27FC236}">
                <a16:creationId xmlns:a16="http://schemas.microsoft.com/office/drawing/2014/main" id="{7CD3F653-4005-774D-08C8-A0A2852CC5EF}"/>
              </a:ext>
            </a:extLst>
          </p:cNvPr>
          <p:cNvSpPr txBox="1">
            <a:spLocks noChangeArrowheads="1"/>
          </p:cNvSpPr>
          <p:nvPr/>
        </p:nvSpPr>
        <p:spPr bwMode="auto">
          <a:xfrm>
            <a:off x="2914650" y="1017588"/>
            <a:ext cx="2368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600" u="none">
                <a:latin typeface="Comic Sans MS" panose="030F0702030302020204" pitchFamily="66" charset="0"/>
              </a:rPr>
              <a:t>DHCP </a:t>
            </a:r>
            <a:r>
              <a:rPr lang="zh-CN" altLang="en-US" sz="1600" u="none">
                <a:latin typeface="Comic Sans MS" panose="030F0702030302020204" pitchFamily="66" charset="0"/>
              </a:rPr>
              <a:t>服务器</a:t>
            </a:r>
            <a:r>
              <a:rPr lang="en-US" altLang="zh-CN" sz="1600" u="none">
                <a:latin typeface="Comic Sans MS" panose="030F0702030302020204" pitchFamily="66" charset="0"/>
              </a:rPr>
              <a:t>: 223.1.2.5</a:t>
            </a:r>
          </a:p>
        </p:txBody>
      </p:sp>
      <p:sp>
        <p:nvSpPr>
          <p:cNvPr id="149508" name="Text Box 8">
            <a:extLst>
              <a:ext uri="{FF2B5EF4-FFF2-40B4-BE49-F238E27FC236}">
                <a16:creationId xmlns:a16="http://schemas.microsoft.com/office/drawing/2014/main" id="{47D2FC1F-2F20-2BF8-0A10-19A9EA191728}"/>
              </a:ext>
            </a:extLst>
          </p:cNvPr>
          <p:cNvSpPr txBox="1">
            <a:spLocks noChangeArrowheads="1"/>
          </p:cNvSpPr>
          <p:nvPr/>
        </p:nvSpPr>
        <p:spPr bwMode="auto">
          <a:xfrm>
            <a:off x="8027988" y="979488"/>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a:latin typeface="Comic Sans MS" panose="030F0702030302020204" pitchFamily="66" charset="0"/>
              </a:rPr>
              <a:t>到达的客户机</a:t>
            </a:r>
            <a:endParaRPr lang="zh-CN" altLang="en-US" u="none">
              <a:latin typeface="Comic Sans MS" panose="030F0702030302020204" pitchFamily="66" charset="0"/>
            </a:endParaRPr>
          </a:p>
        </p:txBody>
      </p:sp>
      <p:sp>
        <p:nvSpPr>
          <p:cNvPr id="149509" name="Line 9">
            <a:extLst>
              <a:ext uri="{FF2B5EF4-FFF2-40B4-BE49-F238E27FC236}">
                <a16:creationId xmlns:a16="http://schemas.microsoft.com/office/drawing/2014/main" id="{06314E8B-547A-FAA9-9BA2-1B4BEBBE127E}"/>
              </a:ext>
            </a:extLst>
          </p:cNvPr>
          <p:cNvSpPr>
            <a:spLocks noChangeShapeType="1"/>
          </p:cNvSpPr>
          <p:nvPr/>
        </p:nvSpPr>
        <p:spPr bwMode="auto">
          <a:xfrm flipH="1">
            <a:off x="4086225" y="2019301"/>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0" name="Line 10">
            <a:extLst>
              <a:ext uri="{FF2B5EF4-FFF2-40B4-BE49-F238E27FC236}">
                <a16:creationId xmlns:a16="http://schemas.microsoft.com/office/drawing/2014/main" id="{789601F8-41B6-2A80-9465-A75F85B22129}"/>
              </a:ext>
            </a:extLst>
          </p:cNvPr>
          <p:cNvSpPr>
            <a:spLocks noChangeShapeType="1"/>
          </p:cNvSpPr>
          <p:nvPr/>
        </p:nvSpPr>
        <p:spPr bwMode="auto">
          <a:xfrm>
            <a:off x="4052888" y="1974850"/>
            <a:ext cx="0" cy="376078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1" name="Line 11">
            <a:extLst>
              <a:ext uri="{FF2B5EF4-FFF2-40B4-BE49-F238E27FC236}">
                <a16:creationId xmlns:a16="http://schemas.microsoft.com/office/drawing/2014/main" id="{E8A9450A-A506-0023-A1F0-7627E22AE23F}"/>
              </a:ext>
            </a:extLst>
          </p:cNvPr>
          <p:cNvSpPr>
            <a:spLocks noChangeShapeType="1"/>
          </p:cNvSpPr>
          <p:nvPr/>
        </p:nvSpPr>
        <p:spPr bwMode="auto">
          <a:xfrm>
            <a:off x="8578850" y="2051051"/>
            <a:ext cx="0" cy="376237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2" name="Line 12">
            <a:extLst>
              <a:ext uri="{FF2B5EF4-FFF2-40B4-BE49-F238E27FC236}">
                <a16:creationId xmlns:a16="http://schemas.microsoft.com/office/drawing/2014/main" id="{4A2B057A-C1AA-E3EC-9EEB-AE304C0EB29A}"/>
              </a:ext>
            </a:extLst>
          </p:cNvPr>
          <p:cNvSpPr>
            <a:spLocks noChangeShapeType="1"/>
          </p:cNvSpPr>
          <p:nvPr/>
        </p:nvSpPr>
        <p:spPr bwMode="auto">
          <a:xfrm>
            <a:off x="3633788" y="2743200"/>
            <a:ext cx="0" cy="1906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3" name="Text Box 13">
            <a:extLst>
              <a:ext uri="{FF2B5EF4-FFF2-40B4-BE49-F238E27FC236}">
                <a16:creationId xmlns:a16="http://schemas.microsoft.com/office/drawing/2014/main" id="{FFB7F15B-44EF-2790-D56F-E67289465BF7}"/>
              </a:ext>
            </a:extLst>
          </p:cNvPr>
          <p:cNvSpPr txBox="1">
            <a:spLocks noChangeArrowheads="1"/>
          </p:cNvSpPr>
          <p:nvPr/>
        </p:nvSpPr>
        <p:spPr bwMode="auto">
          <a:xfrm>
            <a:off x="3375025" y="4618038"/>
            <a:ext cx="56038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100" u="none">
                <a:latin typeface="Comic Sans MS" panose="030F0702030302020204" pitchFamily="66" charset="0"/>
              </a:rPr>
              <a:t>时间</a:t>
            </a:r>
            <a:endParaRPr lang="zh-CN" altLang="en-US" u="none">
              <a:latin typeface="Comic Sans MS" panose="030F0702030302020204" pitchFamily="66" charset="0"/>
            </a:endParaRPr>
          </a:p>
        </p:txBody>
      </p:sp>
      <p:grpSp>
        <p:nvGrpSpPr>
          <p:cNvPr id="149514" name="Group 14">
            <a:extLst>
              <a:ext uri="{FF2B5EF4-FFF2-40B4-BE49-F238E27FC236}">
                <a16:creationId xmlns:a16="http://schemas.microsoft.com/office/drawing/2014/main" id="{A997CA92-A525-2304-4CBA-59771EE1E95C}"/>
              </a:ext>
            </a:extLst>
          </p:cNvPr>
          <p:cNvGrpSpPr>
            <a:grpSpLocks/>
          </p:cNvGrpSpPr>
          <p:nvPr/>
        </p:nvGrpSpPr>
        <p:grpSpPr bwMode="auto">
          <a:xfrm>
            <a:off x="3990976" y="1541463"/>
            <a:ext cx="182563" cy="400050"/>
            <a:chOff x="4180" y="783"/>
            <a:chExt cx="150" cy="307"/>
          </a:xfrm>
        </p:grpSpPr>
        <p:sp>
          <p:nvSpPr>
            <p:cNvPr id="149530" name="AutoShape 15">
              <a:extLst>
                <a:ext uri="{FF2B5EF4-FFF2-40B4-BE49-F238E27FC236}">
                  <a16:creationId xmlns:a16="http://schemas.microsoft.com/office/drawing/2014/main" id="{81C990FE-7BD2-39B9-F97F-F4A76EB34B49}"/>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9531" name="Rectangle 16">
              <a:extLst>
                <a:ext uri="{FF2B5EF4-FFF2-40B4-BE49-F238E27FC236}">
                  <a16:creationId xmlns:a16="http://schemas.microsoft.com/office/drawing/2014/main" id="{B0989B4C-D195-3396-3FD9-8987C20A09B0}"/>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9532" name="Rectangle 17">
              <a:extLst>
                <a:ext uri="{FF2B5EF4-FFF2-40B4-BE49-F238E27FC236}">
                  <a16:creationId xmlns:a16="http://schemas.microsoft.com/office/drawing/2014/main" id="{9C0E12AE-604D-21BA-24B5-438438D2DA28}"/>
                </a:ext>
              </a:extLst>
            </p:cNvPr>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9533" name="AutoShape 18">
              <a:extLst>
                <a:ext uri="{FF2B5EF4-FFF2-40B4-BE49-F238E27FC236}">
                  <a16:creationId xmlns:a16="http://schemas.microsoft.com/office/drawing/2014/main" id="{9495D0C4-A38D-7E0F-3328-E742CDA49461}"/>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9534" name="Line 19">
              <a:extLst>
                <a:ext uri="{FF2B5EF4-FFF2-40B4-BE49-F238E27FC236}">
                  <a16:creationId xmlns:a16="http://schemas.microsoft.com/office/drawing/2014/main" id="{0A94002C-480D-320E-5DC0-23D0184F6326}"/>
                </a:ext>
              </a:extLst>
            </p:cNvPr>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35" name="Line 20">
              <a:extLst>
                <a:ext uri="{FF2B5EF4-FFF2-40B4-BE49-F238E27FC236}">
                  <a16:creationId xmlns:a16="http://schemas.microsoft.com/office/drawing/2014/main" id="{C868C1AF-06FD-7326-8757-92BD6ED549AD}"/>
                </a:ext>
              </a:extLst>
            </p:cNvPr>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36" name="Rectangle 21">
              <a:extLst>
                <a:ext uri="{FF2B5EF4-FFF2-40B4-BE49-F238E27FC236}">
                  <a16:creationId xmlns:a16="http://schemas.microsoft.com/office/drawing/2014/main" id="{FDC2C591-5237-1D1E-E16D-D9932DF2B3CE}"/>
                </a:ext>
              </a:extLst>
            </p:cNvPr>
            <p:cNvSpPr>
              <a:spLocks noChangeArrowheads="1"/>
            </p:cNvSpPr>
            <p:nvPr/>
          </p:nvSpPr>
          <p:spPr bwMode="auto">
            <a:xfrm>
              <a:off x="4193" y="883"/>
              <a:ext cx="63" cy="136"/>
            </a:xfrm>
            <a:prstGeom prst="rect">
              <a:avLst/>
            </a:prstGeom>
            <a:solidFill>
              <a:srgbClr val="3333CC"/>
            </a:solidFill>
            <a:ln w="9525">
              <a:solidFill>
                <a:srgbClr val="000000"/>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9537" name="Rectangle 22">
              <a:extLst>
                <a:ext uri="{FF2B5EF4-FFF2-40B4-BE49-F238E27FC236}">
                  <a16:creationId xmlns:a16="http://schemas.microsoft.com/office/drawing/2014/main" id="{20F54F27-FE5F-B764-964D-AD136B937867}"/>
                </a:ext>
              </a:extLst>
            </p:cNvPr>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149515" name="Group 23">
            <a:extLst>
              <a:ext uri="{FF2B5EF4-FFF2-40B4-BE49-F238E27FC236}">
                <a16:creationId xmlns:a16="http://schemas.microsoft.com/office/drawing/2014/main" id="{F5F17CB7-1084-6A41-4B55-9A75CA66067A}"/>
              </a:ext>
            </a:extLst>
          </p:cNvPr>
          <p:cNvGrpSpPr>
            <a:grpSpLocks/>
          </p:cNvGrpSpPr>
          <p:nvPr/>
        </p:nvGrpSpPr>
        <p:grpSpPr bwMode="auto">
          <a:xfrm>
            <a:off x="5614988" y="1154113"/>
            <a:ext cx="2673350" cy="1116012"/>
            <a:chOff x="11865" y="3885"/>
            <a:chExt cx="3720" cy="1260"/>
          </a:xfrm>
        </p:grpSpPr>
        <p:sp>
          <p:nvSpPr>
            <p:cNvPr id="149528" name="Text Box 24">
              <a:extLst>
                <a:ext uri="{FF2B5EF4-FFF2-40B4-BE49-F238E27FC236}">
                  <a16:creationId xmlns:a16="http://schemas.microsoft.com/office/drawing/2014/main" id="{FB9FFAD3-7CDB-50FE-D1C6-ADE45857F42E}"/>
                </a:ext>
              </a:extLst>
            </p:cNvPr>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b="1" u="none"/>
                <a:t>DHCP discover</a:t>
              </a:r>
              <a:endParaRPr lang="en-US" altLang="zh-CN" sz="1200" b="1" u="none">
                <a:latin typeface="Comic Sans MS" panose="030F0702030302020204" pitchFamily="66" charset="0"/>
              </a:endParaRPr>
            </a:p>
          </p:txBody>
        </p:sp>
        <p:sp>
          <p:nvSpPr>
            <p:cNvPr id="149529" name="Text Box 25">
              <a:extLst>
                <a:ext uri="{FF2B5EF4-FFF2-40B4-BE49-F238E27FC236}">
                  <a16:creationId xmlns:a16="http://schemas.microsoft.com/office/drawing/2014/main" id="{5ACBFE78-9399-8174-F89E-36F724E090C8}"/>
                </a:ext>
              </a:extLst>
            </p:cNvPr>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t>src : </a:t>
              </a:r>
              <a:r>
                <a:rPr lang="en-US" altLang="zh-CN" sz="1200" u="none">
                  <a:solidFill>
                    <a:srgbClr val="FF0000"/>
                  </a:solidFill>
                </a:rPr>
                <a:t>0.0.0.0</a:t>
              </a:r>
              <a:r>
                <a:rPr lang="en-US" altLang="zh-CN" sz="1200" u="none"/>
                <a:t>, 68     </a:t>
              </a:r>
            </a:p>
            <a:p>
              <a:r>
                <a:rPr lang="en-US" altLang="zh-CN" sz="1200" u="none"/>
                <a:t>dest.: </a:t>
              </a:r>
              <a:r>
                <a:rPr lang="en-US" altLang="zh-CN" sz="1200" u="none">
                  <a:solidFill>
                    <a:srgbClr val="FF0000"/>
                  </a:solidFill>
                </a:rPr>
                <a:t>255.255.255.255,</a:t>
              </a:r>
              <a:r>
                <a:rPr lang="en-US" altLang="zh-CN" sz="1200" u="none"/>
                <a:t>67</a:t>
              </a:r>
            </a:p>
            <a:p>
              <a:r>
                <a:rPr lang="en-US" altLang="zh-CN" sz="1200" u="none"/>
                <a:t>yiaddr:    0.0.0.0</a:t>
              </a:r>
            </a:p>
            <a:p>
              <a:r>
                <a:rPr lang="en-US" altLang="zh-CN" sz="1200" u="none"/>
                <a:t>transaction ID: 654</a:t>
              </a:r>
              <a:endParaRPr lang="en-US" altLang="zh-CN" u="none">
                <a:latin typeface="Comic Sans MS" panose="030F0702030302020204" pitchFamily="66" charset="0"/>
              </a:endParaRPr>
            </a:p>
          </p:txBody>
        </p:sp>
      </p:grpSp>
      <p:sp>
        <p:nvSpPr>
          <p:cNvPr id="149516" name="Line 26">
            <a:extLst>
              <a:ext uri="{FF2B5EF4-FFF2-40B4-BE49-F238E27FC236}">
                <a16:creationId xmlns:a16="http://schemas.microsoft.com/office/drawing/2014/main" id="{93B7E791-C73A-5C83-A8E7-4A77ADC262C6}"/>
              </a:ext>
            </a:extLst>
          </p:cNvPr>
          <p:cNvSpPr>
            <a:spLocks noChangeShapeType="1"/>
          </p:cNvSpPr>
          <p:nvPr/>
        </p:nvSpPr>
        <p:spPr bwMode="auto">
          <a:xfrm>
            <a:off x="4129089" y="3005138"/>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7" name="Text Box 27">
            <a:extLst>
              <a:ext uri="{FF2B5EF4-FFF2-40B4-BE49-F238E27FC236}">
                <a16:creationId xmlns:a16="http://schemas.microsoft.com/office/drawing/2014/main" id="{760E7041-309C-A097-5E98-F0BEC64F570B}"/>
              </a:ext>
            </a:extLst>
          </p:cNvPr>
          <p:cNvSpPr txBox="1">
            <a:spLocks noChangeArrowheads="1"/>
          </p:cNvSpPr>
          <p:nvPr/>
        </p:nvSpPr>
        <p:spPr bwMode="auto">
          <a:xfrm>
            <a:off x="5788025" y="2390775"/>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b="1" u="none"/>
              <a:t>DHCP offer</a:t>
            </a:r>
            <a:endParaRPr lang="en-US" altLang="zh-CN" u="none">
              <a:latin typeface="Comic Sans MS" panose="030F0702030302020204" pitchFamily="66" charset="0"/>
            </a:endParaRPr>
          </a:p>
        </p:txBody>
      </p:sp>
      <p:sp>
        <p:nvSpPr>
          <p:cNvPr id="149518" name="Text Box 28">
            <a:extLst>
              <a:ext uri="{FF2B5EF4-FFF2-40B4-BE49-F238E27FC236}">
                <a16:creationId xmlns:a16="http://schemas.microsoft.com/office/drawing/2014/main" id="{B0ACA902-AFD4-38CE-C22B-56A7C67002D1}"/>
              </a:ext>
            </a:extLst>
          </p:cNvPr>
          <p:cNvSpPr txBox="1">
            <a:spLocks noChangeArrowheads="1"/>
          </p:cNvSpPr>
          <p:nvPr/>
        </p:nvSpPr>
        <p:spPr bwMode="auto">
          <a:xfrm>
            <a:off x="5884863" y="2643188"/>
            <a:ext cx="2424112" cy="965200"/>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t>src: </a:t>
            </a:r>
            <a:r>
              <a:rPr lang="en-US" altLang="zh-CN" sz="1200" u="none">
                <a:solidFill>
                  <a:srgbClr val="FF0000"/>
                </a:solidFill>
              </a:rPr>
              <a:t>223.1.2.5</a:t>
            </a:r>
            <a:r>
              <a:rPr lang="en-US" altLang="zh-CN" sz="1200" u="none"/>
              <a:t>, 67      </a:t>
            </a:r>
          </a:p>
          <a:p>
            <a:r>
              <a:rPr lang="en-US" altLang="zh-CN" sz="1200" u="none"/>
              <a:t>dest:  </a:t>
            </a:r>
            <a:r>
              <a:rPr lang="en-US" altLang="zh-CN" sz="1200" u="none">
                <a:solidFill>
                  <a:srgbClr val="FF0000"/>
                </a:solidFill>
              </a:rPr>
              <a:t>255.255.255.255, </a:t>
            </a:r>
            <a:r>
              <a:rPr lang="en-US" altLang="zh-CN" sz="1200" u="none"/>
              <a:t>68</a:t>
            </a:r>
          </a:p>
          <a:p>
            <a:r>
              <a:rPr lang="en-US" altLang="zh-CN" sz="1200" u="none"/>
              <a:t>yiaddrr:</a:t>
            </a:r>
            <a:r>
              <a:rPr lang="en-US" altLang="zh-CN" sz="1200" u="none">
                <a:solidFill>
                  <a:srgbClr val="FF0000"/>
                </a:solidFill>
              </a:rPr>
              <a:t> 223.1.2.4</a:t>
            </a:r>
          </a:p>
          <a:p>
            <a:r>
              <a:rPr lang="en-US" altLang="zh-CN" sz="1200" u="none"/>
              <a:t>transaction ID: 654</a:t>
            </a:r>
          </a:p>
          <a:p>
            <a:r>
              <a:rPr lang="en-US" altLang="zh-CN" sz="1200" u="none"/>
              <a:t>Lifetime: 3600 secs</a:t>
            </a:r>
            <a:endParaRPr lang="en-US" altLang="zh-CN" sz="800" u="none">
              <a:latin typeface="Comic Sans MS" panose="030F0702030302020204" pitchFamily="66" charset="0"/>
            </a:endParaRPr>
          </a:p>
        </p:txBody>
      </p:sp>
      <p:sp>
        <p:nvSpPr>
          <p:cNvPr id="149519" name="Line 29">
            <a:extLst>
              <a:ext uri="{FF2B5EF4-FFF2-40B4-BE49-F238E27FC236}">
                <a16:creationId xmlns:a16="http://schemas.microsoft.com/office/drawing/2014/main" id="{27E76647-85F5-9530-755F-2E8DD33396B3}"/>
              </a:ext>
            </a:extLst>
          </p:cNvPr>
          <p:cNvSpPr>
            <a:spLocks noChangeShapeType="1"/>
          </p:cNvSpPr>
          <p:nvPr/>
        </p:nvSpPr>
        <p:spPr bwMode="auto">
          <a:xfrm flipH="1">
            <a:off x="4021139" y="4233864"/>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0" name="Text Box 30">
            <a:extLst>
              <a:ext uri="{FF2B5EF4-FFF2-40B4-BE49-F238E27FC236}">
                <a16:creationId xmlns:a16="http://schemas.microsoft.com/office/drawing/2014/main" id="{0F4C69DD-EE78-080E-E246-1BE251514413}"/>
              </a:ext>
            </a:extLst>
          </p:cNvPr>
          <p:cNvSpPr txBox="1">
            <a:spLocks noChangeArrowheads="1"/>
          </p:cNvSpPr>
          <p:nvPr/>
        </p:nvSpPr>
        <p:spPr bwMode="auto">
          <a:xfrm>
            <a:off x="4192589" y="3576638"/>
            <a:ext cx="1379537"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b="1" u="none"/>
              <a:t>DHCP request</a:t>
            </a:r>
            <a:endParaRPr lang="en-US" altLang="zh-CN" u="none">
              <a:latin typeface="Comic Sans MS" panose="030F0702030302020204" pitchFamily="66" charset="0"/>
            </a:endParaRPr>
          </a:p>
        </p:txBody>
      </p:sp>
      <p:sp>
        <p:nvSpPr>
          <p:cNvPr id="149521" name="Text Box 31">
            <a:extLst>
              <a:ext uri="{FF2B5EF4-FFF2-40B4-BE49-F238E27FC236}">
                <a16:creationId xmlns:a16="http://schemas.microsoft.com/office/drawing/2014/main" id="{59555E25-AC14-7CE2-47DD-BF1B09D9FFE2}"/>
              </a:ext>
            </a:extLst>
          </p:cNvPr>
          <p:cNvSpPr txBox="1">
            <a:spLocks noChangeArrowheads="1"/>
          </p:cNvSpPr>
          <p:nvPr/>
        </p:nvSpPr>
        <p:spPr bwMode="auto">
          <a:xfrm>
            <a:off x="4322764" y="3838576"/>
            <a:ext cx="2757487" cy="942975"/>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t>src:  </a:t>
            </a:r>
            <a:r>
              <a:rPr lang="en-US" altLang="zh-CN" sz="1200" u="none">
                <a:solidFill>
                  <a:srgbClr val="FF0000"/>
                </a:solidFill>
              </a:rPr>
              <a:t>0.0.0.0</a:t>
            </a:r>
            <a:r>
              <a:rPr lang="en-US" altLang="zh-CN" sz="1200" u="none"/>
              <a:t>, 68     </a:t>
            </a:r>
          </a:p>
          <a:p>
            <a:r>
              <a:rPr lang="en-US" altLang="zh-CN" sz="1200" u="none"/>
              <a:t>dest::  </a:t>
            </a:r>
            <a:r>
              <a:rPr lang="en-US" altLang="zh-CN" sz="1200" u="none">
                <a:solidFill>
                  <a:srgbClr val="FF0000"/>
                </a:solidFill>
              </a:rPr>
              <a:t>255.255.255.255</a:t>
            </a:r>
            <a:r>
              <a:rPr lang="en-US" altLang="zh-CN" sz="1200" u="none"/>
              <a:t>, 67</a:t>
            </a:r>
          </a:p>
          <a:p>
            <a:r>
              <a:rPr lang="en-US" altLang="zh-CN" sz="1200" u="none"/>
              <a:t>yiaddrr: </a:t>
            </a:r>
            <a:r>
              <a:rPr lang="en-US" altLang="zh-CN" sz="1200" u="none">
                <a:solidFill>
                  <a:srgbClr val="FF0000"/>
                </a:solidFill>
              </a:rPr>
              <a:t>223.1.2.4</a:t>
            </a:r>
          </a:p>
          <a:p>
            <a:r>
              <a:rPr lang="en-US" altLang="zh-CN" sz="1200" u="none"/>
              <a:t>transaction ID: 655</a:t>
            </a:r>
          </a:p>
          <a:p>
            <a:r>
              <a:rPr lang="en-US" altLang="zh-CN" sz="1200" u="none"/>
              <a:t>Lifetime: 3600 secs</a:t>
            </a:r>
            <a:endParaRPr lang="en-US" altLang="zh-CN" u="none">
              <a:latin typeface="Comic Sans MS" panose="030F0702030302020204" pitchFamily="66" charset="0"/>
            </a:endParaRPr>
          </a:p>
        </p:txBody>
      </p:sp>
      <p:sp>
        <p:nvSpPr>
          <p:cNvPr id="149522" name="Line 32">
            <a:extLst>
              <a:ext uri="{FF2B5EF4-FFF2-40B4-BE49-F238E27FC236}">
                <a16:creationId xmlns:a16="http://schemas.microsoft.com/office/drawing/2014/main" id="{C6FFC1BB-59BF-296E-1325-D3485DE5179E}"/>
              </a:ext>
            </a:extLst>
          </p:cNvPr>
          <p:cNvSpPr>
            <a:spLocks noChangeShapeType="1"/>
          </p:cNvSpPr>
          <p:nvPr/>
        </p:nvSpPr>
        <p:spPr bwMode="auto">
          <a:xfrm>
            <a:off x="4106864" y="5264151"/>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3" name="Text Box 33">
            <a:extLst>
              <a:ext uri="{FF2B5EF4-FFF2-40B4-BE49-F238E27FC236}">
                <a16:creationId xmlns:a16="http://schemas.microsoft.com/office/drawing/2014/main" id="{5B069300-7084-FDF4-A65E-91057176DC43}"/>
              </a:ext>
            </a:extLst>
          </p:cNvPr>
          <p:cNvSpPr txBox="1">
            <a:spLocks noChangeArrowheads="1"/>
          </p:cNvSpPr>
          <p:nvPr/>
        </p:nvSpPr>
        <p:spPr bwMode="auto">
          <a:xfrm>
            <a:off x="5745164" y="4979988"/>
            <a:ext cx="1379537"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b="1" u="none"/>
              <a:t>DHCP ACK</a:t>
            </a:r>
            <a:endParaRPr lang="en-US" altLang="zh-CN" u="none">
              <a:latin typeface="Comic Sans MS" panose="030F0702030302020204" pitchFamily="66" charset="0"/>
            </a:endParaRPr>
          </a:p>
        </p:txBody>
      </p:sp>
      <p:sp>
        <p:nvSpPr>
          <p:cNvPr id="149524" name="Text Box 34">
            <a:extLst>
              <a:ext uri="{FF2B5EF4-FFF2-40B4-BE49-F238E27FC236}">
                <a16:creationId xmlns:a16="http://schemas.microsoft.com/office/drawing/2014/main" id="{ADAADCBC-D6C0-3CCE-1DC2-1C1B6E003BF1}"/>
              </a:ext>
            </a:extLst>
          </p:cNvPr>
          <p:cNvSpPr txBox="1">
            <a:spLocks noChangeArrowheads="1"/>
          </p:cNvSpPr>
          <p:nvPr/>
        </p:nvSpPr>
        <p:spPr bwMode="auto">
          <a:xfrm>
            <a:off x="5842000" y="5232401"/>
            <a:ext cx="2413000" cy="963613"/>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t>src: </a:t>
            </a:r>
            <a:r>
              <a:rPr lang="en-US" altLang="zh-CN" sz="1200" u="none">
                <a:solidFill>
                  <a:srgbClr val="FF0000"/>
                </a:solidFill>
              </a:rPr>
              <a:t>223.1.2.5,</a:t>
            </a:r>
            <a:r>
              <a:rPr lang="en-US" altLang="zh-CN" sz="1200" u="none"/>
              <a:t> 67      </a:t>
            </a:r>
          </a:p>
          <a:p>
            <a:r>
              <a:rPr lang="en-US" altLang="zh-CN" sz="1200" u="none"/>
              <a:t>dest:  </a:t>
            </a:r>
            <a:r>
              <a:rPr lang="en-US" altLang="zh-CN" sz="1200" u="none">
                <a:solidFill>
                  <a:srgbClr val="FF0000"/>
                </a:solidFill>
              </a:rPr>
              <a:t>255.255.255.255, </a:t>
            </a:r>
            <a:r>
              <a:rPr lang="en-US" altLang="zh-CN" sz="1200" u="none"/>
              <a:t>68</a:t>
            </a:r>
          </a:p>
          <a:p>
            <a:r>
              <a:rPr lang="en-US" altLang="zh-CN" sz="1200" u="none"/>
              <a:t>yiaddrr: </a:t>
            </a:r>
            <a:r>
              <a:rPr lang="en-US" altLang="zh-CN" sz="1200" u="none">
                <a:solidFill>
                  <a:srgbClr val="FF0000"/>
                </a:solidFill>
              </a:rPr>
              <a:t>223.1.2.4</a:t>
            </a:r>
          </a:p>
          <a:p>
            <a:r>
              <a:rPr lang="en-US" altLang="zh-CN" sz="1200" u="none"/>
              <a:t>transaction ID: 655</a:t>
            </a:r>
          </a:p>
          <a:p>
            <a:r>
              <a:rPr lang="en-US" altLang="zh-CN" sz="1200" u="none"/>
              <a:t>Lifetime: 3600 secs</a:t>
            </a:r>
            <a:endParaRPr lang="en-US" altLang="zh-CN" sz="1000" u="none">
              <a:latin typeface="Comic Sans MS" panose="030F0702030302020204" pitchFamily="66" charset="0"/>
            </a:endParaRPr>
          </a:p>
        </p:txBody>
      </p:sp>
      <p:sp>
        <p:nvSpPr>
          <p:cNvPr id="4" name="日期占位符 3">
            <a:extLst>
              <a:ext uri="{FF2B5EF4-FFF2-40B4-BE49-F238E27FC236}">
                <a16:creationId xmlns:a16="http://schemas.microsoft.com/office/drawing/2014/main" id="{F565103B-A13E-BAC7-7639-A526CB749166}"/>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49526" name="页脚占位符 4">
            <a:extLst>
              <a:ext uri="{FF2B5EF4-FFF2-40B4-BE49-F238E27FC236}">
                <a16:creationId xmlns:a16="http://schemas.microsoft.com/office/drawing/2014/main" id="{9BF435B5-0544-3213-ED4B-D7FEC2D56364}"/>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BC9BC6DA-D471-4433-8CFF-FDB6001E5ED4}" type="slidenum">
              <a:rPr lang="en-US" altLang="zh-CN" sz="1600" u="none">
                <a:latin typeface="Garamond" panose="02020404030301010803" pitchFamily="18" charset="0"/>
              </a:rPr>
              <a:pPr algn="r"/>
              <a:t>111</a:t>
            </a:fld>
            <a:endParaRPr lang="en-US" altLang="zh-CN" sz="1600" u="none">
              <a:latin typeface="Garamond" panose="02020404030301010803" pitchFamily="18" charset="0"/>
            </a:endParaRPr>
          </a:p>
        </p:txBody>
      </p:sp>
      <p:grpSp>
        <p:nvGrpSpPr>
          <p:cNvPr id="2" name="组合 1">
            <a:extLst>
              <a:ext uri="{FF2B5EF4-FFF2-40B4-BE49-F238E27FC236}">
                <a16:creationId xmlns:a16="http://schemas.microsoft.com/office/drawing/2014/main" id="{EEC2FDBB-E25B-4BDA-29BA-FA3555B1B48E}"/>
              </a:ext>
            </a:extLst>
          </p:cNvPr>
          <p:cNvGrpSpPr/>
          <p:nvPr/>
        </p:nvGrpSpPr>
        <p:grpSpPr>
          <a:xfrm>
            <a:off x="374452" y="-57294"/>
            <a:ext cx="6105923" cy="1006462"/>
            <a:chOff x="658104" y="373146"/>
            <a:chExt cx="6105923" cy="1006462"/>
          </a:xfrm>
        </p:grpSpPr>
        <p:grpSp>
          <p:nvGrpSpPr>
            <p:cNvPr id="3" name="组合 2">
              <a:extLst>
                <a:ext uri="{FF2B5EF4-FFF2-40B4-BE49-F238E27FC236}">
                  <a16:creationId xmlns:a16="http://schemas.microsoft.com/office/drawing/2014/main" id="{88A72870-BD64-1F29-80DF-B9A808CBA499}"/>
                </a:ext>
              </a:extLst>
            </p:cNvPr>
            <p:cNvGrpSpPr/>
            <p:nvPr/>
          </p:nvGrpSpPr>
          <p:grpSpPr>
            <a:xfrm>
              <a:off x="1080814" y="763297"/>
              <a:ext cx="5683213" cy="616311"/>
              <a:chOff x="1839058" y="1058437"/>
              <a:chExt cx="5683213" cy="616311"/>
            </a:xfrm>
          </p:grpSpPr>
          <p:sp>
            <p:nvSpPr>
              <p:cNvPr id="6" name="矩形: 圆角 5">
                <a:extLst>
                  <a:ext uri="{FF2B5EF4-FFF2-40B4-BE49-F238E27FC236}">
                    <a16:creationId xmlns:a16="http://schemas.microsoft.com/office/drawing/2014/main" id="{A7C9C03C-6E97-0D68-8DF0-C05E32FB940D}"/>
                  </a:ext>
                </a:extLst>
              </p:cNvPr>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7" name="文本框 6">
                <a:extLst>
                  <a:ext uri="{FF2B5EF4-FFF2-40B4-BE49-F238E27FC236}">
                    <a16:creationId xmlns:a16="http://schemas.microsoft.com/office/drawing/2014/main" id="{65F18778-31EA-8348-DDB6-842F5B57977A}"/>
                  </a:ext>
                </a:extLst>
              </p:cNvPr>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工作原理示例</a:t>
                </a:r>
              </a:p>
            </p:txBody>
          </p:sp>
        </p:grpSp>
        <p:pic>
          <p:nvPicPr>
            <p:cNvPr id="5" name="图片 4">
              <a:extLst>
                <a:ext uri="{FF2B5EF4-FFF2-40B4-BE49-F238E27FC236}">
                  <a16:creationId xmlns:a16="http://schemas.microsoft.com/office/drawing/2014/main" id="{D3A53985-5C95-7FEC-3ECA-8738E0E6D67C}"/>
                </a:ext>
              </a:extLst>
            </p:cNvPr>
            <p:cNvPicPr>
              <a:picLocks noChangeAspect="1"/>
            </p:cNvPicPr>
            <p:nvPr/>
          </p:nvPicPr>
          <p:blipFill>
            <a:blip r:embed="rId7">
              <a:lum contrast="20000"/>
            </a:blip>
            <a:stretch>
              <a:fillRect/>
            </a:stretch>
          </p:blipFill>
          <p:spPr>
            <a:xfrm>
              <a:off x="658104" y="373146"/>
              <a:ext cx="1178667" cy="987480"/>
            </a:xfrm>
            <a:prstGeom prst="rect">
              <a:avLst/>
            </a:prstGeom>
          </p:spPr>
        </p:pic>
      </p:grpSp>
      <p:sp>
        <p:nvSpPr>
          <p:cNvPr id="9" name="文本框 8">
            <a:extLst>
              <a:ext uri="{FF2B5EF4-FFF2-40B4-BE49-F238E27FC236}">
                <a16:creationId xmlns:a16="http://schemas.microsoft.com/office/drawing/2014/main" id="{8E3CFA2C-3A00-2CD7-963A-986306A5DF21}"/>
              </a:ext>
            </a:extLst>
          </p:cNvPr>
          <p:cNvSpPr txBox="1"/>
          <p:nvPr/>
        </p:nvSpPr>
        <p:spPr>
          <a:xfrm>
            <a:off x="6903085" y="109022"/>
            <a:ext cx="4491753" cy="923330"/>
          </a:xfrm>
          <a:prstGeom prst="rect">
            <a:avLst/>
          </a:prstGeom>
          <a:noFill/>
        </p:spPr>
        <p:txBody>
          <a:bodyPr wrap="square">
            <a:spAutoFit/>
          </a:bodyPr>
          <a:lstStyle/>
          <a:p>
            <a:r>
              <a:rPr lang="en-US" altLang="zh-CN" b="1" i="0" dirty="0">
                <a:solidFill>
                  <a:srgbClr val="333333"/>
                </a:solidFill>
                <a:effectLst/>
                <a:latin typeface="Arial" panose="020B0604020202020204" pitchFamily="34" charset="0"/>
              </a:rPr>
              <a:t>255.255.255.255</a:t>
            </a:r>
            <a:r>
              <a:rPr lang="zh-CN" altLang="en-US" b="1" i="0" dirty="0">
                <a:solidFill>
                  <a:srgbClr val="333333"/>
                </a:solidFill>
                <a:effectLst/>
                <a:latin typeface="Arial" panose="020B0604020202020204" pitchFamily="34" charset="0"/>
              </a:rPr>
              <a:t>是广播地址</a:t>
            </a:r>
            <a:endParaRPr lang="en-US" altLang="zh-CN" b="1" i="0" dirty="0">
              <a:solidFill>
                <a:srgbClr val="333333"/>
              </a:solidFill>
              <a:effectLst/>
              <a:latin typeface="Arial" panose="020B0604020202020204" pitchFamily="34" charset="0"/>
            </a:endParaRPr>
          </a:p>
          <a:p>
            <a:r>
              <a:rPr lang="en-US" altLang="zh-CN" b="1" dirty="0">
                <a:solidFill>
                  <a:srgbClr val="333333"/>
                </a:solidFill>
                <a:latin typeface="Arial" panose="020B0604020202020204" pitchFamily="34" charset="0"/>
              </a:rPr>
              <a:t>DHCP</a:t>
            </a:r>
            <a:r>
              <a:rPr lang="zh-CN" altLang="en-US" b="1" dirty="0">
                <a:solidFill>
                  <a:srgbClr val="333333"/>
                </a:solidFill>
                <a:latin typeface="Arial" panose="020B0604020202020204" pitchFamily="34" charset="0"/>
              </a:rPr>
              <a:t>客户端还未获取到</a:t>
            </a:r>
            <a:r>
              <a:rPr lang="en-US" altLang="zh-CN" b="1" dirty="0">
                <a:solidFill>
                  <a:srgbClr val="333333"/>
                </a:solidFill>
                <a:latin typeface="Arial" panose="020B0604020202020204" pitchFamily="34" charset="0"/>
              </a:rPr>
              <a:t>ip</a:t>
            </a:r>
            <a:r>
              <a:rPr lang="zh-CN" altLang="en-US" b="1" dirty="0">
                <a:solidFill>
                  <a:srgbClr val="333333"/>
                </a:solidFill>
                <a:latin typeface="Arial" panose="020B0604020202020204" pitchFamily="34" charset="0"/>
              </a:rPr>
              <a:t>的时候规定使用</a:t>
            </a:r>
            <a:r>
              <a:rPr lang="en-US" altLang="zh-CN" b="1" dirty="0">
                <a:solidFill>
                  <a:srgbClr val="333333"/>
                </a:solidFill>
                <a:latin typeface="Arial" panose="020B0604020202020204" pitchFamily="34" charset="0"/>
              </a:rPr>
              <a:t>0.0.0.0</a:t>
            </a:r>
            <a:r>
              <a:rPr lang="zh-CN" altLang="en-US" b="1" dirty="0">
                <a:solidFill>
                  <a:srgbClr val="333333"/>
                </a:solidFill>
                <a:latin typeface="Arial" panose="020B0604020202020204" pitchFamily="34" charset="0"/>
              </a:rPr>
              <a:t>作“源地址”</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9529" y="315996"/>
            <a:ext cx="4446806" cy="1006462"/>
            <a:chOff x="658104" y="373146"/>
            <a:chExt cx="4446806" cy="1006462"/>
          </a:xfrm>
        </p:grpSpPr>
        <p:grpSp>
          <p:nvGrpSpPr>
            <p:cNvPr id="9" name="组合 8"/>
            <p:cNvGrpSpPr/>
            <p:nvPr/>
          </p:nvGrpSpPr>
          <p:grpSpPr>
            <a:xfrm>
              <a:off x="1080814" y="763297"/>
              <a:ext cx="4024096" cy="616311"/>
              <a:chOff x="1839058" y="1058437"/>
              <a:chExt cx="4024096" cy="616311"/>
            </a:xfrm>
          </p:grpSpPr>
          <p:sp>
            <p:nvSpPr>
              <p:cNvPr id="11" name="矩形: 圆角 10"/>
              <p:cNvSpPr/>
              <p:nvPr/>
            </p:nvSpPr>
            <p:spPr>
              <a:xfrm>
                <a:off x="1839058" y="1058437"/>
                <a:ext cx="380256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681320" y="1089973"/>
                <a:ext cx="3181834"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p>
            </p:txBody>
          </p:sp>
        </p:grpSp>
        <p:pic>
          <p:nvPicPr>
            <p:cNvPr id="10" name="图片 9"/>
            <p:cNvPicPr>
              <a:picLocks noChangeAspect="1"/>
            </p:cNvPicPr>
            <p:nvPr/>
          </p:nvPicPr>
          <p:blipFill>
            <a:blip r:embed="rId2">
              <a:lum contrast="20000"/>
            </a:blip>
            <a:stretch>
              <a:fillRect/>
            </a:stretch>
          </p:blipFill>
          <p:spPr>
            <a:xfrm>
              <a:off x="658104" y="373146"/>
              <a:ext cx="1178667" cy="987480"/>
            </a:xfrm>
            <a:prstGeom prst="rect">
              <a:avLst/>
            </a:prstGeom>
          </p:spPr>
        </p:pic>
      </p:grpSp>
      <p:grpSp>
        <p:nvGrpSpPr>
          <p:cNvPr id="13" name="组合 12"/>
          <p:cNvGrpSpPr/>
          <p:nvPr/>
        </p:nvGrpSpPr>
        <p:grpSpPr>
          <a:xfrm>
            <a:off x="629529" y="1695920"/>
            <a:ext cx="6327922" cy="526729"/>
            <a:chOff x="722008" y="1303131"/>
            <a:chExt cx="6042085" cy="502937"/>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3638414" y="-1343279"/>
              <a:ext cx="475861" cy="57754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51236" y="1335868"/>
              <a:ext cx="541285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DHCP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协议并不仅仅只能获取</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IP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a:t>
              </a:r>
            </a:p>
          </p:txBody>
        </p:sp>
      </p:grpSp>
      <p:sp>
        <p:nvSpPr>
          <p:cNvPr id="19" name="文本框 18"/>
          <p:cNvSpPr txBox="1"/>
          <p:nvPr/>
        </p:nvSpPr>
        <p:spPr>
          <a:xfrm>
            <a:off x="1288524" y="2416643"/>
            <a:ext cx="3312399" cy="224196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网关地址</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DNS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子网掩码</a:t>
            </a:r>
          </a:p>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738D371F-0928-4812-AF6D-F58022A42781}"/>
              </a:ext>
            </a:extLst>
          </p:cNvPr>
          <p:cNvSpPr>
            <a:spLocks noGrp="1"/>
          </p:cNvSpPr>
          <p:nvPr>
            <p:ph type="sldNum" sz="quarter" idx="12"/>
          </p:nvPr>
        </p:nvSpPr>
        <p:spPr/>
        <p:txBody>
          <a:bodyPr/>
          <a:lstStyle/>
          <a:p>
            <a:fld id="{91F2D4EF-46D4-4764-B373-FC59CD1D281E}" type="slidenum">
              <a:rPr lang="zh-CN" altLang="en-US" smtClean="0"/>
              <a:t>112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49631" y="1125245"/>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864543" y="1810695"/>
            <a:ext cx="7148194" cy="2439814"/>
            <a:chOff x="3032643" y="2284611"/>
            <a:chExt cx="7148194" cy="2439814"/>
          </a:xfrm>
        </p:grpSpPr>
        <p:grpSp>
          <p:nvGrpSpPr>
            <p:cNvPr id="9" name="组合 8"/>
            <p:cNvGrpSpPr/>
            <p:nvPr/>
          </p:nvGrpSpPr>
          <p:grpSpPr>
            <a:xfrm>
              <a:off x="3032643" y="2284611"/>
              <a:ext cx="7148194" cy="1871529"/>
              <a:chOff x="2274487" y="1713458"/>
              <a:chExt cx="5361153" cy="1403647"/>
            </a:xfrm>
          </p:grpSpPr>
          <p:sp>
            <p:nvSpPr>
              <p:cNvPr id="11" name="矩形 10"/>
              <p:cNvSpPr/>
              <p:nvPr/>
            </p:nvSpPr>
            <p:spPr>
              <a:xfrm>
                <a:off x="2274487" y="1713458"/>
                <a:ext cx="5361153" cy="906304"/>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网络地址转换</a:t>
                </a:r>
                <a:r>
                  <a:rPr lang="en-US" altLang="zh-CN" sz="66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rPr>
                  <a:t>NAT</a:t>
                </a:r>
                <a:endParaRPr lang="zh-CN" altLang="en-US" sz="66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endParaRPr>
              </a:p>
            </p:txBody>
          </p:sp>
          <p:sp>
            <p:nvSpPr>
              <p:cNvPr id="12" name="矩形 11"/>
              <p:cNvSpPr/>
              <p:nvPr/>
            </p:nvSpPr>
            <p:spPr>
              <a:xfrm>
                <a:off x="2679732" y="2619762"/>
                <a:ext cx="4874033"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etwork Address Translation NAT</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324202" y="2217050"/>
                <a:ext cx="583333"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N</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388492" y="3117105"/>
                <a:ext cx="501424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630855" y="401653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19913" y="1534550"/>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F2C22D0-58A0-431B-8CFA-9DD38D783522}"/>
              </a:ext>
            </a:extLst>
          </p:cNvPr>
          <p:cNvSpPr>
            <a:spLocks noGrp="1"/>
          </p:cNvSpPr>
          <p:nvPr>
            <p:ph type="sldNum" sz="quarter" idx="12"/>
          </p:nvPr>
        </p:nvSpPr>
        <p:spPr/>
        <p:txBody>
          <a:bodyPr/>
          <a:lstStyle/>
          <a:p>
            <a:fld id="{91F2D4EF-46D4-4764-B373-FC59CD1D281E}" type="slidenum">
              <a:rPr lang="zh-CN" altLang="en-US" smtClean="0"/>
              <a:t>113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5665787" cy="1428589"/>
            <a:chOff x="551030" y="-368704"/>
            <a:chExt cx="5665787" cy="1428589"/>
          </a:xfrm>
        </p:grpSpPr>
        <p:grpSp>
          <p:nvGrpSpPr>
            <p:cNvPr id="9" name="组合 8"/>
            <p:cNvGrpSpPr/>
            <p:nvPr/>
          </p:nvGrpSpPr>
          <p:grpSpPr>
            <a:xfrm>
              <a:off x="1201632" y="303925"/>
              <a:ext cx="5015185" cy="682185"/>
              <a:chOff x="1839059" y="967769"/>
              <a:chExt cx="5015185" cy="682185"/>
            </a:xfrm>
          </p:grpSpPr>
          <p:sp>
            <p:nvSpPr>
              <p:cNvPr id="11" name="矩形: 圆角 10"/>
              <p:cNvSpPr/>
              <p:nvPr/>
            </p:nvSpPr>
            <p:spPr>
              <a:xfrm>
                <a:off x="1839059" y="967769"/>
                <a:ext cx="4810938"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12" name="文本框 11"/>
              <p:cNvSpPr txBox="1"/>
              <p:nvPr/>
            </p:nvSpPr>
            <p:spPr>
              <a:xfrm>
                <a:off x="2786093" y="1034835"/>
                <a:ext cx="406815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设计</a:t>
                </a:r>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的动机</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 name="文本框 12"/>
          <p:cNvSpPr txBox="1"/>
          <p:nvPr/>
        </p:nvSpPr>
        <p:spPr>
          <a:xfrm>
            <a:off x="1080815" y="1562685"/>
            <a:ext cx="10196206" cy="4412683"/>
          </a:xfrm>
          <a:prstGeom prst="rect">
            <a:avLst/>
          </a:prstGeom>
          <a:noFill/>
        </p:spPr>
        <p:txBody>
          <a:bodyPr wrap="square">
            <a:spAutoFit/>
          </a:bodyPr>
          <a:lstStyle/>
          <a:p>
            <a:pPr>
              <a:lnSpc>
                <a:spcPct val="200000"/>
              </a:lnSpc>
              <a:buClr>
                <a:srgbClr val="009FF6"/>
              </a:buClr>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本地网络只要使用</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一个</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就可以和外部网络相连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不需要从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处获得大批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所有设备可以使用同一个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可以在不通知外部网络的情况下改变内网主机的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即使改变了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也无须改变内网主机的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内网主机对外网主机而言是不可见的、不可寻址的。</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这也算是一项安全措施</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2" name="灯片编号占位符 1">
            <a:extLst>
              <a:ext uri="{FF2B5EF4-FFF2-40B4-BE49-F238E27FC236}">
                <a16:creationId xmlns:a16="http://schemas.microsoft.com/office/drawing/2014/main" id="{6DDC69ED-3D6B-437C-96BD-4F28E095DA72}"/>
              </a:ext>
            </a:extLst>
          </p:cNvPr>
          <p:cNvSpPr>
            <a:spLocks noGrp="1"/>
          </p:cNvSpPr>
          <p:nvPr>
            <p:ph type="sldNum" sz="quarter" idx="12"/>
          </p:nvPr>
        </p:nvSpPr>
        <p:spPr/>
        <p:txBody>
          <a:bodyPr/>
          <a:lstStyle/>
          <a:p>
            <a:fld id="{91F2D4EF-46D4-4764-B373-FC59CD1D281E}" type="slidenum">
              <a:rPr lang="zh-CN" altLang="en-US" smtClean="0"/>
              <a:t>114</a:t>
            </a:fld>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785552" cy="1428589"/>
            <a:chOff x="551030" y="-368704"/>
            <a:chExt cx="5785552" cy="1428589"/>
          </a:xfrm>
        </p:grpSpPr>
        <p:grpSp>
          <p:nvGrpSpPr>
            <p:cNvPr id="29" name="组合 28"/>
            <p:cNvGrpSpPr/>
            <p:nvPr/>
          </p:nvGrpSpPr>
          <p:grpSpPr>
            <a:xfrm>
              <a:off x="1201632" y="303925"/>
              <a:ext cx="5134950" cy="682185"/>
              <a:chOff x="1839059" y="967769"/>
              <a:chExt cx="5134950" cy="682185"/>
            </a:xfrm>
          </p:grpSpPr>
          <p:sp>
            <p:nvSpPr>
              <p:cNvPr id="31" name="矩形: 圆角 30"/>
              <p:cNvSpPr/>
              <p:nvPr/>
            </p:nvSpPr>
            <p:spPr>
              <a:xfrm>
                <a:off x="1839059" y="967769"/>
                <a:ext cx="513495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406815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网络地址转换</a:t>
                </a:r>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1478204" y="1757825"/>
            <a:ext cx="8542313" cy="3488214"/>
            <a:chOff x="-443860" y="1872125"/>
            <a:chExt cx="8542313" cy="3488214"/>
          </a:xfrm>
        </p:grpSpPr>
        <p:grpSp>
          <p:nvGrpSpPr>
            <p:cNvPr id="121" name="组合 120"/>
            <p:cNvGrpSpPr/>
            <p:nvPr/>
          </p:nvGrpSpPr>
          <p:grpSpPr>
            <a:xfrm>
              <a:off x="6015332" y="2110250"/>
              <a:ext cx="1625011" cy="2513051"/>
              <a:chOff x="2707027" y="1673538"/>
              <a:chExt cx="3810000" cy="3520449"/>
            </a:xfrm>
          </p:grpSpPr>
          <p:grpSp>
            <p:nvGrpSpPr>
              <p:cNvPr id="157" name="组合 156"/>
              <p:cNvGrpSpPr/>
              <p:nvPr/>
            </p:nvGrpSpPr>
            <p:grpSpPr>
              <a:xfrm>
                <a:off x="2707027" y="1673538"/>
                <a:ext cx="3810000" cy="3520449"/>
                <a:chOff x="2363126" y="1676863"/>
                <a:chExt cx="3995264" cy="3691633"/>
              </a:xfrm>
            </p:grpSpPr>
            <p:sp>
              <p:nvSpPr>
                <p:cNvPr id="159" name="椭圆 158"/>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弧形 157"/>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4" name="Line 9"/>
            <p:cNvSpPr>
              <a:spLocks noChangeShapeType="1"/>
            </p:cNvSpPr>
            <p:nvPr/>
          </p:nvSpPr>
          <p:spPr bwMode="auto">
            <a:xfrm>
              <a:off x="3763963" y="3350087"/>
              <a:ext cx="294798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0"/>
            <p:cNvSpPr>
              <a:spLocks noChangeShapeType="1"/>
            </p:cNvSpPr>
            <p:nvPr/>
          </p:nvSpPr>
          <p:spPr bwMode="auto">
            <a:xfrm flipH="1">
              <a:off x="6532563" y="2642062"/>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11"/>
            <p:cNvSpPr>
              <a:spLocks noChangeShapeType="1"/>
            </p:cNvSpPr>
            <p:nvPr/>
          </p:nvSpPr>
          <p:spPr bwMode="auto">
            <a:xfrm>
              <a:off x="6537326" y="2638888"/>
              <a:ext cx="1206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12"/>
            <p:cNvSpPr>
              <a:spLocks noChangeShapeType="1"/>
            </p:cNvSpPr>
            <p:nvPr/>
          </p:nvSpPr>
          <p:spPr bwMode="auto">
            <a:xfrm flipV="1">
              <a:off x="6542088" y="4059700"/>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Text Box 13"/>
            <p:cNvSpPr txBox="1">
              <a:spLocks noChangeArrowheads="1"/>
            </p:cNvSpPr>
            <p:nvPr/>
          </p:nvSpPr>
          <p:spPr bwMode="auto">
            <a:xfrm>
              <a:off x="7127875" y="23420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10.0.0.1</a:t>
              </a:r>
            </a:p>
          </p:txBody>
        </p:sp>
        <p:sp>
          <p:nvSpPr>
            <p:cNvPr id="39" name="Text Box 14"/>
            <p:cNvSpPr txBox="1">
              <a:spLocks noChangeArrowheads="1"/>
            </p:cNvSpPr>
            <p:nvPr/>
          </p:nvSpPr>
          <p:spPr bwMode="auto">
            <a:xfrm>
              <a:off x="7246938" y="3069100"/>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10.0.0.2</a:t>
              </a:r>
            </a:p>
          </p:txBody>
        </p:sp>
        <p:sp>
          <p:nvSpPr>
            <p:cNvPr id="40" name="Text Box 15"/>
            <p:cNvSpPr txBox="1">
              <a:spLocks noChangeArrowheads="1"/>
            </p:cNvSpPr>
            <p:nvPr/>
          </p:nvSpPr>
          <p:spPr bwMode="auto">
            <a:xfrm>
              <a:off x="7212013" y="3915237"/>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10.0.0.3</a:t>
              </a:r>
            </a:p>
          </p:txBody>
        </p:sp>
        <p:sp>
          <p:nvSpPr>
            <p:cNvPr id="41" name="Text Box 16"/>
            <p:cNvSpPr txBox="1">
              <a:spLocks noChangeArrowheads="1"/>
            </p:cNvSpPr>
            <p:nvPr/>
          </p:nvSpPr>
          <p:spPr bwMode="auto">
            <a:xfrm>
              <a:off x="3806825" y="29008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10.0.0.4</a:t>
              </a:r>
            </a:p>
          </p:txBody>
        </p:sp>
        <p:sp>
          <p:nvSpPr>
            <p:cNvPr id="42" name="Line 17"/>
            <p:cNvSpPr>
              <a:spLocks noChangeShapeType="1"/>
            </p:cNvSpPr>
            <p:nvPr/>
          </p:nvSpPr>
          <p:spPr bwMode="auto">
            <a:xfrm flipH="1">
              <a:off x="3922713" y="3183400"/>
              <a:ext cx="82550" cy="1206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3" name="Text Box 18"/>
            <p:cNvSpPr txBox="1">
              <a:spLocks noChangeArrowheads="1"/>
            </p:cNvSpPr>
            <p:nvPr/>
          </p:nvSpPr>
          <p:spPr bwMode="auto">
            <a:xfrm>
              <a:off x="2070100" y="3427875"/>
              <a:ext cx="1159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138.76.29.7</a:t>
              </a:r>
            </a:p>
          </p:txBody>
        </p:sp>
        <p:sp>
          <p:nvSpPr>
            <p:cNvPr id="44" name="Line 19"/>
            <p:cNvSpPr>
              <a:spLocks noChangeShapeType="1"/>
            </p:cNvSpPr>
            <p:nvPr/>
          </p:nvSpPr>
          <p:spPr bwMode="auto">
            <a:xfrm flipH="1">
              <a:off x="3224213" y="3407237"/>
              <a:ext cx="80962" cy="12223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34"/>
            <p:cNvSpPr>
              <a:spLocks noChangeShapeType="1"/>
            </p:cNvSpPr>
            <p:nvPr/>
          </p:nvSpPr>
          <p:spPr bwMode="auto">
            <a:xfrm>
              <a:off x="488949" y="3372313"/>
              <a:ext cx="2905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Text Box 35"/>
            <p:cNvSpPr txBox="1">
              <a:spLocks noChangeArrowheads="1"/>
            </p:cNvSpPr>
            <p:nvPr/>
          </p:nvSpPr>
          <p:spPr bwMode="auto">
            <a:xfrm>
              <a:off x="4500878" y="1872125"/>
              <a:ext cx="1707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本地网络</a:t>
              </a:r>
            </a:p>
            <a:p>
              <a:pPr algn="ct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例如</a:t>
              </a: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家庭网络</a:t>
              </a: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pPr algn="ct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10.0.0/24</a:t>
              </a:r>
            </a:p>
          </p:txBody>
        </p:sp>
        <p:sp>
          <p:nvSpPr>
            <p:cNvPr id="61" name="Line 36"/>
            <p:cNvSpPr>
              <a:spLocks noChangeShapeType="1"/>
            </p:cNvSpPr>
            <p:nvPr/>
          </p:nvSpPr>
          <p:spPr bwMode="auto">
            <a:xfrm>
              <a:off x="6421438" y="2122950"/>
              <a:ext cx="130968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7"/>
            <p:cNvSpPr>
              <a:spLocks noChangeShapeType="1"/>
            </p:cNvSpPr>
            <p:nvPr/>
          </p:nvSpPr>
          <p:spPr bwMode="auto">
            <a:xfrm>
              <a:off x="3632200" y="1989600"/>
              <a:ext cx="0" cy="10223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38"/>
            <p:cNvSpPr>
              <a:spLocks noChangeShapeType="1"/>
            </p:cNvSpPr>
            <p:nvPr/>
          </p:nvSpPr>
          <p:spPr bwMode="auto">
            <a:xfrm flipH="1" flipV="1">
              <a:off x="3763963" y="2110250"/>
              <a:ext cx="84931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39"/>
            <p:cNvSpPr>
              <a:spLocks noChangeShapeType="1"/>
            </p:cNvSpPr>
            <p:nvPr/>
          </p:nvSpPr>
          <p:spPr bwMode="auto">
            <a:xfrm>
              <a:off x="2257425" y="2122950"/>
              <a:ext cx="13096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40"/>
            <p:cNvSpPr>
              <a:spLocks noChangeShapeType="1"/>
            </p:cNvSpPr>
            <p:nvPr/>
          </p:nvSpPr>
          <p:spPr bwMode="auto">
            <a:xfrm flipH="1" flipV="1">
              <a:off x="546100" y="2110250"/>
              <a:ext cx="8477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41"/>
            <p:cNvSpPr txBox="1">
              <a:spLocks noChangeArrowheads="1"/>
            </p:cNvSpPr>
            <p:nvPr/>
          </p:nvSpPr>
          <p:spPr bwMode="auto">
            <a:xfrm>
              <a:off x="1344979" y="1876920"/>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因特网的</a:t>
              </a:r>
            </a:p>
            <a:p>
              <a:pPr algn="ctr">
                <a:defRPr/>
              </a:pPr>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其他部分</a:t>
              </a:r>
            </a:p>
          </p:txBody>
        </p:sp>
        <p:sp>
          <p:nvSpPr>
            <p:cNvPr id="67" name="Line 42"/>
            <p:cNvSpPr>
              <a:spLocks noChangeShapeType="1"/>
            </p:cNvSpPr>
            <p:nvPr/>
          </p:nvSpPr>
          <p:spPr bwMode="auto">
            <a:xfrm flipH="1" flipV="1">
              <a:off x="2484438" y="3770773"/>
              <a:ext cx="11418" cy="76667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Text Box 43"/>
            <p:cNvSpPr txBox="1">
              <a:spLocks noChangeArrowheads="1"/>
            </p:cNvSpPr>
            <p:nvPr/>
          </p:nvSpPr>
          <p:spPr bwMode="auto">
            <a:xfrm>
              <a:off x="4188619" y="4714008"/>
              <a:ext cx="3036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本网络中的数据报有着类似</a:t>
              </a:r>
            </a:p>
            <a:p>
              <a:pPr algn="ct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10.0.0/24</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的源或目的</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sp>
          <p:nvSpPr>
            <p:cNvPr id="69" name="Line 44"/>
            <p:cNvSpPr>
              <a:spLocks noChangeShapeType="1"/>
            </p:cNvSpPr>
            <p:nvPr/>
          </p:nvSpPr>
          <p:spPr bwMode="auto">
            <a:xfrm flipH="1" flipV="1">
              <a:off x="5338763" y="3588212"/>
              <a:ext cx="0" cy="11257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 name="Text Box 45"/>
            <p:cNvSpPr txBox="1">
              <a:spLocks noChangeArrowheads="1"/>
            </p:cNvSpPr>
            <p:nvPr/>
          </p:nvSpPr>
          <p:spPr bwMode="auto">
            <a:xfrm>
              <a:off x="-443860" y="4714008"/>
              <a:ext cx="44491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所有离开本地网络的报文都拥有同一个源</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 138.76.29.7,</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以及不同的源端口号</a:t>
              </a:r>
            </a:p>
          </p:txBody>
        </p:sp>
        <p:sp>
          <p:nvSpPr>
            <p:cNvPr id="71" name="computr2"/>
            <p:cNvSpPr>
              <a:spLocks noEditPoints="1" noChangeArrowheads="1"/>
            </p:cNvSpPr>
            <p:nvPr/>
          </p:nvSpPr>
          <p:spPr bwMode="auto">
            <a:xfrm>
              <a:off x="6646863" y="2464262"/>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72" name="computr2"/>
            <p:cNvSpPr>
              <a:spLocks noEditPoints="1" noChangeArrowheads="1"/>
            </p:cNvSpPr>
            <p:nvPr/>
          </p:nvSpPr>
          <p:spPr bwMode="auto">
            <a:xfrm>
              <a:off x="6657975" y="3213562"/>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73" name="computr2"/>
            <p:cNvSpPr>
              <a:spLocks noEditPoints="1" noChangeArrowheads="1"/>
            </p:cNvSpPr>
            <p:nvPr/>
          </p:nvSpPr>
          <p:spPr bwMode="auto">
            <a:xfrm>
              <a:off x="6657975" y="3894600"/>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108" name="图片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2294334"/>
              <a:ext cx="898796" cy="639044"/>
            </a:xfrm>
            <a:prstGeom prst="rect">
              <a:avLst/>
            </a:prstGeom>
          </p:spPr>
        </p:pic>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006783"/>
              <a:ext cx="898796" cy="639044"/>
            </a:xfrm>
            <a:prstGeom prst="rect">
              <a:avLst/>
            </a:prstGeom>
          </p:spPr>
        </p:pic>
        <p:pic>
          <p:nvPicPr>
            <p:cNvPr id="110" name="图片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705185"/>
              <a:ext cx="898796" cy="639044"/>
            </a:xfrm>
            <a:prstGeom prst="rect">
              <a:avLst/>
            </a:prstGeom>
          </p:spPr>
        </p:pic>
        <p:pic>
          <p:nvPicPr>
            <p:cNvPr id="161" name="图片 1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748" y="2799477"/>
              <a:ext cx="898629" cy="898630"/>
            </a:xfrm>
            <a:prstGeom prst="rect">
              <a:avLst/>
            </a:prstGeom>
          </p:spPr>
        </p:pic>
      </p:grpSp>
      <p:sp>
        <p:nvSpPr>
          <p:cNvPr id="3" name="灯片编号占位符 2">
            <a:extLst>
              <a:ext uri="{FF2B5EF4-FFF2-40B4-BE49-F238E27FC236}">
                <a16:creationId xmlns:a16="http://schemas.microsoft.com/office/drawing/2014/main" id="{47C6B091-650F-400F-889F-1F1B5BE95838}"/>
              </a:ext>
            </a:extLst>
          </p:cNvPr>
          <p:cNvSpPr>
            <a:spLocks noGrp="1"/>
          </p:cNvSpPr>
          <p:nvPr>
            <p:ph type="sldNum" sz="quarter" idx="12"/>
          </p:nvPr>
        </p:nvSpPr>
        <p:spPr/>
        <p:txBody>
          <a:bodyPr/>
          <a:lstStyle/>
          <a:p>
            <a:fld id="{91F2D4EF-46D4-4764-B373-FC59CD1D281E}" type="slidenum">
              <a:rPr lang="zh-CN" altLang="en-US" smtClean="0"/>
              <a:t>115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4914785" cy="1428589"/>
            <a:chOff x="551030" y="-368704"/>
            <a:chExt cx="4914785" cy="1428589"/>
          </a:xfrm>
        </p:grpSpPr>
        <p:grpSp>
          <p:nvGrpSpPr>
            <p:cNvPr id="9" name="组合 8"/>
            <p:cNvGrpSpPr/>
            <p:nvPr/>
          </p:nvGrpSpPr>
          <p:grpSpPr>
            <a:xfrm>
              <a:off x="1201632" y="303925"/>
              <a:ext cx="4264183" cy="682185"/>
              <a:chOff x="1839059" y="967769"/>
              <a:chExt cx="4264183" cy="682185"/>
            </a:xfrm>
          </p:grpSpPr>
          <p:sp>
            <p:nvSpPr>
              <p:cNvPr id="11" name="矩形: 圆角 10"/>
              <p:cNvSpPr/>
              <p:nvPr/>
            </p:nvSpPr>
            <p:spPr>
              <a:xfrm>
                <a:off x="1839059" y="967769"/>
                <a:ext cx="3854117"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12" name="文本框 11"/>
              <p:cNvSpPr txBox="1"/>
              <p:nvPr/>
            </p:nvSpPr>
            <p:spPr>
              <a:xfrm>
                <a:off x="2786093" y="1034835"/>
                <a:ext cx="33171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的实现</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 name="文本框 12"/>
          <p:cNvSpPr txBox="1"/>
          <p:nvPr/>
        </p:nvSpPr>
        <p:spPr>
          <a:xfrm>
            <a:off x="907455" y="1649195"/>
            <a:ext cx="11004683" cy="4043351"/>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发送数据报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将每个外出报文的</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源</a:t>
            </a:r>
            <a:r>
              <a:rPr kumimoji="1"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端口号</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替换为</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IP</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地址以及新的端口号</a:t>
            </a:r>
            <a:b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b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远程客户机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服务器将以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IP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地址以及新的端口号做为目的地址进行响应</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b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b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记住每一个地址转换对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转换表中</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a:t>
            </a:r>
            <a:b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b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源</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端口号</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IP </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新的端口</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接收数据报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根据</a:t>
            </a:r>
            <a:r>
              <a:rPr kumimoji="1"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转换表</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将每个进入报文的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端口号替换为相应的源</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地址以及端口号</a:t>
            </a:r>
          </a:p>
        </p:txBody>
      </p:sp>
      <p:sp>
        <p:nvSpPr>
          <p:cNvPr id="2" name="灯片编号占位符 1">
            <a:extLst>
              <a:ext uri="{FF2B5EF4-FFF2-40B4-BE49-F238E27FC236}">
                <a16:creationId xmlns:a16="http://schemas.microsoft.com/office/drawing/2014/main" id="{BCCE9064-8A37-43E1-862A-A98DAA49069C}"/>
              </a:ext>
            </a:extLst>
          </p:cNvPr>
          <p:cNvSpPr>
            <a:spLocks noGrp="1"/>
          </p:cNvSpPr>
          <p:nvPr>
            <p:ph type="sldNum" sz="quarter" idx="12"/>
          </p:nvPr>
        </p:nvSpPr>
        <p:spPr/>
        <p:txBody>
          <a:bodyPr/>
          <a:lstStyle/>
          <a:p>
            <a:fld id="{91F2D4EF-46D4-4764-B373-FC59CD1D281E}" type="slidenum">
              <a:rPr lang="zh-CN" altLang="en-US" smtClean="0"/>
              <a:t>116</a:t>
            </a:fld>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35"/>
          <p:cNvSpPr/>
          <p:nvPr/>
        </p:nvSpPr>
        <p:spPr bwMode="auto">
          <a:xfrm>
            <a:off x="4460290" y="2946146"/>
            <a:ext cx="3649662" cy="1427940"/>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noFill/>
          <a:ln w="28575">
            <a:solidFill>
              <a:srgbClr val="009FF6"/>
            </a:solidFill>
            <a:round/>
          </a:ln>
        </p:spPr>
        <p:txBody>
          <a:bodyPr wrap="none"/>
          <a:lstStyle/>
          <a:p>
            <a:endParaRPr lang="zh-CN" altLang="en-US"/>
          </a:p>
        </p:txBody>
      </p:sp>
      <p:grpSp>
        <p:nvGrpSpPr>
          <p:cNvPr id="112" name="组合 111"/>
          <p:cNvGrpSpPr/>
          <p:nvPr/>
        </p:nvGrpSpPr>
        <p:grpSpPr>
          <a:xfrm>
            <a:off x="4447591" y="1730499"/>
            <a:ext cx="3575050" cy="1279525"/>
            <a:chOff x="2255868" y="1511380"/>
            <a:chExt cx="3575050" cy="1279525"/>
          </a:xfrm>
        </p:grpSpPr>
        <p:sp>
          <p:nvSpPr>
            <p:cNvPr id="113" name="Rectangle 36"/>
            <p:cNvSpPr>
              <a:spLocks noChangeArrowheads="1"/>
            </p:cNvSpPr>
            <p:nvPr/>
          </p:nvSpPr>
          <p:spPr bwMode="auto">
            <a:xfrm>
              <a:off x="2255868" y="1511380"/>
              <a:ext cx="3575050" cy="1279525"/>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14" name="Text Box 37"/>
            <p:cNvSpPr txBox="1">
              <a:spLocks noChangeArrowheads="1"/>
            </p:cNvSpPr>
            <p:nvPr/>
          </p:nvSpPr>
          <p:spPr bwMode="auto">
            <a:xfrm>
              <a:off x="2838308" y="1548182"/>
              <a:ext cx="23927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NAT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转换表</a:t>
              </a:r>
            </a:p>
            <a:p>
              <a:pPr algn="ct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WAN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端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LAN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端</a:t>
              </a:r>
            </a:p>
          </p:txBody>
        </p:sp>
        <p:sp>
          <p:nvSpPr>
            <p:cNvPr id="115" name="Line 38"/>
            <p:cNvSpPr>
              <a:spLocks noChangeShapeType="1"/>
            </p:cNvSpPr>
            <p:nvPr/>
          </p:nvSpPr>
          <p:spPr bwMode="auto">
            <a:xfrm flipV="1">
              <a:off x="2255868" y="1863821"/>
              <a:ext cx="3575050" cy="9508"/>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39"/>
            <p:cNvSpPr>
              <a:spLocks noChangeShapeType="1"/>
            </p:cNvSpPr>
            <p:nvPr/>
          </p:nvSpPr>
          <p:spPr bwMode="auto">
            <a:xfrm flipV="1">
              <a:off x="2268567" y="2125693"/>
              <a:ext cx="3559175" cy="11162"/>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7" name="Text Box 55"/>
          <p:cNvSpPr txBox="1">
            <a:spLocks noChangeArrowheads="1"/>
          </p:cNvSpPr>
          <p:nvPr/>
        </p:nvSpPr>
        <p:spPr bwMode="auto">
          <a:xfrm>
            <a:off x="4435004" y="2382546"/>
            <a:ext cx="34740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138.76.29.7, 5001     10.0.0.1, 3345</a:t>
            </a:r>
          </a:p>
        </p:txBody>
      </p:sp>
      <p:sp>
        <p:nvSpPr>
          <p:cNvPr id="118" name="Line 86"/>
          <p:cNvSpPr>
            <a:spLocks noChangeShapeType="1"/>
          </p:cNvSpPr>
          <p:nvPr/>
        </p:nvSpPr>
        <p:spPr bwMode="auto">
          <a:xfrm flipV="1">
            <a:off x="3813534" y="2760896"/>
            <a:ext cx="993775" cy="682625"/>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 name="Line 87"/>
          <p:cNvSpPr>
            <a:spLocks noChangeShapeType="1"/>
          </p:cNvSpPr>
          <p:nvPr/>
        </p:nvSpPr>
        <p:spPr bwMode="auto">
          <a:xfrm flipV="1">
            <a:off x="3813534" y="2705334"/>
            <a:ext cx="2957513" cy="736600"/>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 name="Text Box 55"/>
          <p:cNvSpPr txBox="1">
            <a:spLocks noChangeArrowheads="1"/>
          </p:cNvSpPr>
          <p:nvPr/>
        </p:nvSpPr>
        <p:spPr bwMode="auto">
          <a:xfrm>
            <a:off x="4655573" y="2649771"/>
            <a:ext cx="31277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                                   ……</a:t>
            </a:r>
          </a:p>
        </p:txBody>
      </p:sp>
      <p:sp>
        <p:nvSpPr>
          <p:cNvPr id="121" name="Line 40"/>
          <p:cNvSpPr>
            <a:spLocks noChangeShapeType="1"/>
          </p:cNvSpPr>
          <p:nvPr/>
        </p:nvSpPr>
        <p:spPr bwMode="auto">
          <a:xfrm>
            <a:off x="6276307" y="2093591"/>
            <a:ext cx="0" cy="925512"/>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8" name="组合 37"/>
          <p:cNvGrpSpPr/>
          <p:nvPr/>
        </p:nvGrpSpPr>
        <p:grpSpPr>
          <a:xfrm>
            <a:off x="430213" y="0"/>
            <a:ext cx="5045070" cy="1428589"/>
            <a:chOff x="551030" y="-368704"/>
            <a:chExt cx="5045070" cy="1428589"/>
          </a:xfrm>
        </p:grpSpPr>
        <p:grpSp>
          <p:nvGrpSpPr>
            <p:cNvPr id="39" name="组合 38"/>
            <p:cNvGrpSpPr/>
            <p:nvPr/>
          </p:nvGrpSpPr>
          <p:grpSpPr>
            <a:xfrm>
              <a:off x="1201632" y="303925"/>
              <a:ext cx="4394468" cy="682185"/>
              <a:chOff x="1839059" y="967769"/>
              <a:chExt cx="4394468" cy="682185"/>
            </a:xfrm>
          </p:grpSpPr>
          <p:sp>
            <p:nvSpPr>
              <p:cNvPr id="41" name="矩形: 圆角 30"/>
              <p:cNvSpPr/>
              <p:nvPr/>
            </p:nvSpPr>
            <p:spPr>
              <a:xfrm>
                <a:off x="1839059" y="967769"/>
                <a:ext cx="4394468"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42" name="文本框 41"/>
              <p:cNvSpPr txBox="1"/>
              <p:nvPr/>
            </p:nvSpPr>
            <p:spPr>
              <a:xfrm>
                <a:off x="2786094" y="1034835"/>
                <a:ext cx="2936264"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实现原理</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4" name="组合 43"/>
          <p:cNvGrpSpPr/>
          <p:nvPr/>
        </p:nvGrpSpPr>
        <p:grpSpPr>
          <a:xfrm>
            <a:off x="3173453" y="3270774"/>
            <a:ext cx="7609504" cy="2513051"/>
            <a:chOff x="488949" y="2110250"/>
            <a:chExt cx="7609504" cy="2513051"/>
          </a:xfrm>
        </p:grpSpPr>
        <p:grpSp>
          <p:nvGrpSpPr>
            <p:cNvPr id="50" name="组合 49"/>
            <p:cNvGrpSpPr/>
            <p:nvPr/>
          </p:nvGrpSpPr>
          <p:grpSpPr>
            <a:xfrm>
              <a:off x="6015332" y="2110250"/>
              <a:ext cx="1625011" cy="2513051"/>
              <a:chOff x="2707027" y="1673538"/>
              <a:chExt cx="3810000" cy="3520449"/>
            </a:xfrm>
          </p:grpSpPr>
          <p:grpSp>
            <p:nvGrpSpPr>
              <p:cNvPr id="70" name="组合 69"/>
              <p:cNvGrpSpPr/>
              <p:nvPr/>
            </p:nvGrpSpPr>
            <p:grpSpPr>
              <a:xfrm>
                <a:off x="2707027" y="1673538"/>
                <a:ext cx="3810000" cy="3520449"/>
                <a:chOff x="2363126" y="1676863"/>
                <a:chExt cx="3995264" cy="3691633"/>
              </a:xfrm>
            </p:grpSpPr>
            <p:sp>
              <p:nvSpPr>
                <p:cNvPr id="72" name="椭圆 71"/>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弧形 70"/>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1" name="Line 9"/>
            <p:cNvSpPr>
              <a:spLocks noChangeShapeType="1"/>
            </p:cNvSpPr>
            <p:nvPr/>
          </p:nvSpPr>
          <p:spPr bwMode="auto">
            <a:xfrm>
              <a:off x="3763963" y="3350087"/>
              <a:ext cx="294798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0"/>
            <p:cNvSpPr>
              <a:spLocks noChangeShapeType="1"/>
            </p:cNvSpPr>
            <p:nvPr/>
          </p:nvSpPr>
          <p:spPr bwMode="auto">
            <a:xfrm flipH="1">
              <a:off x="6532563" y="2642062"/>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11"/>
            <p:cNvSpPr>
              <a:spLocks noChangeShapeType="1"/>
            </p:cNvSpPr>
            <p:nvPr/>
          </p:nvSpPr>
          <p:spPr bwMode="auto">
            <a:xfrm>
              <a:off x="6537325" y="2638888"/>
              <a:ext cx="1420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2"/>
            <p:cNvSpPr>
              <a:spLocks noChangeShapeType="1"/>
            </p:cNvSpPr>
            <p:nvPr/>
          </p:nvSpPr>
          <p:spPr bwMode="auto">
            <a:xfrm flipV="1">
              <a:off x="6542088" y="4059700"/>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Text Box 13"/>
            <p:cNvSpPr txBox="1">
              <a:spLocks noChangeArrowheads="1"/>
            </p:cNvSpPr>
            <p:nvPr/>
          </p:nvSpPr>
          <p:spPr bwMode="auto">
            <a:xfrm>
              <a:off x="7127875" y="23420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10.0.0.1</a:t>
              </a:r>
            </a:p>
          </p:txBody>
        </p:sp>
        <p:sp>
          <p:nvSpPr>
            <p:cNvPr id="56" name="Text Box 14"/>
            <p:cNvSpPr txBox="1">
              <a:spLocks noChangeArrowheads="1"/>
            </p:cNvSpPr>
            <p:nvPr/>
          </p:nvSpPr>
          <p:spPr bwMode="auto">
            <a:xfrm>
              <a:off x="7246938" y="3069100"/>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10.0.0.2</a:t>
              </a:r>
            </a:p>
          </p:txBody>
        </p:sp>
        <p:sp>
          <p:nvSpPr>
            <p:cNvPr id="57" name="Text Box 15"/>
            <p:cNvSpPr txBox="1">
              <a:spLocks noChangeArrowheads="1"/>
            </p:cNvSpPr>
            <p:nvPr/>
          </p:nvSpPr>
          <p:spPr bwMode="auto">
            <a:xfrm>
              <a:off x="7212013" y="3915237"/>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10.0.0.3</a:t>
              </a:r>
            </a:p>
          </p:txBody>
        </p:sp>
        <p:sp>
          <p:nvSpPr>
            <p:cNvPr id="58" name="Text Box 16"/>
            <p:cNvSpPr txBox="1">
              <a:spLocks noChangeArrowheads="1"/>
            </p:cNvSpPr>
            <p:nvPr/>
          </p:nvSpPr>
          <p:spPr bwMode="auto">
            <a:xfrm>
              <a:off x="3806825" y="29008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10.0.0.4</a:t>
              </a:r>
            </a:p>
          </p:txBody>
        </p:sp>
        <p:sp>
          <p:nvSpPr>
            <p:cNvPr id="59" name="Line 17"/>
            <p:cNvSpPr>
              <a:spLocks noChangeShapeType="1"/>
            </p:cNvSpPr>
            <p:nvPr/>
          </p:nvSpPr>
          <p:spPr bwMode="auto">
            <a:xfrm flipH="1">
              <a:off x="3922713" y="3183400"/>
              <a:ext cx="82550" cy="1206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0" name="Text Box 18"/>
            <p:cNvSpPr txBox="1">
              <a:spLocks noChangeArrowheads="1"/>
            </p:cNvSpPr>
            <p:nvPr/>
          </p:nvSpPr>
          <p:spPr bwMode="auto">
            <a:xfrm>
              <a:off x="2070100" y="3427875"/>
              <a:ext cx="1159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138.76.29.7</a:t>
              </a:r>
            </a:p>
          </p:txBody>
        </p:sp>
        <p:sp>
          <p:nvSpPr>
            <p:cNvPr id="61" name="Line 19"/>
            <p:cNvSpPr>
              <a:spLocks noChangeShapeType="1"/>
            </p:cNvSpPr>
            <p:nvPr/>
          </p:nvSpPr>
          <p:spPr bwMode="auto">
            <a:xfrm flipH="1">
              <a:off x="3224213" y="3407237"/>
              <a:ext cx="80962" cy="12223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4"/>
            <p:cNvSpPr>
              <a:spLocks noChangeShapeType="1"/>
            </p:cNvSpPr>
            <p:nvPr/>
          </p:nvSpPr>
          <p:spPr bwMode="auto">
            <a:xfrm>
              <a:off x="488949" y="3372313"/>
              <a:ext cx="2905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computr2"/>
            <p:cNvSpPr>
              <a:spLocks noEditPoints="1" noChangeArrowheads="1"/>
            </p:cNvSpPr>
            <p:nvPr/>
          </p:nvSpPr>
          <p:spPr bwMode="auto">
            <a:xfrm>
              <a:off x="6646863" y="2464262"/>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4" name="computr2"/>
            <p:cNvSpPr>
              <a:spLocks noEditPoints="1" noChangeArrowheads="1"/>
            </p:cNvSpPr>
            <p:nvPr/>
          </p:nvSpPr>
          <p:spPr bwMode="auto">
            <a:xfrm>
              <a:off x="6657975" y="3213562"/>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5" name="computr2"/>
            <p:cNvSpPr>
              <a:spLocks noEditPoints="1" noChangeArrowheads="1"/>
            </p:cNvSpPr>
            <p:nvPr/>
          </p:nvSpPr>
          <p:spPr bwMode="auto">
            <a:xfrm>
              <a:off x="6657975" y="3894600"/>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66" name="图片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2294334"/>
              <a:ext cx="898796" cy="639044"/>
            </a:xfrm>
            <a:prstGeom prst="rect">
              <a:avLst/>
            </a:prstGeom>
          </p:spPr>
        </p:pic>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006783"/>
              <a:ext cx="898796" cy="639044"/>
            </a:xfrm>
            <a:prstGeom prst="rect">
              <a:avLst/>
            </a:prstGeom>
          </p:spPr>
        </p:pic>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705185"/>
              <a:ext cx="898796" cy="639044"/>
            </a:xfrm>
            <a:prstGeom prst="rect">
              <a:avLst/>
            </a:prstGeom>
          </p:spPr>
        </p:pic>
        <p:pic>
          <p:nvPicPr>
            <p:cNvPr id="69" name="图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748" y="2799477"/>
              <a:ext cx="898629" cy="898630"/>
            </a:xfrm>
            <a:prstGeom prst="rect">
              <a:avLst/>
            </a:prstGeom>
          </p:spPr>
        </p:pic>
      </p:grpSp>
      <p:sp>
        <p:nvSpPr>
          <p:cNvPr id="74" name="Freeform 25"/>
          <p:cNvSpPr/>
          <p:nvPr/>
        </p:nvSpPr>
        <p:spPr bwMode="auto">
          <a:xfrm>
            <a:off x="7314393" y="3632133"/>
            <a:ext cx="846137" cy="512763"/>
          </a:xfrm>
          <a:custGeom>
            <a:avLst/>
            <a:gdLst>
              <a:gd name="T0" fmla="*/ 0 w 417"/>
              <a:gd name="T1" fmla="*/ 2147483646 h 264"/>
              <a:gd name="T2" fmla="*/ 2147483646 w 417"/>
              <a:gd name="T3" fmla="*/ 2147483646 h 264"/>
              <a:gd name="T4" fmla="*/ 2147483646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75" name="Group 26"/>
          <p:cNvGrpSpPr/>
          <p:nvPr/>
        </p:nvGrpSpPr>
        <p:grpSpPr bwMode="auto">
          <a:xfrm>
            <a:off x="8003376" y="3714683"/>
            <a:ext cx="327452" cy="369888"/>
            <a:chOff x="5140" y="403"/>
            <a:chExt cx="218" cy="246"/>
          </a:xfrm>
        </p:grpSpPr>
        <p:sp>
          <p:nvSpPr>
            <p:cNvPr id="76" name="Oval 27"/>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77" name="Text Box 28"/>
            <p:cNvSpPr txBox="1">
              <a:spLocks noChangeArrowheads="1"/>
            </p:cNvSpPr>
            <p:nvPr/>
          </p:nvSpPr>
          <p:spPr bwMode="auto">
            <a:xfrm>
              <a:off x="5154" y="403"/>
              <a:ext cx="20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a:solidFill>
                    <a:srgbClr val="009FF6"/>
                  </a:solidFill>
                  <a:latin typeface="Times New Roman" panose="02020803070505020304" pitchFamily="18" charset="0"/>
                  <a:ea typeface="楷体" panose="02010609060101010101" pitchFamily="49" charset="-122"/>
                  <a:cs typeface="Times New Roman" panose="02020803070505020304" pitchFamily="18" charset="0"/>
                </a:rPr>
                <a:t>1</a:t>
              </a:r>
            </a:p>
          </p:txBody>
        </p:sp>
      </p:grpSp>
      <p:sp>
        <p:nvSpPr>
          <p:cNvPr id="78" name="Text Box 33"/>
          <p:cNvSpPr txBox="1">
            <a:spLocks noChangeArrowheads="1"/>
          </p:cNvSpPr>
          <p:nvPr/>
        </p:nvSpPr>
        <p:spPr bwMode="auto">
          <a:xfrm>
            <a:off x="8354205" y="1922396"/>
            <a:ext cx="23938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主机 </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10.0.0.1 </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发送数据报到主机 </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128.119.40, 80</a:t>
            </a:r>
          </a:p>
        </p:txBody>
      </p:sp>
      <p:sp>
        <p:nvSpPr>
          <p:cNvPr id="79" name="Line 34"/>
          <p:cNvSpPr>
            <a:spLocks noChangeShapeType="1"/>
          </p:cNvSpPr>
          <p:nvPr/>
        </p:nvSpPr>
        <p:spPr bwMode="auto">
          <a:xfrm flipH="1">
            <a:off x="8127193" y="2116071"/>
            <a:ext cx="257175" cy="893762"/>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80" name="Group 109"/>
          <p:cNvGrpSpPr/>
          <p:nvPr/>
        </p:nvGrpSpPr>
        <p:grpSpPr bwMode="auto">
          <a:xfrm>
            <a:off x="6887355" y="3128896"/>
            <a:ext cx="2305050" cy="557212"/>
            <a:chOff x="3248" y="1749"/>
            <a:chExt cx="1537" cy="372"/>
          </a:xfrm>
        </p:grpSpPr>
        <p:sp>
          <p:nvSpPr>
            <p:cNvPr id="81" name="Rectangle 16"/>
            <p:cNvSpPr>
              <a:spLocks noChangeArrowheads="1"/>
            </p:cNvSpPr>
            <p:nvPr/>
          </p:nvSpPr>
          <p:spPr bwMode="auto">
            <a:xfrm>
              <a:off x="3248" y="1764"/>
              <a:ext cx="1481" cy="348"/>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Text Box 105"/>
            <p:cNvSpPr txBox="1">
              <a:spLocks noChangeArrowheads="1"/>
            </p:cNvSpPr>
            <p:nvPr/>
          </p:nvSpPr>
          <p:spPr bwMode="auto">
            <a:xfrm>
              <a:off x="3333" y="1749"/>
              <a:ext cx="145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S: 10.0.0.1, 3345</a:t>
              </a:r>
            </a:p>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D: 128.119.40.186, 80</a:t>
              </a:r>
            </a:p>
          </p:txBody>
        </p:sp>
      </p:grpSp>
      <p:sp>
        <p:nvSpPr>
          <p:cNvPr id="83" name="Text Box 84"/>
          <p:cNvSpPr txBox="1">
            <a:spLocks noChangeArrowheads="1"/>
          </p:cNvSpPr>
          <p:nvPr/>
        </p:nvSpPr>
        <p:spPr bwMode="auto">
          <a:xfrm>
            <a:off x="1643369" y="2211455"/>
            <a:ext cx="25508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 NAT</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路由器将数据报的源地址</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10.0.0.1, 3345 </a:t>
            </a:r>
          </a:p>
          <a:p>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转换成</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138.76.29.7, </a:t>
            </a:r>
          </a:p>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5001,</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同时更新</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NAT</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转换表</a:t>
            </a:r>
          </a:p>
        </p:txBody>
      </p:sp>
      <p:grpSp>
        <p:nvGrpSpPr>
          <p:cNvPr id="84" name="Group 110"/>
          <p:cNvGrpSpPr/>
          <p:nvPr/>
        </p:nvGrpSpPr>
        <p:grpSpPr bwMode="auto">
          <a:xfrm>
            <a:off x="3783793" y="3844361"/>
            <a:ext cx="2459688" cy="556804"/>
            <a:chOff x="1219" y="2226"/>
            <a:chExt cx="1640" cy="372"/>
          </a:xfrm>
        </p:grpSpPr>
        <p:sp>
          <p:nvSpPr>
            <p:cNvPr id="85" name="Rectangle 70"/>
            <p:cNvSpPr>
              <a:spLocks noChangeArrowheads="1"/>
            </p:cNvSpPr>
            <p:nvPr/>
          </p:nvSpPr>
          <p:spPr bwMode="auto">
            <a:xfrm>
              <a:off x="1219" y="2238"/>
              <a:ext cx="1575" cy="325"/>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Text Box 71"/>
            <p:cNvSpPr txBox="1">
              <a:spLocks noChangeArrowheads="1"/>
            </p:cNvSpPr>
            <p:nvPr/>
          </p:nvSpPr>
          <p:spPr bwMode="auto">
            <a:xfrm>
              <a:off x="1380" y="2226"/>
              <a:ext cx="147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S: 138.76.29.7, 5001</a:t>
              </a:r>
            </a:p>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D: 128.119.40.186, 80</a:t>
              </a:r>
            </a:p>
          </p:txBody>
        </p:sp>
      </p:grpSp>
      <p:sp>
        <p:nvSpPr>
          <p:cNvPr id="87" name="Line 80"/>
          <p:cNvSpPr>
            <a:spLocks noChangeShapeType="1"/>
          </p:cNvSpPr>
          <p:nvPr/>
        </p:nvSpPr>
        <p:spPr bwMode="auto">
          <a:xfrm flipH="1">
            <a:off x="2801130" y="4162358"/>
            <a:ext cx="976313"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88" name="Group 81"/>
          <p:cNvGrpSpPr/>
          <p:nvPr/>
        </p:nvGrpSpPr>
        <p:grpSpPr bwMode="auto">
          <a:xfrm>
            <a:off x="3186901" y="3992496"/>
            <a:ext cx="327452" cy="369797"/>
            <a:chOff x="5140" y="403"/>
            <a:chExt cx="218" cy="247"/>
          </a:xfrm>
        </p:grpSpPr>
        <p:sp>
          <p:nvSpPr>
            <p:cNvPr id="89" name="Oval 82"/>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90" name="Text Box 83"/>
            <p:cNvSpPr txBox="1">
              <a:spLocks noChangeArrowheads="1"/>
            </p:cNvSpPr>
            <p:nvPr/>
          </p:nvSpPr>
          <p:spPr bwMode="auto">
            <a:xfrm>
              <a:off x="5154" y="403"/>
              <a:ext cx="20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2</a:t>
              </a:r>
            </a:p>
          </p:txBody>
        </p:sp>
      </p:grpSp>
      <p:sp>
        <p:nvSpPr>
          <p:cNvPr id="91" name="Line 85"/>
          <p:cNvSpPr>
            <a:spLocks noChangeShapeType="1"/>
          </p:cNvSpPr>
          <p:nvPr/>
        </p:nvSpPr>
        <p:spPr bwMode="auto">
          <a:xfrm>
            <a:off x="3882218" y="3451158"/>
            <a:ext cx="893762" cy="423863"/>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29" name="Group 111"/>
          <p:cNvGrpSpPr/>
          <p:nvPr/>
        </p:nvGrpSpPr>
        <p:grpSpPr bwMode="auto">
          <a:xfrm>
            <a:off x="2834468" y="4852921"/>
            <a:ext cx="2487612" cy="595312"/>
            <a:chOff x="586" y="2899"/>
            <a:chExt cx="1659" cy="397"/>
          </a:xfrm>
        </p:grpSpPr>
        <p:sp>
          <p:nvSpPr>
            <p:cNvPr id="130" name="Rectangle 88"/>
            <p:cNvSpPr>
              <a:spLocks noChangeArrowheads="1"/>
            </p:cNvSpPr>
            <p:nvPr/>
          </p:nvSpPr>
          <p:spPr bwMode="auto">
            <a:xfrm>
              <a:off x="586" y="2908"/>
              <a:ext cx="1454" cy="388"/>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Text Box 89"/>
            <p:cNvSpPr txBox="1">
              <a:spLocks noChangeArrowheads="1"/>
            </p:cNvSpPr>
            <p:nvPr/>
          </p:nvSpPr>
          <p:spPr bwMode="auto">
            <a:xfrm>
              <a:off x="687" y="2899"/>
              <a:ext cx="155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a:latin typeface="Times New Roman" panose="02020803070505020304" pitchFamily="18" charset="0"/>
                  <a:ea typeface="思源黑体 CN Normal" panose="020B0400000000000000" pitchFamily="34" charset="-122"/>
                  <a:cs typeface="Times New Roman" panose="02020803070505020304" pitchFamily="18" charset="0"/>
                </a:rPr>
                <a:t>S: 128.119.40.186, 80 </a:t>
              </a:r>
            </a:p>
            <a:p>
              <a:pPr>
                <a:defRPr/>
              </a:pPr>
              <a:r>
                <a:rPr lang="en-US" altLang="zh-CN" sz="1510" u="none">
                  <a:latin typeface="Times New Roman" panose="02020803070505020304" pitchFamily="18" charset="0"/>
                  <a:ea typeface="思源黑体 CN Normal" panose="020B0400000000000000" pitchFamily="34" charset="-122"/>
                  <a:cs typeface="Times New Roman" panose="02020803070505020304" pitchFamily="18" charset="0"/>
                </a:rPr>
                <a:t>D: 138.76.29.7, 5001</a:t>
              </a:r>
            </a:p>
          </p:txBody>
        </p:sp>
      </p:grpSp>
      <p:sp>
        <p:nvSpPr>
          <p:cNvPr id="132" name="Line 98"/>
          <p:cNvSpPr>
            <a:spLocks noChangeShapeType="1"/>
          </p:cNvSpPr>
          <p:nvPr/>
        </p:nvSpPr>
        <p:spPr bwMode="auto">
          <a:xfrm flipH="1">
            <a:off x="5012518" y="5157721"/>
            <a:ext cx="563562"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33" name="Group 99"/>
          <p:cNvGrpSpPr/>
          <p:nvPr/>
        </p:nvGrpSpPr>
        <p:grpSpPr bwMode="auto">
          <a:xfrm>
            <a:off x="5109364" y="4987858"/>
            <a:ext cx="327453" cy="369888"/>
            <a:chOff x="5140" y="403"/>
            <a:chExt cx="218" cy="246"/>
          </a:xfrm>
        </p:grpSpPr>
        <p:sp>
          <p:nvSpPr>
            <p:cNvPr id="134" name="Oval 100"/>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135" name="Text Box 101"/>
            <p:cNvSpPr txBox="1">
              <a:spLocks noChangeArrowheads="1"/>
            </p:cNvSpPr>
            <p:nvPr/>
          </p:nvSpPr>
          <p:spPr bwMode="auto">
            <a:xfrm>
              <a:off x="5154" y="403"/>
              <a:ext cx="20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3</a:t>
              </a:r>
            </a:p>
          </p:txBody>
        </p:sp>
      </p:grpSp>
      <p:sp>
        <p:nvSpPr>
          <p:cNvPr id="136" name="Text Box 102"/>
          <p:cNvSpPr txBox="1">
            <a:spLocks noChangeArrowheads="1"/>
          </p:cNvSpPr>
          <p:nvPr/>
        </p:nvSpPr>
        <p:spPr bwMode="auto">
          <a:xfrm>
            <a:off x="2810655" y="5532371"/>
            <a:ext cx="2879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 </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响应报文到达 目的地址</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138.76.29.7, 5001</a:t>
            </a:r>
          </a:p>
        </p:txBody>
      </p:sp>
      <p:grpSp>
        <p:nvGrpSpPr>
          <p:cNvPr id="137" name="Group 112"/>
          <p:cNvGrpSpPr/>
          <p:nvPr/>
        </p:nvGrpSpPr>
        <p:grpSpPr bwMode="auto">
          <a:xfrm>
            <a:off x="6011755" y="4676121"/>
            <a:ext cx="2309812" cy="561975"/>
            <a:chOff x="2758" y="2772"/>
            <a:chExt cx="1540" cy="374"/>
          </a:xfrm>
        </p:grpSpPr>
        <p:sp>
          <p:nvSpPr>
            <p:cNvPr id="138" name="Rectangle 56"/>
            <p:cNvSpPr>
              <a:spLocks noChangeArrowheads="1"/>
            </p:cNvSpPr>
            <p:nvPr/>
          </p:nvSpPr>
          <p:spPr bwMode="auto">
            <a:xfrm>
              <a:off x="2758" y="2772"/>
              <a:ext cx="1419" cy="374"/>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9" name="Text Box 57"/>
            <p:cNvSpPr txBox="1">
              <a:spLocks noChangeArrowheads="1"/>
            </p:cNvSpPr>
            <p:nvPr/>
          </p:nvSpPr>
          <p:spPr bwMode="auto">
            <a:xfrm>
              <a:off x="2835" y="2772"/>
              <a:ext cx="146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S: 128.119.40.186, 80 </a:t>
              </a:r>
            </a:p>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D: 10.0.0.1, 3345</a:t>
              </a:r>
              <a:endParaRPr lang="en-US" altLang="zh-CN" sz="1325"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40" name="Freeform 66"/>
          <p:cNvSpPr/>
          <p:nvPr/>
        </p:nvSpPr>
        <p:spPr bwMode="auto">
          <a:xfrm>
            <a:off x="8143767" y="3725208"/>
            <a:ext cx="865188" cy="1152525"/>
          </a:xfrm>
          <a:custGeom>
            <a:avLst/>
            <a:gdLst>
              <a:gd name="T0" fmla="*/ 2147483646 w 577"/>
              <a:gd name="T1" fmla="*/ 0 h 768"/>
              <a:gd name="T2" fmla="*/ 2147483646 w 577"/>
              <a:gd name="T3" fmla="*/ 0 h 768"/>
              <a:gd name="T4" fmla="*/ 2147483646 w 577"/>
              <a:gd name="T5" fmla="*/ 2147483646 h 768"/>
              <a:gd name="T6" fmla="*/ 0 w 577"/>
              <a:gd name="T7" fmla="*/ 2147483646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41" name="Group 67"/>
          <p:cNvGrpSpPr/>
          <p:nvPr/>
        </p:nvGrpSpPr>
        <p:grpSpPr bwMode="auto">
          <a:xfrm>
            <a:off x="8235837" y="4696758"/>
            <a:ext cx="325900" cy="369797"/>
            <a:chOff x="5140" y="403"/>
            <a:chExt cx="218" cy="247"/>
          </a:xfrm>
        </p:grpSpPr>
        <p:sp>
          <p:nvSpPr>
            <p:cNvPr id="142" name="Oval 68"/>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143" name="Text Box 69"/>
            <p:cNvSpPr txBox="1">
              <a:spLocks noChangeArrowheads="1"/>
            </p:cNvSpPr>
            <p:nvPr/>
          </p:nvSpPr>
          <p:spPr bwMode="auto">
            <a:xfrm>
              <a:off x="5154" y="403"/>
              <a:ext cx="20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4</a:t>
              </a:r>
            </a:p>
          </p:txBody>
        </p:sp>
      </p:grpSp>
      <p:sp>
        <p:nvSpPr>
          <p:cNvPr id="144" name="Text Box 103"/>
          <p:cNvSpPr txBox="1">
            <a:spLocks noChangeArrowheads="1"/>
          </p:cNvSpPr>
          <p:nvPr/>
        </p:nvSpPr>
        <p:spPr bwMode="auto">
          <a:xfrm>
            <a:off x="6068904" y="5287308"/>
            <a:ext cx="25475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4: NAT</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路由器将数据报的目的地址</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138.76.29.7, 5001</a:t>
            </a:r>
          </a:p>
          <a:p>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转换成 </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10.0.0.1, 3345 </a:t>
            </a:r>
          </a:p>
        </p:txBody>
      </p:sp>
      <p:sp>
        <p:nvSpPr>
          <p:cNvPr id="146" name="矩形 145"/>
          <p:cNvSpPr/>
          <p:nvPr/>
        </p:nvSpPr>
        <p:spPr>
          <a:xfrm>
            <a:off x="2382605" y="4546649"/>
            <a:ext cx="1965025" cy="369332"/>
          </a:xfrm>
          <a:prstGeom prst="rect">
            <a:avLst/>
          </a:prstGeom>
        </p:spPr>
        <p:txBody>
          <a:bodyPr wrap="none">
            <a:spAutoFit/>
          </a:bodyPr>
          <a:lstStyle/>
          <a:p>
            <a:r>
              <a:rPr lang="en-US" altLang="zh-CN">
                <a:latin typeface="Times New Roman" panose="02020803070505020304" pitchFamily="18" charset="0"/>
                <a:ea typeface="思源黑体 CN Normal" panose="020B0400000000000000" pitchFamily="34" charset="-122"/>
                <a:cs typeface="Times New Roman" panose="02020803070505020304" pitchFamily="18" charset="0"/>
              </a:rPr>
              <a:t>128.119.40.186, </a:t>
            </a:r>
            <a:r>
              <a:rPr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80</a:t>
            </a:r>
          </a:p>
        </p:txBody>
      </p:sp>
      <p:sp>
        <p:nvSpPr>
          <p:cNvPr id="2" name="灯片编号占位符 1">
            <a:extLst>
              <a:ext uri="{FF2B5EF4-FFF2-40B4-BE49-F238E27FC236}">
                <a16:creationId xmlns:a16="http://schemas.microsoft.com/office/drawing/2014/main" id="{5932C1DB-14A4-4D10-AC79-B1B1171F3B7D}"/>
              </a:ext>
            </a:extLst>
          </p:cNvPr>
          <p:cNvSpPr>
            <a:spLocks noGrp="1"/>
          </p:cNvSpPr>
          <p:nvPr>
            <p:ph type="sldNum" sz="quarter" idx="12"/>
          </p:nvPr>
        </p:nvSpPr>
        <p:spPr/>
        <p:txBody>
          <a:bodyPr/>
          <a:lstStyle/>
          <a:p>
            <a:fld id="{91F2D4EF-46D4-4764-B373-FC59CD1D281E}" type="slidenum">
              <a:rPr lang="zh-CN" altLang="en-US" smtClean="0"/>
              <a:t>117</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dissolve">
                                      <p:cBhvr>
                                        <p:cTn id="15" dur="500"/>
                                        <p:tgtEl>
                                          <p:spTgt spid="7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dissolve">
                                      <p:cBhvr>
                                        <p:cTn id="22" dur="500"/>
                                        <p:tgtEl>
                                          <p:spTgt spid="80"/>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dissolve">
                                      <p:cBhvr>
                                        <p:cTn id="32" dur="500"/>
                                        <p:tgtEl>
                                          <p:spTgt spid="8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91"/>
                                        </p:tgtEl>
                                        <p:attrNameLst>
                                          <p:attrName>style.visibility</p:attrName>
                                        </p:attrNameLst>
                                      </p:cBhvr>
                                      <p:to>
                                        <p:strVal val="visible"/>
                                      </p:to>
                                    </p:se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dissolve">
                                      <p:cBhvr>
                                        <p:cTn id="39" dur="500"/>
                                        <p:tgtEl>
                                          <p:spTgt spid="84"/>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500"/>
                                        <p:tgtEl>
                                          <p:spTgt spid="1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fade">
                                      <p:cBhvr>
                                        <p:cTn id="54" dur="500"/>
                                        <p:tgtEl>
                                          <p:spTgt spid="121"/>
                                        </p:tgtEl>
                                      </p:cBhvr>
                                    </p:animEffect>
                                  </p:childTnLst>
                                </p:cTn>
                              </p:par>
                            </p:childTnLst>
                          </p:cTn>
                        </p:par>
                        <p:par>
                          <p:cTn id="55" fill="hold">
                            <p:stCondLst>
                              <p:cond delay="1500"/>
                            </p:stCondLst>
                            <p:childTnLst>
                              <p:par>
                                <p:cTn id="56" presetID="1" presetClass="entr" presetSubtype="0" fill="hold" nodeType="afterEffect">
                                  <p:stCondLst>
                                    <p:cond delay="0"/>
                                  </p:stCondLst>
                                  <p:childTnLst>
                                    <p:set>
                                      <p:cBhvr>
                                        <p:cTn id="57" dur="1" fill="hold">
                                          <p:stCondLst>
                                            <p:cond delay="0"/>
                                          </p:stCondLst>
                                        </p:cTn>
                                        <p:tgtEl>
                                          <p:spTgt spid="118"/>
                                        </p:tgtEl>
                                        <p:attrNameLst>
                                          <p:attrName>style.visibility</p:attrName>
                                        </p:attrNameLst>
                                      </p:cBhvr>
                                      <p:to>
                                        <p:strVal val="visible"/>
                                      </p:to>
                                    </p:set>
                                  </p:childTnLst>
                                </p:cTn>
                              </p:par>
                            </p:childTnLst>
                          </p:cTn>
                        </p:par>
                        <p:par>
                          <p:cTn id="58" fill="hold">
                            <p:stCondLst>
                              <p:cond delay="1500"/>
                            </p:stCondLst>
                            <p:childTnLst>
                              <p:par>
                                <p:cTn id="59" presetID="1" presetClass="entr" presetSubtype="0" fill="hold" nodeType="after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childTnLst>
                          </p:cTn>
                        </p:par>
                        <p:par>
                          <p:cTn id="61" fill="hold">
                            <p:stCondLst>
                              <p:cond delay="1500"/>
                            </p:stCondLst>
                            <p:childTnLst>
                              <p:par>
                                <p:cTn id="62" presetID="27" presetClass="entr" presetSubtype="0" fill="hold" nodeType="afterEffect">
                                  <p:stCondLst>
                                    <p:cond delay="0"/>
                                  </p:stCondLst>
                                  <p:iterate type="lt">
                                    <p:tmPct val="50000"/>
                                  </p:iterate>
                                  <p:childTnLst>
                                    <p:set>
                                      <p:cBhvr>
                                        <p:cTn id="63" dur="1" fill="hold">
                                          <p:stCondLst>
                                            <p:cond delay="0"/>
                                          </p:stCondLst>
                                        </p:cTn>
                                        <p:tgtEl>
                                          <p:spTgt spid="117">
                                            <p:txEl>
                                              <p:pRg st="0" end="0"/>
                                            </p:txEl>
                                          </p:spTgt>
                                        </p:tgtEl>
                                        <p:attrNameLst>
                                          <p:attrName>style.visibility</p:attrName>
                                        </p:attrNameLst>
                                      </p:cBhvr>
                                      <p:to>
                                        <p:strVal val="visible"/>
                                      </p:to>
                                    </p:set>
                                    <p:anim calcmode="discrete" valueType="clr">
                                      <p:cBhvr override="childStyle">
                                        <p:cTn id="64" dur="80"/>
                                        <p:tgtEl>
                                          <p:spTgt spid="11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117">
                                            <p:txEl>
                                              <p:pRg st="0" end="0"/>
                                            </p:txEl>
                                          </p:spTgt>
                                        </p:tgtEl>
                                        <p:attrNameLst>
                                          <p:attrName>fillcolor</p:attrName>
                                        </p:attrNameLst>
                                      </p:cBhvr>
                                      <p:tavLst>
                                        <p:tav tm="0">
                                          <p:val>
                                            <p:clrVal>
                                              <a:schemeClr val="accent2"/>
                                            </p:clrVal>
                                          </p:val>
                                        </p:tav>
                                        <p:tav tm="50000">
                                          <p:val>
                                            <p:clrVal>
                                              <a:schemeClr val="hlink"/>
                                            </p:clrVal>
                                          </p:val>
                                        </p:tav>
                                      </p:tavLst>
                                    </p:anim>
                                    <p:set>
                                      <p:cBhvr>
                                        <p:cTn id="66" dur="80"/>
                                        <p:tgtEl>
                                          <p:spTgt spid="117">
                                            <p:txEl>
                                              <p:pRg st="0" end="0"/>
                                            </p:txEl>
                                          </p:spTgt>
                                        </p:tgtEl>
                                        <p:attrNameLst>
                                          <p:attrName>fill.type</p:attrName>
                                        </p:attrNameLst>
                                      </p:cBhvr>
                                      <p:to>
                                        <p:strVal val="solid"/>
                                      </p:to>
                                    </p:set>
                                  </p:childTnLst>
                                </p:cTn>
                              </p:par>
                              <p:par>
                                <p:cTn id="67" presetID="27" presetClass="entr" presetSubtype="0" fill="hold" nodeType="withEffect">
                                  <p:stCondLst>
                                    <p:cond delay="0"/>
                                  </p:stCondLst>
                                  <p:iterate type="lt">
                                    <p:tmPct val="50000"/>
                                  </p:iterate>
                                  <p:childTnLst>
                                    <p:set>
                                      <p:cBhvr>
                                        <p:cTn id="68" dur="1" fill="hold">
                                          <p:stCondLst>
                                            <p:cond delay="0"/>
                                          </p:stCondLst>
                                        </p:cTn>
                                        <p:tgtEl>
                                          <p:spTgt spid="120">
                                            <p:txEl>
                                              <p:pRg st="0" end="0"/>
                                            </p:txEl>
                                          </p:spTgt>
                                        </p:tgtEl>
                                        <p:attrNameLst>
                                          <p:attrName>style.visibility</p:attrName>
                                        </p:attrNameLst>
                                      </p:cBhvr>
                                      <p:to>
                                        <p:strVal val="visible"/>
                                      </p:to>
                                    </p:set>
                                    <p:anim calcmode="discrete" valueType="clr">
                                      <p:cBhvr override="childStyle">
                                        <p:cTn id="69" dur="80"/>
                                        <p:tgtEl>
                                          <p:spTgt spid="12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120">
                                            <p:txEl>
                                              <p:pRg st="0" end="0"/>
                                            </p:txEl>
                                          </p:spTgt>
                                        </p:tgtEl>
                                        <p:attrNameLst>
                                          <p:attrName>fillcolor</p:attrName>
                                        </p:attrNameLst>
                                      </p:cBhvr>
                                      <p:tavLst>
                                        <p:tav tm="0">
                                          <p:val>
                                            <p:clrVal>
                                              <a:schemeClr val="accent2"/>
                                            </p:clrVal>
                                          </p:val>
                                        </p:tav>
                                        <p:tav tm="50000">
                                          <p:val>
                                            <p:clrVal>
                                              <a:schemeClr val="hlink"/>
                                            </p:clrVal>
                                          </p:val>
                                        </p:tav>
                                      </p:tavLst>
                                    </p:anim>
                                    <p:set>
                                      <p:cBhvr>
                                        <p:cTn id="71" dur="80"/>
                                        <p:tgtEl>
                                          <p:spTgt spid="120">
                                            <p:txEl>
                                              <p:pRg st="0" end="0"/>
                                            </p:txEl>
                                          </p:spTgt>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dissolve">
                                      <p:cBhvr>
                                        <p:cTn id="76" dur="500"/>
                                        <p:tgtEl>
                                          <p:spTgt spid="136"/>
                                        </p:tgtEl>
                                      </p:cBhvr>
                                    </p:animEffect>
                                  </p:childTnLst>
                                </p:cTn>
                              </p:par>
                            </p:childTnLst>
                          </p:cTn>
                        </p:par>
                        <p:par>
                          <p:cTn id="77" fill="hold">
                            <p:stCondLst>
                              <p:cond delay="500"/>
                            </p:stCondLst>
                            <p:childTnLst>
                              <p:par>
                                <p:cTn id="78" presetID="9" presetClass="entr" presetSubtype="0" fill="hold" nodeType="after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dissolve">
                                      <p:cBhvr>
                                        <p:cTn id="80" dur="500"/>
                                        <p:tgtEl>
                                          <p:spTgt spid="129"/>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13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3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144"/>
                                        </p:tgtEl>
                                        <p:attrNameLst>
                                          <p:attrName>style.visibility</p:attrName>
                                        </p:attrNameLst>
                                      </p:cBhvr>
                                      <p:to>
                                        <p:strVal val="visible"/>
                                      </p:to>
                                    </p:set>
                                    <p:animEffect transition="in" filter="dissolve">
                                      <p:cBhvr>
                                        <p:cTn id="90" dur="500"/>
                                        <p:tgtEl>
                                          <p:spTgt spid="144"/>
                                        </p:tgtEl>
                                      </p:cBhvr>
                                    </p:animEffect>
                                  </p:childTnLst>
                                </p:cTn>
                              </p:par>
                            </p:childTnLst>
                          </p:cTn>
                        </p:par>
                        <p:par>
                          <p:cTn id="91" fill="hold">
                            <p:stCondLst>
                              <p:cond delay="500"/>
                            </p:stCondLst>
                            <p:childTnLst>
                              <p:par>
                                <p:cTn id="92" presetID="9" presetClass="entr" presetSubtype="0" fill="hold" nodeType="afterEffect">
                                  <p:stCondLst>
                                    <p:cond delay="0"/>
                                  </p:stCondLst>
                                  <p:childTnLst>
                                    <p:set>
                                      <p:cBhvr>
                                        <p:cTn id="93" dur="1" fill="hold">
                                          <p:stCondLst>
                                            <p:cond delay="0"/>
                                          </p:stCondLst>
                                        </p:cTn>
                                        <p:tgtEl>
                                          <p:spTgt spid="137"/>
                                        </p:tgtEl>
                                        <p:attrNameLst>
                                          <p:attrName>style.visibility</p:attrName>
                                        </p:attrNameLst>
                                      </p:cBhvr>
                                      <p:to>
                                        <p:strVal val="visible"/>
                                      </p:to>
                                    </p:set>
                                    <p:animEffect transition="in" filter="dissolve">
                                      <p:cBhvr>
                                        <p:cTn id="94" dur="500"/>
                                        <p:tgtEl>
                                          <p:spTgt spid="137"/>
                                        </p:tgtEl>
                                      </p:cBhvr>
                                    </p:animEffect>
                                  </p:childTnLst>
                                </p:cTn>
                              </p:par>
                            </p:childTnLst>
                          </p:cTn>
                        </p:par>
                        <p:par>
                          <p:cTn id="95" fill="hold">
                            <p:stCondLst>
                              <p:cond delay="1000"/>
                            </p:stCondLst>
                            <p:childTnLst>
                              <p:par>
                                <p:cTn id="96" presetID="1" presetClass="entr" presetSubtype="0" fill="hold" nodeType="afterEffect">
                                  <p:stCondLst>
                                    <p:cond delay="0"/>
                                  </p:stCondLst>
                                  <p:childTnLst>
                                    <p:set>
                                      <p:cBhvr>
                                        <p:cTn id="97" dur="1" fill="hold">
                                          <p:stCondLst>
                                            <p:cond delay="0"/>
                                          </p:stCondLst>
                                        </p:cTn>
                                        <p:tgtEl>
                                          <p:spTgt spid="14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ldLvl="0" animBg="1"/>
      <p:bldP spid="121" grpId="0" bldLvl="0" animBg="1"/>
      <p:bldP spid="78" grpId="0"/>
      <p:bldP spid="83" grpId="0"/>
      <p:bldP spid="136" grpId="0"/>
      <p:bldP spid="144" grpId="0"/>
      <p:bldP spid="14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36422" y="812657"/>
            <a:ext cx="2032623" cy="584775"/>
            <a:chOff x="1263767" y="4127662"/>
            <a:chExt cx="2742828" cy="584775"/>
          </a:xfrm>
        </p:grpSpPr>
        <p:sp>
          <p:nvSpPr>
            <p:cNvPr id="9" name="矩形: 圆角 8"/>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5688" y="4200107"/>
              <a:ext cx="191044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两类地址</a:t>
              </a:r>
            </a:p>
          </p:txBody>
        </p:sp>
      </p:grpSp>
      <p:grpSp>
        <p:nvGrpSpPr>
          <p:cNvPr id="11" name="组合 10"/>
          <p:cNvGrpSpPr/>
          <p:nvPr/>
        </p:nvGrpSpPr>
        <p:grpSpPr>
          <a:xfrm>
            <a:off x="4558041" y="812657"/>
            <a:ext cx="2646878" cy="572585"/>
            <a:chOff x="1263767" y="4139852"/>
            <a:chExt cx="3571706" cy="572585"/>
          </a:xfrm>
        </p:grpSpPr>
        <p:sp>
          <p:nvSpPr>
            <p:cNvPr id="12" name="矩形: 圆角 11"/>
            <p:cNvSpPr/>
            <p:nvPr/>
          </p:nvSpPr>
          <p:spPr>
            <a:xfrm>
              <a:off x="1263767" y="4139852"/>
              <a:ext cx="3571706" cy="57258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263767" y="4218028"/>
              <a:ext cx="3571706" cy="461665"/>
            </a:xfrm>
            <a:prstGeom prst="rect">
              <a:avLst/>
            </a:prstGeom>
          </p:spPr>
          <p:txBody>
            <a:bodyPr wrap="non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三种地址转换方式</a:t>
              </a:r>
            </a:p>
          </p:txBody>
        </p:sp>
      </p:grpSp>
      <p:sp>
        <p:nvSpPr>
          <p:cNvPr id="14" name="文本框 13"/>
          <p:cNvSpPr txBox="1"/>
          <p:nvPr/>
        </p:nvSpPr>
        <p:spPr>
          <a:xfrm>
            <a:off x="1622065" y="1624763"/>
            <a:ext cx="3312399" cy="2270558"/>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本地地址</a:t>
            </a: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10/8</a:t>
            </a: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172.16/12 </a:t>
            </a: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192.168/16</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全球地址</a:t>
            </a:r>
          </a:p>
        </p:txBody>
      </p:sp>
      <p:sp>
        <p:nvSpPr>
          <p:cNvPr id="15" name="文本框 14"/>
          <p:cNvSpPr txBox="1"/>
          <p:nvPr/>
        </p:nvSpPr>
        <p:spPr>
          <a:xfrm>
            <a:off x="4934464" y="1710671"/>
            <a:ext cx="6337594" cy="2712859"/>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静态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：一个本地地址对应一个全球地址</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动态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：一个全球地址对应多个本地地址</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端口</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：一个本地地址的端口对应到一个全球地址的端口</a:t>
            </a: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59BEE344-DF11-4B49-AB59-F0BF024F7FAF}"/>
              </a:ext>
            </a:extLst>
          </p:cNvPr>
          <p:cNvSpPr>
            <a:spLocks noGrp="1"/>
          </p:cNvSpPr>
          <p:nvPr>
            <p:ph type="sldNum" sz="quarter" idx="12"/>
          </p:nvPr>
        </p:nvSpPr>
        <p:spPr/>
        <p:txBody>
          <a:bodyPr/>
          <a:lstStyle/>
          <a:p>
            <a:fld id="{91F2D4EF-46D4-4764-B373-FC59CD1D281E}" type="slidenum">
              <a:rPr lang="zh-CN" altLang="en-US" smtClean="0"/>
              <a:t>118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55444" cy="1428589"/>
            <a:chOff x="551030" y="-368704"/>
            <a:chExt cx="5355444" cy="1428589"/>
          </a:xfrm>
        </p:grpSpPr>
        <p:grpSp>
          <p:nvGrpSpPr>
            <p:cNvPr id="29" name="组合 28"/>
            <p:cNvGrpSpPr/>
            <p:nvPr/>
          </p:nvGrpSpPr>
          <p:grpSpPr>
            <a:xfrm>
              <a:off x="1201631" y="303925"/>
              <a:ext cx="4704843" cy="682185"/>
              <a:chOff x="1839058" y="967769"/>
              <a:chExt cx="4704843" cy="682185"/>
            </a:xfrm>
          </p:grpSpPr>
          <p:sp>
            <p:nvSpPr>
              <p:cNvPr id="31" name="矩形: 圆角 30"/>
              <p:cNvSpPr/>
              <p:nvPr/>
            </p:nvSpPr>
            <p:spPr>
              <a:xfrm>
                <a:off x="1839058" y="967769"/>
                <a:ext cx="4704843"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3447433"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带来的变化</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2" name="表格 1"/>
          <p:cNvGraphicFramePr>
            <a:graphicFrameLocks noGrp="1"/>
          </p:cNvGraphicFramePr>
          <p:nvPr>
            <p:extLst>
              <p:ext uri="{D42A27DB-BD31-4B8C-83A1-F6EECF244321}">
                <p14:modId xmlns:p14="http://schemas.microsoft.com/office/powerpoint/2010/main" val="2958490273"/>
              </p:ext>
            </p:extLst>
          </p:nvPr>
        </p:nvGraphicFramePr>
        <p:xfrm>
          <a:off x="2850732" y="1869536"/>
          <a:ext cx="6225961" cy="2554399"/>
        </p:xfrm>
        <a:graphic>
          <a:graphicData uri="http://schemas.openxmlformats.org/drawingml/2006/table">
            <a:tbl>
              <a:tblPr firstRow="1" bandRow="1">
                <a:tableStyleId>{BDBED569-4797-4DF1-A0F4-6AAB3CD982D8}</a:tableStyleId>
              </a:tblPr>
              <a:tblGrid>
                <a:gridCol w="2279406">
                  <a:extLst>
                    <a:ext uri="{9D8B030D-6E8A-4147-A177-3AD203B41FA5}">
                      <a16:colId xmlns:a16="http://schemas.microsoft.com/office/drawing/2014/main" val="20000"/>
                    </a:ext>
                  </a:extLst>
                </a:gridCol>
                <a:gridCol w="3946555">
                  <a:extLst>
                    <a:ext uri="{9D8B030D-6E8A-4147-A177-3AD203B41FA5}">
                      <a16:colId xmlns:a16="http://schemas.microsoft.com/office/drawing/2014/main" val="20001"/>
                    </a:ext>
                  </a:extLst>
                </a:gridCol>
              </a:tblGrid>
              <a:tr h="3478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无</a:t>
                      </a:r>
                      <a:r>
                        <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NAT</a:t>
                      </a:r>
                      <a:r>
                        <a:rPr kumimoji="1"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网络</a:t>
                      </a:r>
                      <a:endPar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NAT</a:t>
                      </a:r>
                      <a:r>
                        <a:rPr kumimoji="1"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网络</a:t>
                      </a:r>
                      <a:endPar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solidFill>
                      <a:srgbClr val="009FF6">
                        <a:alpha val="18000"/>
                      </a:srgbClr>
                    </a:solidFill>
                  </a:tcPr>
                </a:tc>
                <a:extLst>
                  <a:ext uri="{0D108BD9-81ED-4DB2-BD59-A6C34878D82A}">
                    <a16:rowId xmlns:a16="http://schemas.microsoft.com/office/drawing/2014/main" val="10000"/>
                  </a:ext>
                </a:extLst>
              </a:tr>
              <a:tr h="6579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主机</a:t>
                      </a:r>
                      <a:r>
                        <a:rPr kumimoji="1" lang="en-US" altLang="zh-CN" sz="2000" dirty="0">
                          <a:latin typeface="思源黑体 CN Light" panose="020B0300000000000000" pitchFamily="34" charset="-122"/>
                          <a:ea typeface="思源黑体 CN Light" panose="020B0300000000000000" pitchFamily="34" charset="-122"/>
                        </a:rPr>
                        <a:t>=IP</a:t>
                      </a:r>
                      <a:endParaRPr kumimoji="1" lang="en-US" altLang="zh-CN" sz="2000" b="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主机</a:t>
                      </a:r>
                      <a:r>
                        <a:rPr kumimoji="1" lang="en-US" altLang="zh-CN" sz="2000" dirty="0">
                          <a:latin typeface="思源黑体 CN Light" panose="020B0300000000000000" pitchFamily="34" charset="-122"/>
                          <a:ea typeface="思源黑体 CN Light" panose="020B0300000000000000" pitchFamily="34" charset="-122"/>
                        </a:rPr>
                        <a:t>=NAT IP+</a:t>
                      </a:r>
                      <a:r>
                        <a:rPr kumimoji="1" lang="zh-CN" altLang="en-US" sz="2000" dirty="0">
                          <a:latin typeface="思源黑体 CN Light" panose="020B0300000000000000" pitchFamily="34" charset="-122"/>
                          <a:ea typeface="思源黑体 CN Light" panose="020B0300000000000000" pitchFamily="34" charset="-122"/>
                        </a:rPr>
                        <a:t>端口</a:t>
                      </a:r>
                      <a:endParaRPr kumimoji="1" lang="zh-CN" altLang="en-US" sz="2000" b="0" dirty="0">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noFill/>
                  </a:tcPr>
                </a:tc>
                <a:extLst>
                  <a:ext uri="{0D108BD9-81ED-4DB2-BD59-A6C34878D82A}">
                    <a16:rowId xmlns:a16="http://schemas.microsoft.com/office/drawing/2014/main" val="10001"/>
                  </a:ext>
                </a:extLst>
              </a:tr>
              <a:tr h="7500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统一全球地址</a:t>
                      </a:r>
                      <a:endParaRPr kumimoji="1"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全球地址</a:t>
                      </a:r>
                      <a:r>
                        <a:rPr kumimoji="1" lang="en-US" altLang="zh-CN" sz="2000" dirty="0">
                          <a:latin typeface="思源黑体 CN Light" panose="020B0300000000000000" pitchFamily="34" charset="-122"/>
                          <a:ea typeface="思源黑体 CN Light" panose="020B0300000000000000" pitchFamily="34" charset="-122"/>
                        </a:rPr>
                        <a:t>+</a:t>
                      </a:r>
                      <a:r>
                        <a:rPr kumimoji="1" lang="zh-CN" altLang="en-US" sz="2000" dirty="0">
                          <a:latin typeface="思源黑体 CN Light" panose="020B0300000000000000" pitchFamily="34" charset="-122"/>
                          <a:ea typeface="思源黑体 CN Light" panose="020B0300000000000000" pitchFamily="34" charset="-122"/>
                        </a:rPr>
                        <a:t>本地地址</a:t>
                      </a:r>
                      <a:endParaRPr kumimoji="1" lang="zh-CN" altLang="en-US" sz="2000" dirty="0">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tc>
                <a:extLst>
                  <a:ext uri="{0D108BD9-81ED-4DB2-BD59-A6C34878D82A}">
                    <a16:rowId xmlns:a16="http://schemas.microsoft.com/office/drawing/2014/main" val="10002"/>
                  </a:ext>
                </a:extLst>
              </a:tr>
              <a:tr h="7500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主机访问双向公平</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外网主机无法主动访问内网主机</a:t>
                      </a:r>
                      <a:endParaRPr kumimoji="1" lang="zh-CN" altLang="en-US" sz="2000" b="1"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noFill/>
                  </a:tcPr>
                </a:tc>
                <a:extLst>
                  <a:ext uri="{0D108BD9-81ED-4DB2-BD59-A6C34878D82A}">
                    <a16:rowId xmlns:a16="http://schemas.microsoft.com/office/drawing/2014/main" val="10003"/>
                  </a:ext>
                </a:extLst>
              </a:tr>
            </a:tbl>
          </a:graphicData>
        </a:graphic>
      </p:graphicFrame>
      <p:sp>
        <p:nvSpPr>
          <p:cNvPr id="3" name="灯片编号占位符 2">
            <a:extLst>
              <a:ext uri="{FF2B5EF4-FFF2-40B4-BE49-F238E27FC236}">
                <a16:creationId xmlns:a16="http://schemas.microsoft.com/office/drawing/2014/main" id="{F2B9B3ED-D62A-49C4-A0ED-C1DCC872CF90}"/>
              </a:ext>
            </a:extLst>
          </p:cNvPr>
          <p:cNvSpPr>
            <a:spLocks noGrp="1"/>
          </p:cNvSpPr>
          <p:nvPr>
            <p:ph type="sldNum" sz="quarter" idx="12"/>
          </p:nvPr>
        </p:nvSpPr>
        <p:spPr/>
        <p:txBody>
          <a:bodyPr/>
          <a:lstStyle/>
          <a:p>
            <a:fld id="{91F2D4EF-46D4-4764-B373-FC59CD1D281E}" type="slidenum">
              <a:rPr lang="zh-CN" altLang="en-US" smtClean="0"/>
              <a:t>119</a:t>
            </a:fld>
            <a:endParaRPr lang="zh-CN" altLang="en-US"/>
          </a:p>
        </p:txBody>
      </p:sp>
      <p:grpSp>
        <p:nvGrpSpPr>
          <p:cNvPr id="4" name="组合 3">
            <a:extLst>
              <a:ext uri="{FF2B5EF4-FFF2-40B4-BE49-F238E27FC236}">
                <a16:creationId xmlns:a16="http://schemas.microsoft.com/office/drawing/2014/main" id="{DA7E9D6F-1308-D903-EF5E-B35A4094B0AB}"/>
              </a:ext>
            </a:extLst>
          </p:cNvPr>
          <p:cNvGrpSpPr/>
          <p:nvPr/>
        </p:nvGrpSpPr>
        <p:grpSpPr>
          <a:xfrm>
            <a:off x="2046561" y="5431634"/>
            <a:ext cx="9449941" cy="1155968"/>
            <a:chOff x="1724818" y="2533650"/>
            <a:chExt cx="6751637" cy="1729368"/>
          </a:xfrm>
        </p:grpSpPr>
        <p:sp>
          <p:nvSpPr>
            <p:cNvPr id="5" name="矩形: 圆角 4">
              <a:extLst>
                <a:ext uri="{FF2B5EF4-FFF2-40B4-BE49-F238E27FC236}">
                  <a16:creationId xmlns:a16="http://schemas.microsoft.com/office/drawing/2014/main" id="{08498019-22B4-8C2A-513B-6DB36F415CF9}"/>
                </a:ext>
              </a:extLst>
            </p:cNvPr>
            <p:cNvSpPr/>
            <p:nvPr/>
          </p:nvSpPr>
          <p:spPr>
            <a:xfrm>
              <a:off x="1791494" y="2533650"/>
              <a:ext cx="656552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1EC12E8-C4EC-678C-E6D9-60EE9782A803}"/>
                </a:ext>
              </a:extLst>
            </p:cNvPr>
            <p:cNvSpPr txBox="1"/>
            <p:nvPr/>
          </p:nvSpPr>
          <p:spPr>
            <a:xfrm>
              <a:off x="2336040" y="2651463"/>
              <a:ext cx="6140415" cy="1611555"/>
            </a:xfrm>
            <a:prstGeom prst="rect">
              <a:avLst/>
            </a:prstGeom>
            <a:noFill/>
          </p:spPr>
          <p:txBody>
            <a:bodyPr wrap="square" rtlCol="0">
              <a:spAutoFit/>
            </a:bodyPr>
            <a:lstStyle/>
            <a:p>
              <a:r>
                <a:rPr kumimoji="1" lang="zh-CN" altLang="en-US" sz="3200" dirty="0">
                  <a:latin typeface="Times New Roman" panose="02020803070505020304" pitchFamily="18" charset="0"/>
                  <a:ea typeface="思源黑体 CN Normal" panose="020B0400000000000000" pitchFamily="34" charset="-122"/>
                  <a:cs typeface="Times New Roman" panose="02020803070505020304" pitchFamily="18" charset="0"/>
                </a:rPr>
                <a:t>外部主机如何与内网中的</a:t>
              </a:r>
              <a:r>
                <a:rPr kumimoji="1" lang="en-US" altLang="zh-CN" sz="3200" dirty="0">
                  <a:latin typeface="Times New Roman" panose="02020803070505020304" pitchFamily="18" charset="0"/>
                  <a:ea typeface="思源黑体 CN Normal" panose="020B0400000000000000" pitchFamily="34" charset="-122"/>
                  <a:cs typeface="Times New Roman" panose="02020803070505020304" pitchFamily="18" charset="0"/>
                </a:rPr>
                <a:t>10.0.0.1</a:t>
              </a:r>
              <a:r>
                <a:rPr kumimoji="1" lang="zh-CN" altLang="en-US" sz="3200" dirty="0">
                  <a:latin typeface="Times New Roman" panose="02020803070505020304" pitchFamily="18" charset="0"/>
                  <a:ea typeface="思源黑体 CN Normal" panose="020B0400000000000000" pitchFamily="34" charset="-122"/>
                  <a:cs typeface="Times New Roman" panose="02020803070505020304" pitchFamily="18" charset="0"/>
                </a:rPr>
                <a:t>服务器通信？</a:t>
              </a:r>
              <a:endPar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7" name="矩形: 圆角 6">
              <a:extLst>
                <a:ext uri="{FF2B5EF4-FFF2-40B4-BE49-F238E27FC236}">
                  <a16:creationId xmlns:a16="http://schemas.microsoft.com/office/drawing/2014/main" id="{7A20770E-B96A-12F5-9CDA-65C67D78DBA8}"/>
                </a:ext>
              </a:extLst>
            </p:cNvPr>
            <p:cNvSpPr/>
            <p:nvPr/>
          </p:nvSpPr>
          <p:spPr>
            <a:xfrm>
              <a:off x="1724818" y="2603030"/>
              <a:ext cx="657223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6FC14758-6DEF-F5FF-29A1-9E59D85B33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606" y="4516438"/>
            <a:ext cx="2341562" cy="234156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4"/>
          <p:cNvSpPr/>
          <p:nvPr/>
        </p:nvSpPr>
        <p:spPr bwMode="auto">
          <a:xfrm>
            <a:off x="4751370" y="4412690"/>
            <a:ext cx="3317982" cy="1960353"/>
          </a:xfrm>
          <a:prstGeom prst="ellipse">
            <a:avLst/>
          </a:prstGeom>
          <a:solidFill>
            <a:schemeClr val="accent4">
              <a:lumMod val="20000"/>
              <a:lumOff val="80000"/>
            </a:schemeClr>
          </a:solidFill>
          <a:ln>
            <a:noFill/>
          </a:ln>
        </p:spPr>
        <p:txBody>
          <a:bodyPr wrap="none" anchor="ctr"/>
          <a:lstStyle/>
          <a:p>
            <a:endParaRPr lang="zh-CN" altLang="en-US"/>
          </a:p>
        </p:txBody>
      </p:sp>
      <p:grpSp>
        <p:nvGrpSpPr>
          <p:cNvPr id="13" name="组合 12"/>
          <p:cNvGrpSpPr/>
          <p:nvPr/>
        </p:nvGrpSpPr>
        <p:grpSpPr>
          <a:xfrm>
            <a:off x="4242589" y="2185045"/>
            <a:ext cx="1647129" cy="2556978"/>
            <a:chOff x="3555249" y="876300"/>
            <a:chExt cx="1935087" cy="3004000"/>
          </a:xfrm>
        </p:grpSpPr>
        <p:sp>
          <p:nvSpPr>
            <p:cNvPr id="43" name="Freeform 5"/>
            <p:cNvSpPr/>
            <p:nvPr/>
          </p:nvSpPr>
          <p:spPr bwMode="auto">
            <a:xfrm>
              <a:off x="3555249" y="3143317"/>
              <a:ext cx="1916971" cy="736983"/>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sz="1600"/>
            </a:p>
          </p:txBody>
        </p:sp>
        <p:grpSp>
          <p:nvGrpSpPr>
            <p:cNvPr id="3" name="组合 2"/>
            <p:cNvGrpSpPr/>
            <p:nvPr/>
          </p:nvGrpSpPr>
          <p:grpSpPr>
            <a:xfrm>
              <a:off x="3587000" y="876300"/>
              <a:ext cx="1903336" cy="2297937"/>
              <a:chOff x="8732796" y="-335928"/>
              <a:chExt cx="2318544" cy="2799226"/>
            </a:xfrm>
          </p:grpSpPr>
          <p:sp>
            <p:nvSpPr>
              <p:cNvPr id="44" name="Rectangle 6"/>
              <p:cNvSpPr>
                <a:spLocks noChangeArrowheads="1"/>
              </p:cNvSpPr>
              <p:nvPr/>
            </p:nvSpPr>
            <p:spPr bwMode="auto">
              <a:xfrm>
                <a:off x="8732796" y="-335928"/>
                <a:ext cx="2317750" cy="2799226"/>
              </a:xfrm>
              <a:prstGeom prst="rect">
                <a:avLst/>
              </a:prstGeom>
              <a:solidFill>
                <a:srgbClr val="FFC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45" name="Oval 7"/>
              <p:cNvSpPr>
                <a:spLocks noChangeArrowheads="1"/>
              </p:cNvSpPr>
              <p:nvPr/>
            </p:nvSpPr>
            <p:spPr bwMode="auto">
              <a:xfrm>
                <a:off x="8858208" y="-283541"/>
                <a:ext cx="2095500" cy="604838"/>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2" name="Text Box 109"/>
              <p:cNvSpPr txBox="1">
                <a:spLocks noChangeArrowheads="1"/>
              </p:cNvSpPr>
              <p:nvPr/>
            </p:nvSpPr>
            <p:spPr bwMode="auto">
              <a:xfrm>
                <a:off x="8986796" y="-126377"/>
                <a:ext cx="1863725"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a:latin typeface="思源黑体 CN Normal" panose="020B0400000000000000" pitchFamily="34" charset="-122"/>
                    <a:ea typeface="思源黑体 CN Normal" panose="020B0400000000000000" pitchFamily="34" charset="-122"/>
                    <a:cs typeface="Arial" panose="020B0704020202020204" pitchFamily="34" charset="0"/>
                  </a:rPr>
                  <a:t>选路算法</a:t>
                </a:r>
              </a:p>
            </p:txBody>
          </p:sp>
          <p:sp>
            <p:nvSpPr>
              <p:cNvPr id="163" name="Rectangle 110"/>
              <p:cNvSpPr>
                <a:spLocks noChangeArrowheads="1"/>
              </p:cNvSpPr>
              <p:nvPr/>
            </p:nvSpPr>
            <p:spPr bwMode="auto">
              <a:xfrm>
                <a:off x="8912183" y="621334"/>
                <a:ext cx="2005014" cy="1780332"/>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4" name="Text Box 111"/>
              <p:cNvSpPr txBox="1">
                <a:spLocks noChangeArrowheads="1"/>
              </p:cNvSpPr>
              <p:nvPr/>
            </p:nvSpPr>
            <p:spPr bwMode="auto">
              <a:xfrm>
                <a:off x="8964703" y="583404"/>
                <a:ext cx="1523492"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u="none" dirty="0">
                    <a:latin typeface="思源黑体 CN Normal" panose="020B0400000000000000" pitchFamily="34" charset="-122"/>
                    <a:ea typeface="思源黑体 CN Normal" panose="020B0400000000000000" pitchFamily="34" charset="-122"/>
                    <a:cs typeface="Arial" panose="020B0704020202020204" pitchFamily="34" charset="0"/>
                  </a:rPr>
                  <a:t>     </a:t>
                </a:r>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本地转发表</a:t>
                </a:r>
              </a:p>
            </p:txBody>
          </p:sp>
          <p:sp>
            <p:nvSpPr>
              <p:cNvPr id="165" name="Text Box 112"/>
              <p:cNvSpPr txBox="1">
                <a:spLocks noChangeArrowheads="1"/>
              </p:cNvSpPr>
              <p:nvPr/>
            </p:nvSpPr>
            <p:spPr bwMode="auto">
              <a:xfrm>
                <a:off x="8793924" y="891792"/>
                <a:ext cx="1212850"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首部值</a:t>
                </a:r>
              </a:p>
            </p:txBody>
          </p:sp>
          <p:sp>
            <p:nvSpPr>
              <p:cNvPr id="166" name="Text Box 113"/>
              <p:cNvSpPr txBox="1">
                <a:spLocks noChangeArrowheads="1"/>
              </p:cNvSpPr>
              <p:nvPr/>
            </p:nvSpPr>
            <p:spPr bwMode="auto">
              <a:xfrm>
                <a:off x="9743549" y="893379"/>
                <a:ext cx="1307791"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输出链路</a:t>
                </a:r>
              </a:p>
            </p:txBody>
          </p:sp>
          <p:sp>
            <p:nvSpPr>
              <p:cNvPr id="167" name="Line 114"/>
              <p:cNvSpPr>
                <a:spLocks noChangeShapeType="1"/>
              </p:cNvSpPr>
              <p:nvPr/>
            </p:nvSpPr>
            <p:spPr bwMode="auto">
              <a:xfrm>
                <a:off x="9878458" y="948918"/>
                <a:ext cx="0" cy="14527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68" name="Text Box 115"/>
              <p:cNvSpPr txBox="1">
                <a:spLocks noChangeArrowheads="1"/>
              </p:cNvSpPr>
              <p:nvPr/>
            </p:nvSpPr>
            <p:spPr bwMode="auto">
              <a:xfrm>
                <a:off x="9097938" y="1149760"/>
                <a:ext cx="662354"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0100</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0111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1001</a:t>
                </a:r>
              </a:p>
            </p:txBody>
          </p:sp>
          <p:sp>
            <p:nvSpPr>
              <p:cNvPr id="169" name="Text Box 116"/>
              <p:cNvSpPr txBox="1">
                <a:spLocks noChangeArrowheads="1"/>
              </p:cNvSpPr>
              <p:nvPr/>
            </p:nvSpPr>
            <p:spPr bwMode="auto">
              <a:xfrm>
                <a:off x="10224240" y="1138520"/>
                <a:ext cx="334302"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3</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70" name="Line 117"/>
              <p:cNvSpPr>
                <a:spLocks noChangeShapeType="1"/>
              </p:cNvSpPr>
              <p:nvPr/>
            </p:nvSpPr>
            <p:spPr bwMode="auto">
              <a:xfrm>
                <a:off x="8912183" y="1222733"/>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1" name="Line 118"/>
              <p:cNvSpPr>
                <a:spLocks noChangeShapeType="1"/>
              </p:cNvSpPr>
              <p:nvPr/>
            </p:nvSpPr>
            <p:spPr bwMode="auto">
              <a:xfrm>
                <a:off x="8904245" y="948919"/>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72" name="AutoShape 119"/>
              <p:cNvSpPr>
                <a:spLocks noChangeArrowheads="1"/>
              </p:cNvSpPr>
              <p:nvPr/>
            </p:nvSpPr>
            <p:spPr bwMode="auto">
              <a:xfrm rot="5400000">
                <a:off x="9811501" y="328441"/>
                <a:ext cx="239713" cy="273050"/>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grpSp>
      </p:grpSp>
      <p:grpSp>
        <p:nvGrpSpPr>
          <p:cNvPr id="28" name="组合 27"/>
          <p:cNvGrpSpPr/>
          <p:nvPr/>
        </p:nvGrpSpPr>
        <p:grpSpPr>
          <a:xfrm>
            <a:off x="430213" y="0"/>
            <a:ext cx="6099117" cy="1428589"/>
            <a:chOff x="551030" y="-368704"/>
            <a:chExt cx="6099117" cy="1428589"/>
          </a:xfrm>
        </p:grpSpPr>
        <p:grpSp>
          <p:nvGrpSpPr>
            <p:cNvPr id="29" name="组合 28"/>
            <p:cNvGrpSpPr/>
            <p:nvPr/>
          </p:nvGrpSpPr>
          <p:grpSpPr>
            <a:xfrm>
              <a:off x="1201631" y="303925"/>
              <a:ext cx="5448516" cy="687997"/>
              <a:chOff x="1839058" y="967769"/>
              <a:chExt cx="5448516" cy="687997"/>
            </a:xfrm>
          </p:grpSpPr>
          <p:sp>
            <p:nvSpPr>
              <p:cNvPr id="31" name="矩形: 圆角 30"/>
              <p:cNvSpPr/>
              <p:nvPr/>
            </p:nvSpPr>
            <p:spPr>
              <a:xfrm>
                <a:off x="1839058" y="967769"/>
                <a:ext cx="54485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网络层的主要功能</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0114"/>
            <a:ext cx="11465040" cy="498598"/>
            <a:chOff x="1403750" y="3589644"/>
            <a:chExt cx="11465040" cy="498598"/>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61111" y="3589644"/>
              <a:ext cx="1090767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状态报告：</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通过控制消息感知网络通不通、主机是否可达、路由是否可用等状态。</a:t>
              </a:r>
            </a:p>
          </p:txBody>
        </p:sp>
      </p:grpSp>
      <p:sp>
        <p:nvSpPr>
          <p:cNvPr id="57" name="Freeform 8"/>
          <p:cNvSpPr/>
          <p:nvPr/>
        </p:nvSpPr>
        <p:spPr bwMode="auto">
          <a:xfrm>
            <a:off x="5728038" y="452127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 name="Freeform 93"/>
          <p:cNvSpPr/>
          <p:nvPr/>
        </p:nvSpPr>
        <p:spPr bwMode="auto">
          <a:xfrm>
            <a:off x="6645614" y="446741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5704226" y="490704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6651963" y="488322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7202382" y="487558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6083638" y="547060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547063" y="493085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组合 1"/>
          <p:cNvGrpSpPr/>
          <p:nvPr/>
        </p:nvGrpSpPr>
        <p:grpSpPr>
          <a:xfrm>
            <a:off x="5547063" y="4871450"/>
            <a:ext cx="2068212" cy="669628"/>
            <a:chOff x="5170738" y="4581507"/>
            <a:chExt cx="2068212" cy="669628"/>
          </a:xfrm>
        </p:grpSpPr>
        <p:sp>
          <p:nvSpPr>
            <p:cNvPr id="218" name="Freeform 96"/>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Freeform 97"/>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Freeform 98"/>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 name="组合 3"/>
          <p:cNvGrpSpPr/>
          <p:nvPr/>
        </p:nvGrpSpPr>
        <p:grpSpPr>
          <a:xfrm>
            <a:off x="5729015" y="4468497"/>
            <a:ext cx="1546225" cy="355491"/>
            <a:chOff x="5351713" y="4173332"/>
            <a:chExt cx="1546225" cy="355491"/>
          </a:xfrm>
        </p:grpSpPr>
        <p:sp>
          <p:nvSpPr>
            <p:cNvPr id="221" name="Freeform 8"/>
            <p:cNvSpPr/>
            <p:nvPr/>
          </p:nvSpPr>
          <p:spPr bwMode="auto">
            <a:xfrm>
              <a:off x="5351713" y="422719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 name="Freeform 93"/>
            <p:cNvSpPr/>
            <p:nvPr/>
          </p:nvSpPr>
          <p:spPr bwMode="auto">
            <a:xfrm>
              <a:off x="6269289" y="417333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组合 4"/>
          <p:cNvGrpSpPr/>
          <p:nvPr/>
        </p:nvGrpSpPr>
        <p:grpSpPr>
          <a:xfrm>
            <a:off x="5704226" y="4883064"/>
            <a:ext cx="1576387" cy="261937"/>
            <a:chOff x="5327901" y="4589148"/>
            <a:chExt cx="1576387" cy="261937"/>
          </a:xfrm>
        </p:grpSpPr>
        <p:sp>
          <p:nvSpPr>
            <p:cNvPr id="223" name="Freeform 94"/>
            <p:cNvSpPr/>
            <p:nvPr/>
          </p:nvSpPr>
          <p:spPr bwMode="auto">
            <a:xfrm>
              <a:off x="5327901" y="461296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4" name="Freeform 95"/>
            <p:cNvSpPr/>
            <p:nvPr/>
          </p:nvSpPr>
          <p:spPr bwMode="auto">
            <a:xfrm>
              <a:off x="6275638" y="458914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组合 6"/>
          <p:cNvGrpSpPr/>
          <p:nvPr/>
        </p:nvGrpSpPr>
        <p:grpSpPr>
          <a:xfrm>
            <a:off x="2491742" y="4252269"/>
            <a:ext cx="1147823" cy="816102"/>
            <a:chOff x="4436910" y="3792545"/>
            <a:chExt cx="1147823" cy="816102"/>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6910" y="3792545"/>
              <a:ext cx="1147823" cy="816102"/>
            </a:xfrm>
            <a:prstGeom prst="rect">
              <a:avLst/>
            </a:prstGeom>
          </p:spPr>
        </p:pic>
        <p:sp>
          <p:nvSpPr>
            <p:cNvPr id="225" name="Text Box 79"/>
            <p:cNvSpPr txBox="1">
              <a:spLocks noChangeArrowheads="1"/>
            </p:cNvSpPr>
            <p:nvPr/>
          </p:nvSpPr>
          <p:spPr bwMode="auto">
            <a:xfrm>
              <a:off x="474219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8130844" y="4346665"/>
            <a:ext cx="1147823" cy="816102"/>
            <a:chOff x="6529329" y="3782945"/>
            <a:chExt cx="1147823" cy="816102"/>
          </a:xfrm>
        </p:grpSpPr>
        <p:pic>
          <p:nvPicPr>
            <p:cNvPr id="217" name="图片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329" y="3782945"/>
              <a:ext cx="1147823" cy="816102"/>
            </a:xfrm>
            <a:prstGeom prst="rect">
              <a:avLst/>
            </a:prstGeom>
          </p:spPr>
        </p:pic>
        <p:sp>
          <p:nvSpPr>
            <p:cNvPr id="227" name="Text Box 79"/>
            <p:cNvSpPr txBox="1">
              <a:spLocks noChangeArrowheads="1"/>
            </p:cNvSpPr>
            <p:nvPr/>
          </p:nvSpPr>
          <p:spPr bwMode="auto">
            <a:xfrm>
              <a:off x="685941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5" name="Text Box 102"/>
          <p:cNvSpPr txBox="1">
            <a:spLocks noChangeArrowheads="1"/>
          </p:cNvSpPr>
          <p:nvPr/>
        </p:nvSpPr>
        <p:spPr bwMode="auto">
          <a:xfrm>
            <a:off x="5867665" y="428306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56" name="Text Box 103"/>
          <p:cNvSpPr txBox="1">
            <a:spLocks noChangeArrowheads="1"/>
          </p:cNvSpPr>
          <p:nvPr/>
        </p:nvSpPr>
        <p:spPr bwMode="auto">
          <a:xfrm>
            <a:off x="5941529" y="474660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57" name="Text Box 104"/>
          <p:cNvSpPr txBox="1">
            <a:spLocks noChangeArrowheads="1"/>
          </p:cNvSpPr>
          <p:nvPr/>
        </p:nvSpPr>
        <p:spPr bwMode="auto">
          <a:xfrm>
            <a:off x="5298175" y="490545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3</a:t>
            </a:r>
          </a:p>
        </p:txBody>
      </p:sp>
      <p:grpSp>
        <p:nvGrpSpPr>
          <p:cNvPr id="14" name="组合 13"/>
          <p:cNvGrpSpPr/>
          <p:nvPr/>
        </p:nvGrpSpPr>
        <p:grpSpPr>
          <a:xfrm>
            <a:off x="3568757" y="4477048"/>
            <a:ext cx="1597025" cy="285750"/>
            <a:chOff x="3404927" y="4330363"/>
            <a:chExt cx="1597025" cy="285750"/>
          </a:xfrm>
        </p:grpSpPr>
        <p:sp>
          <p:nvSpPr>
            <p:cNvPr id="141" name="Rectangle 99"/>
            <p:cNvSpPr>
              <a:spLocks noChangeArrowheads="1"/>
            </p:cNvSpPr>
            <p:nvPr/>
          </p:nvSpPr>
          <p:spPr bwMode="auto">
            <a:xfrm>
              <a:off x="3428740" y="4330363"/>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1" name="Rectangle 100"/>
            <p:cNvSpPr>
              <a:spLocks noChangeArrowheads="1"/>
            </p:cNvSpPr>
            <p:nvPr/>
          </p:nvSpPr>
          <p:spPr bwMode="auto">
            <a:xfrm>
              <a:off x="3404927" y="4354176"/>
              <a:ext cx="1147763" cy="23812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4" name="Line 101"/>
            <p:cNvSpPr>
              <a:spLocks noChangeShapeType="1"/>
            </p:cNvSpPr>
            <p:nvPr/>
          </p:nvSpPr>
          <p:spPr bwMode="auto">
            <a:xfrm>
              <a:off x="4430452" y="4485938"/>
              <a:ext cx="422275"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Rectangle 105"/>
            <p:cNvSpPr>
              <a:spLocks noChangeArrowheads="1"/>
            </p:cNvSpPr>
            <p:nvPr/>
          </p:nvSpPr>
          <p:spPr bwMode="auto">
            <a:xfrm>
              <a:off x="4033577" y="4357351"/>
              <a:ext cx="427038" cy="228599"/>
            </a:xfrm>
            <a:prstGeom prst="rect">
              <a:avLst/>
            </a:prstGeom>
            <a:solidFill>
              <a:srgbClr val="009FF6"/>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9" name="Text Box 106"/>
            <p:cNvSpPr txBox="1">
              <a:spLocks noChangeArrowheads="1"/>
            </p:cNvSpPr>
            <p:nvPr/>
          </p:nvSpPr>
          <p:spPr bwMode="auto">
            <a:xfrm>
              <a:off x="4020075" y="4337914"/>
              <a:ext cx="48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b="1" u="none" dirty="0">
                  <a:solidFill>
                    <a:schemeClr val="bg1"/>
                  </a:solidFill>
                  <a:effectLst>
                    <a:outerShdw blurRad="38100" dist="38100" dir="2700000" algn="tl">
                      <a:srgbClr val="000000">
                        <a:alpha val="43137"/>
                      </a:srgbClr>
                    </a:outerShdw>
                  </a:effectLst>
                  <a:latin typeface="Times New Roman" panose="02020803070505020304" pitchFamily="18" charset="0"/>
                  <a:ea typeface="楷体" panose="02010609060101010101" pitchFamily="49" charset="-122"/>
                  <a:cs typeface="Times New Roman" panose="02020803070505020304" pitchFamily="18" charset="0"/>
                </a:rPr>
                <a:t>0111</a:t>
              </a:r>
            </a:p>
          </p:txBody>
        </p:sp>
        <p:sp>
          <p:nvSpPr>
            <p:cNvPr id="161" name="Line 108"/>
            <p:cNvSpPr>
              <a:spLocks noChangeShapeType="1"/>
            </p:cNvSpPr>
            <p:nvPr/>
          </p:nvSpPr>
          <p:spPr bwMode="auto">
            <a:xfrm flipH="1">
              <a:off x="3652577" y="4616113"/>
              <a:ext cx="13493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组合 14"/>
          <p:cNvGrpSpPr/>
          <p:nvPr/>
        </p:nvGrpSpPr>
        <p:grpSpPr>
          <a:xfrm>
            <a:off x="2191679" y="4035699"/>
            <a:ext cx="2150191" cy="501674"/>
            <a:chOff x="2027849" y="3889014"/>
            <a:chExt cx="2150191" cy="501674"/>
          </a:xfrm>
        </p:grpSpPr>
        <p:sp>
          <p:nvSpPr>
            <p:cNvPr id="160" name="Text Box 107"/>
            <p:cNvSpPr txBox="1">
              <a:spLocks noChangeArrowheads="1"/>
            </p:cNvSpPr>
            <p:nvPr/>
          </p:nvSpPr>
          <p:spPr bwMode="auto">
            <a:xfrm>
              <a:off x="2027849" y="3889014"/>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到达分组的首部值</a:t>
              </a:r>
            </a:p>
          </p:txBody>
        </p:sp>
        <p:sp>
          <p:nvSpPr>
            <p:cNvPr id="173" name="Line 120"/>
            <p:cNvSpPr>
              <a:spLocks noChangeShapeType="1"/>
            </p:cNvSpPr>
            <p:nvPr/>
          </p:nvSpPr>
          <p:spPr bwMode="auto">
            <a:xfrm>
              <a:off x="3814502" y="4047788"/>
              <a:ext cx="363538" cy="342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20" name="图片 1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188542" y="4252269"/>
            <a:ext cx="636026" cy="353867"/>
          </a:xfrm>
          <a:prstGeom prst="rect">
            <a:avLst/>
          </a:prstGeom>
        </p:spPr>
      </p:pic>
      <p:pic>
        <p:nvPicPr>
          <p:cNvPr id="121" name="图片 1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662313" y="5281193"/>
            <a:ext cx="675965" cy="376088"/>
          </a:xfrm>
          <a:prstGeom prst="rect">
            <a:avLst/>
          </a:prstGeom>
        </p:spPr>
      </p:pic>
      <p:pic>
        <p:nvPicPr>
          <p:cNvPr id="122" name="图片 1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145324" y="4915021"/>
            <a:ext cx="638538" cy="355264"/>
          </a:xfrm>
          <a:prstGeom prst="rect">
            <a:avLst/>
          </a:prstGeom>
        </p:spPr>
      </p:pic>
      <p:pic>
        <p:nvPicPr>
          <p:cNvPr id="123" name="图片 12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505725" y="5176965"/>
            <a:ext cx="640294" cy="356242"/>
          </a:xfrm>
          <a:prstGeom prst="rect">
            <a:avLst/>
          </a:prstGeom>
        </p:spPr>
      </p:pic>
      <p:sp>
        <p:nvSpPr>
          <p:cNvPr id="16" name="十字形 15"/>
          <p:cNvSpPr/>
          <p:nvPr/>
        </p:nvSpPr>
        <p:spPr>
          <a:xfrm rot="2777302">
            <a:off x="6832787" y="4481756"/>
            <a:ext cx="361508" cy="350922"/>
          </a:xfrm>
          <a:prstGeom prst="plus">
            <a:avLst>
              <a:gd name="adj" fmla="val 480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4389416" y="4015250"/>
            <a:ext cx="12631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134701" y="4638898"/>
            <a:ext cx="636026" cy="353867"/>
          </a:xfrm>
          <a:prstGeom prst="rect">
            <a:avLst/>
          </a:prstGeom>
        </p:spPr>
      </p:pic>
      <p:sp>
        <p:nvSpPr>
          <p:cNvPr id="174" name="Freeform 121"/>
          <p:cNvSpPr/>
          <p:nvPr/>
        </p:nvSpPr>
        <p:spPr bwMode="auto">
          <a:xfrm>
            <a:off x="5039770" y="4709059"/>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pic>
        <p:nvPicPr>
          <p:cNvPr id="129" name="图片 12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272038" y="4690788"/>
            <a:ext cx="638538" cy="355264"/>
          </a:xfrm>
          <a:prstGeom prst="rect">
            <a:avLst/>
          </a:prstGeom>
        </p:spPr>
      </p:pic>
      <p:cxnSp>
        <p:nvCxnSpPr>
          <p:cNvPr id="132" name="直接连接符 131"/>
          <p:cNvCxnSpPr/>
          <p:nvPr/>
        </p:nvCxnSpPr>
        <p:spPr>
          <a:xfrm>
            <a:off x="7921252" y="4861199"/>
            <a:ext cx="808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79"/>
          <p:cNvSpPr txBox="1">
            <a:spLocks noChangeArrowheads="1"/>
          </p:cNvSpPr>
          <p:nvPr/>
        </p:nvSpPr>
        <p:spPr bwMode="auto">
          <a:xfrm>
            <a:off x="1300123" y="5657118"/>
            <a:ext cx="1007364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连接建立：</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对于面向连接的网络层服务，提供连接建立的功能</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适用于</a:t>
            </a:r>
            <a:r>
              <a:rPr kumimoji="1" lang="en-US" altLang="zh-CN"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ATM</a:t>
            </a:r>
            <a:r>
              <a:rPr kumimoji="1" lang="zh-CN" altLang="en-US"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X.25</a:t>
            </a:r>
            <a:r>
              <a:rPr kumimoji="1" lang="zh-CN" altLang="en-US"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和帧中继等的网络层</a:t>
            </a:r>
          </a:p>
        </p:txBody>
      </p:sp>
      <p:sp>
        <p:nvSpPr>
          <p:cNvPr id="8" name="灯片编号占位符 7">
            <a:extLst>
              <a:ext uri="{FF2B5EF4-FFF2-40B4-BE49-F238E27FC236}">
                <a16:creationId xmlns:a16="http://schemas.microsoft.com/office/drawing/2014/main" id="{64DAAE98-B345-438E-92C6-C545E2A99631}"/>
              </a:ext>
            </a:extLst>
          </p:cNvPr>
          <p:cNvSpPr>
            <a:spLocks noGrp="1"/>
          </p:cNvSpPr>
          <p:nvPr>
            <p:ph type="sldNum" sz="quarter" idx="12"/>
          </p:nvPr>
        </p:nvSpPr>
        <p:spPr/>
        <p:txBody>
          <a:bodyPr/>
          <a:lstStyle/>
          <a:p>
            <a:fld id="{91F2D4EF-46D4-4764-B373-FC59CD1D281E}"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par>
                                <p:cTn id="8" presetID="10" presetClass="entr" presetSubtype="0"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B4D43D-6D5B-44F2-974A-15EAB28980CD}"/>
              </a:ext>
            </a:extLst>
          </p:cNvPr>
          <p:cNvSpPr>
            <a:spLocks noGrp="1"/>
          </p:cNvSpPr>
          <p:nvPr>
            <p:ph idx="1"/>
          </p:nvPr>
        </p:nvSpPr>
        <p:spPr>
          <a:xfrm>
            <a:off x="1981200" y="1341439"/>
            <a:ext cx="5175250" cy="4751387"/>
          </a:xfrm>
        </p:spPr>
        <p:txBody>
          <a:bodyPr/>
          <a:lstStyle/>
          <a:p>
            <a:pPr>
              <a:defRPr/>
            </a:pPr>
            <a:r>
              <a:rPr lang="en-US" altLang="zh-CN" dirty="0">
                <a:ea typeface="楷体" panose="02010609060101010101" pitchFamily="49" charset="-122"/>
                <a:cs typeface="Arial" panose="020B0604020202020204" pitchFamily="34" charset="0"/>
              </a:rPr>
              <a:t>NAT</a:t>
            </a:r>
            <a:r>
              <a:rPr lang="zh-CN" altLang="en-US" dirty="0">
                <a:ea typeface="楷体" panose="02010609060101010101" pitchFamily="49" charset="-122"/>
                <a:cs typeface="Arial" panose="020B0604020202020204" pitchFamily="34" charset="0"/>
              </a:rPr>
              <a:t>转换中存在的一个问题</a:t>
            </a:r>
            <a:endParaRPr lang="en-US" altLang="zh-CN" dirty="0">
              <a:ea typeface="楷体" panose="02010609060101010101" pitchFamily="49" charset="-122"/>
              <a:cs typeface="Arial" panose="020B0604020202020204" pitchFamily="34" charset="0"/>
            </a:endParaRPr>
          </a:p>
          <a:p>
            <a:pPr lvl="1">
              <a:defRPr/>
            </a:pPr>
            <a:r>
              <a:rPr lang="zh-CN" altLang="en-US" dirty="0">
                <a:ea typeface="楷体" panose="02010609060101010101" pitchFamily="49" charset="-122"/>
                <a:cs typeface="Arial" panose="020B0604020202020204" pitchFamily="34" charset="0"/>
              </a:rPr>
              <a:t>客户端希望与</a:t>
            </a:r>
            <a:r>
              <a:rPr lang="en-US" altLang="zh-CN" dirty="0">
                <a:ea typeface="楷体" panose="02010609060101010101" pitchFamily="49" charset="-122"/>
                <a:cs typeface="Arial" panose="020B0604020202020204" pitchFamily="34" charset="0"/>
              </a:rPr>
              <a:t>10.0.0.1</a:t>
            </a:r>
            <a:r>
              <a:rPr lang="zh-CN" altLang="en-US" dirty="0">
                <a:ea typeface="楷体" panose="02010609060101010101" pitchFamily="49" charset="-122"/>
                <a:cs typeface="Arial" panose="020B0604020202020204" pitchFamily="34" charset="0"/>
              </a:rPr>
              <a:t>这台服务器通信</a:t>
            </a:r>
            <a:endParaRPr lang="en-US" altLang="zh-CN" dirty="0">
              <a:ea typeface="楷体" panose="02010609060101010101" pitchFamily="49" charset="-122"/>
              <a:cs typeface="Arial" panose="020B0604020202020204" pitchFamily="34" charset="0"/>
            </a:endParaRPr>
          </a:p>
          <a:p>
            <a:pPr marL="0" indent="0">
              <a:buNone/>
              <a:defRPr/>
            </a:pPr>
            <a:endParaRPr lang="en-US" altLang="zh-CN" dirty="0">
              <a:ea typeface="楷体" panose="02010609060101010101" pitchFamily="49" charset="-122"/>
              <a:cs typeface="Arial" panose="020B0604020202020204" pitchFamily="34" charset="0"/>
            </a:endParaRPr>
          </a:p>
        </p:txBody>
      </p:sp>
      <p:sp>
        <p:nvSpPr>
          <p:cNvPr id="4" name="日期占位符 3">
            <a:extLst>
              <a:ext uri="{FF2B5EF4-FFF2-40B4-BE49-F238E27FC236}">
                <a16:creationId xmlns:a16="http://schemas.microsoft.com/office/drawing/2014/main" id="{24D1B70F-E22A-49B4-BC9A-251B73DF22BE}"/>
              </a:ext>
            </a:extLst>
          </p:cNvPr>
          <p:cNvSpPr>
            <a:spLocks noGrp="1"/>
          </p:cNvSpPr>
          <p:nvPr>
            <p:ph type="dt" sz="quarter" idx="10"/>
          </p:nvPr>
        </p:nvSpPr>
        <p:spPr/>
        <p:txBody>
          <a:bodyPr/>
          <a:lstStyle/>
          <a:p>
            <a:pPr>
              <a:defRPr/>
            </a:pPr>
            <a:fld id="{06628812-A76D-4CB8-A76F-8EFD2061D97A}" type="datetime2">
              <a:rPr lang="zh-CN" altLang="en-US" smtClean="0"/>
              <a:pPr>
                <a:defRPr/>
              </a:pPr>
              <a:t>2024年12月2日</a:t>
            </a:fld>
            <a:endParaRPr lang="zh-CN" altLang="zh-CN"/>
          </a:p>
        </p:txBody>
      </p:sp>
      <p:sp>
        <p:nvSpPr>
          <p:cNvPr id="163845" name="页脚占位符 4">
            <a:extLst>
              <a:ext uri="{FF2B5EF4-FFF2-40B4-BE49-F238E27FC236}">
                <a16:creationId xmlns:a16="http://schemas.microsoft.com/office/drawing/2014/main" id="{D91934FD-F02C-4288-B03A-BAD3A7716C2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52928E7-94DC-4362-950F-4B4CE4DCF610}" type="slidenum">
              <a:rPr lang="en-US" altLang="zh-CN" u="none" smtClean="0">
                <a:latin typeface="Garamond" panose="02020404030301010803" pitchFamily="18" charset="0"/>
              </a:rPr>
              <a:pPr/>
              <a:t>120</a:t>
            </a:fld>
            <a:endParaRPr lang="en-US" altLang="zh-CN" u="none">
              <a:latin typeface="Garamond" panose="02020404030301010803" pitchFamily="18" charset="0"/>
            </a:endParaRPr>
          </a:p>
        </p:txBody>
      </p:sp>
      <p:sp>
        <p:nvSpPr>
          <p:cNvPr id="163846" name="Freeform 29">
            <a:extLst>
              <a:ext uri="{FF2B5EF4-FFF2-40B4-BE49-F238E27FC236}">
                <a16:creationId xmlns:a16="http://schemas.microsoft.com/office/drawing/2014/main" id="{74A4792A-9B29-4BF6-8D19-3760B9D81D14}"/>
              </a:ext>
            </a:extLst>
          </p:cNvPr>
          <p:cNvSpPr>
            <a:spLocks/>
          </p:cNvSpPr>
          <p:nvPr/>
        </p:nvSpPr>
        <p:spPr bwMode="auto">
          <a:xfrm>
            <a:off x="8832850" y="1844676"/>
            <a:ext cx="1676400" cy="2487613"/>
          </a:xfrm>
          <a:custGeom>
            <a:avLst/>
            <a:gdLst>
              <a:gd name="T0" fmla="*/ 2147483646 w 1056"/>
              <a:gd name="T1" fmla="*/ 2147483646 h 1567"/>
              <a:gd name="T2" fmla="*/ 2147483646 w 1056"/>
              <a:gd name="T3" fmla="*/ 2147483646 h 1567"/>
              <a:gd name="T4" fmla="*/ 2147483646 w 1056"/>
              <a:gd name="T5" fmla="*/ 2147483646 h 1567"/>
              <a:gd name="T6" fmla="*/ 2147483646 w 1056"/>
              <a:gd name="T7" fmla="*/ 2147483646 h 1567"/>
              <a:gd name="T8" fmla="*/ 2147483646 w 1056"/>
              <a:gd name="T9" fmla="*/ 2147483646 h 1567"/>
              <a:gd name="T10" fmla="*/ 2147483646 w 1056"/>
              <a:gd name="T11" fmla="*/ 2147483646 h 1567"/>
              <a:gd name="T12" fmla="*/ 2147483646 w 1056"/>
              <a:gd name="T13" fmla="*/ 2147483646 h 1567"/>
              <a:gd name="T14" fmla="*/ 2147483646 w 1056"/>
              <a:gd name="T15" fmla="*/ 2147483646 h 1567"/>
              <a:gd name="T16" fmla="*/ 2147483646 w 1056"/>
              <a:gd name="T17" fmla="*/ 2147483646 h 1567"/>
              <a:gd name="T18" fmla="*/ 2147483646 w 1056"/>
              <a:gd name="T19" fmla="*/ 2147483646 h 1567"/>
              <a:gd name="T20" fmla="*/ 2147483646 w 1056"/>
              <a:gd name="T21" fmla="*/ 2147483646 h 1567"/>
              <a:gd name="T22" fmla="*/ 2147483646 w 1056"/>
              <a:gd name="T23" fmla="*/ 2147483646 h 1567"/>
              <a:gd name="T24" fmla="*/ 2147483646 w 1056"/>
              <a:gd name="T25" fmla="*/ 214748364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567"/>
              <a:gd name="T41" fmla="*/ 1056 w 1056"/>
              <a:gd name="T42" fmla="*/ 1567 h 15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3847" name="Line 35">
            <a:extLst>
              <a:ext uri="{FF2B5EF4-FFF2-40B4-BE49-F238E27FC236}">
                <a16:creationId xmlns:a16="http://schemas.microsoft.com/office/drawing/2014/main" id="{CBCA729F-F345-4494-B2E3-67243B087787}"/>
              </a:ext>
            </a:extLst>
          </p:cNvPr>
          <p:cNvSpPr>
            <a:spLocks noChangeShapeType="1"/>
          </p:cNvSpPr>
          <p:nvPr/>
        </p:nvSpPr>
        <p:spPr bwMode="auto">
          <a:xfrm>
            <a:off x="9858375" y="227171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48" name="Line 36">
            <a:extLst>
              <a:ext uri="{FF2B5EF4-FFF2-40B4-BE49-F238E27FC236}">
                <a16:creationId xmlns:a16="http://schemas.microsoft.com/office/drawing/2014/main" id="{0634BD68-04A7-4887-9A8B-6188CA037623}"/>
              </a:ext>
            </a:extLst>
          </p:cNvPr>
          <p:cNvSpPr>
            <a:spLocks noChangeShapeType="1"/>
          </p:cNvSpPr>
          <p:nvPr/>
        </p:nvSpPr>
        <p:spPr bwMode="auto">
          <a:xfrm flipV="1">
            <a:off x="9752013" y="377666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49" name="Text Box 37">
            <a:extLst>
              <a:ext uri="{FF2B5EF4-FFF2-40B4-BE49-F238E27FC236}">
                <a16:creationId xmlns:a16="http://schemas.microsoft.com/office/drawing/2014/main" id="{12F7570D-1D37-4561-ABB1-C44D24F7DECC}"/>
              </a:ext>
            </a:extLst>
          </p:cNvPr>
          <p:cNvSpPr txBox="1">
            <a:spLocks noChangeArrowheads="1"/>
          </p:cNvSpPr>
          <p:nvPr/>
        </p:nvSpPr>
        <p:spPr bwMode="auto">
          <a:xfrm>
            <a:off x="9623425" y="1655764"/>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10.0.0.1</a:t>
            </a:r>
          </a:p>
        </p:txBody>
      </p:sp>
      <p:sp>
        <p:nvSpPr>
          <p:cNvPr id="163850" name="Text Box 56">
            <a:extLst>
              <a:ext uri="{FF2B5EF4-FFF2-40B4-BE49-F238E27FC236}">
                <a16:creationId xmlns:a16="http://schemas.microsoft.com/office/drawing/2014/main" id="{89E036A3-8A39-4383-90A9-ABB0EC0312EA}"/>
              </a:ext>
            </a:extLst>
          </p:cNvPr>
          <p:cNvSpPr txBox="1">
            <a:spLocks noChangeArrowheads="1"/>
          </p:cNvSpPr>
          <p:nvPr/>
        </p:nvSpPr>
        <p:spPr bwMode="auto">
          <a:xfrm>
            <a:off x="8851900" y="2605089"/>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10.0.0.4</a:t>
            </a:r>
          </a:p>
        </p:txBody>
      </p:sp>
      <p:sp>
        <p:nvSpPr>
          <p:cNvPr id="163851" name="Line 57">
            <a:extLst>
              <a:ext uri="{FF2B5EF4-FFF2-40B4-BE49-F238E27FC236}">
                <a16:creationId xmlns:a16="http://schemas.microsoft.com/office/drawing/2014/main" id="{D320A528-099C-40F4-B928-539EE35372BA}"/>
              </a:ext>
            </a:extLst>
          </p:cNvPr>
          <p:cNvSpPr>
            <a:spLocks noChangeShapeType="1"/>
          </p:cNvSpPr>
          <p:nvPr/>
        </p:nvSpPr>
        <p:spPr bwMode="auto">
          <a:xfrm flipH="1">
            <a:off x="8975726" y="286067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852" name="Line 58">
            <a:extLst>
              <a:ext uri="{FF2B5EF4-FFF2-40B4-BE49-F238E27FC236}">
                <a16:creationId xmlns:a16="http://schemas.microsoft.com/office/drawing/2014/main" id="{9540F94A-7468-4D82-B9E7-B5D5C7AB1CF8}"/>
              </a:ext>
            </a:extLst>
          </p:cNvPr>
          <p:cNvSpPr>
            <a:spLocks noChangeShapeType="1"/>
          </p:cNvSpPr>
          <p:nvPr/>
        </p:nvSpPr>
        <p:spPr bwMode="auto">
          <a:xfrm flipH="1">
            <a:off x="8235951" y="309880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53" name="Text Box 88">
            <a:extLst>
              <a:ext uri="{FF2B5EF4-FFF2-40B4-BE49-F238E27FC236}">
                <a16:creationId xmlns:a16="http://schemas.microsoft.com/office/drawing/2014/main" id="{B0F562F7-EEC9-49B4-8411-DDC4C6309C4A}"/>
              </a:ext>
            </a:extLst>
          </p:cNvPr>
          <p:cNvSpPr txBox="1">
            <a:spLocks noChangeArrowheads="1"/>
          </p:cNvSpPr>
          <p:nvPr/>
        </p:nvSpPr>
        <p:spPr bwMode="auto">
          <a:xfrm>
            <a:off x="8281989" y="3209926"/>
            <a:ext cx="8778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u="none">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u="none">
                <a:solidFill>
                  <a:srgbClr val="CC0000"/>
                </a:solidFill>
                <a:ea typeface="楷体" panose="02010609060101010101" pitchFamily="49" charset="-122"/>
                <a:cs typeface="Arial" panose="020B0604020202020204" pitchFamily="34" charset="0"/>
              </a:rPr>
              <a:t>路由器</a:t>
            </a:r>
            <a:endParaRPr lang="en-US" altLang="zh-CN" u="none">
              <a:solidFill>
                <a:srgbClr val="CC0000"/>
              </a:solidFill>
              <a:ea typeface="楷体" panose="02010609060101010101" pitchFamily="49" charset="-122"/>
              <a:cs typeface="Arial" panose="020B0604020202020204" pitchFamily="34" charset="0"/>
            </a:endParaRPr>
          </a:p>
        </p:txBody>
      </p:sp>
      <p:sp>
        <p:nvSpPr>
          <p:cNvPr id="163854" name="Text Box 89">
            <a:extLst>
              <a:ext uri="{FF2B5EF4-FFF2-40B4-BE49-F238E27FC236}">
                <a16:creationId xmlns:a16="http://schemas.microsoft.com/office/drawing/2014/main" id="{6623545E-1959-4A72-BEB8-64368B22C3D9}"/>
              </a:ext>
            </a:extLst>
          </p:cNvPr>
          <p:cNvSpPr txBox="1">
            <a:spLocks noChangeArrowheads="1"/>
          </p:cNvSpPr>
          <p:nvPr/>
        </p:nvSpPr>
        <p:spPr bwMode="auto">
          <a:xfrm>
            <a:off x="7013576" y="3162300"/>
            <a:ext cx="1312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138.76.29.7</a:t>
            </a:r>
          </a:p>
        </p:txBody>
      </p:sp>
      <p:sp>
        <p:nvSpPr>
          <p:cNvPr id="163855" name="Line 100">
            <a:extLst>
              <a:ext uri="{FF2B5EF4-FFF2-40B4-BE49-F238E27FC236}">
                <a16:creationId xmlns:a16="http://schemas.microsoft.com/office/drawing/2014/main" id="{E599617D-5A83-4590-83B6-0BF891C9BB84}"/>
              </a:ext>
            </a:extLst>
          </p:cNvPr>
          <p:cNvSpPr>
            <a:spLocks noChangeShapeType="1"/>
          </p:cNvSpPr>
          <p:nvPr/>
        </p:nvSpPr>
        <p:spPr bwMode="auto">
          <a:xfrm>
            <a:off x="8062914" y="3081338"/>
            <a:ext cx="401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56" name="Text Box 102">
            <a:extLst>
              <a:ext uri="{FF2B5EF4-FFF2-40B4-BE49-F238E27FC236}">
                <a16:creationId xmlns:a16="http://schemas.microsoft.com/office/drawing/2014/main" id="{1C54762F-9F02-4AF2-9960-C96CAB32E94D}"/>
              </a:ext>
            </a:extLst>
          </p:cNvPr>
          <p:cNvSpPr txBox="1">
            <a:spLocks noChangeArrowheads="1"/>
          </p:cNvSpPr>
          <p:nvPr/>
        </p:nvSpPr>
        <p:spPr bwMode="auto">
          <a:xfrm>
            <a:off x="6024564" y="23463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ea typeface="楷体" panose="02010609060101010101" pitchFamily="49" charset="-122"/>
                <a:cs typeface="Arial" panose="020B0604020202020204" pitchFamily="34" charset="0"/>
              </a:rPr>
              <a:t>客户端</a:t>
            </a:r>
            <a:endParaRPr lang="en-US" altLang="zh-CN" u="none">
              <a:ea typeface="楷体" panose="02010609060101010101" pitchFamily="49" charset="-122"/>
              <a:cs typeface="Arial" panose="020B0604020202020204" pitchFamily="34" charset="0"/>
            </a:endParaRPr>
          </a:p>
        </p:txBody>
      </p:sp>
      <p:sp>
        <p:nvSpPr>
          <p:cNvPr id="163857" name="Text Box 103">
            <a:extLst>
              <a:ext uri="{FF2B5EF4-FFF2-40B4-BE49-F238E27FC236}">
                <a16:creationId xmlns:a16="http://schemas.microsoft.com/office/drawing/2014/main" id="{DBC2B4FD-8D13-4AA9-8889-FF2C11D7C3CE}"/>
              </a:ext>
            </a:extLst>
          </p:cNvPr>
          <p:cNvSpPr txBox="1">
            <a:spLocks noChangeArrowheads="1"/>
          </p:cNvSpPr>
          <p:nvPr/>
        </p:nvSpPr>
        <p:spPr bwMode="auto">
          <a:xfrm>
            <a:off x="7386638" y="2063750"/>
            <a:ext cx="411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200" u="none">
                <a:solidFill>
                  <a:srgbClr val="000099"/>
                </a:solidFill>
                <a:ea typeface="楷体" panose="02010609060101010101" pitchFamily="49" charset="-122"/>
                <a:cs typeface="Arial" panose="020B0604020202020204" pitchFamily="34" charset="0"/>
              </a:rPr>
              <a:t>?</a:t>
            </a:r>
          </a:p>
        </p:txBody>
      </p:sp>
      <p:sp>
        <p:nvSpPr>
          <p:cNvPr id="163858" name="Line 104">
            <a:extLst>
              <a:ext uri="{FF2B5EF4-FFF2-40B4-BE49-F238E27FC236}">
                <a16:creationId xmlns:a16="http://schemas.microsoft.com/office/drawing/2014/main" id="{ACD8AD5B-402D-40B6-A876-3FC63677FA0B}"/>
              </a:ext>
            </a:extLst>
          </p:cNvPr>
          <p:cNvSpPr>
            <a:spLocks noChangeShapeType="1"/>
          </p:cNvSpPr>
          <p:nvPr/>
        </p:nvSpPr>
        <p:spPr bwMode="auto">
          <a:xfrm>
            <a:off x="7370764" y="2678113"/>
            <a:ext cx="401637" cy="277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63859" name="Group 116">
            <a:extLst>
              <a:ext uri="{FF2B5EF4-FFF2-40B4-BE49-F238E27FC236}">
                <a16:creationId xmlns:a16="http://schemas.microsoft.com/office/drawing/2014/main" id="{886EDC45-CE83-4F95-8E5B-6CA35B75519B}"/>
              </a:ext>
            </a:extLst>
          </p:cNvPr>
          <p:cNvGrpSpPr>
            <a:grpSpLocks/>
          </p:cNvGrpSpPr>
          <p:nvPr/>
        </p:nvGrpSpPr>
        <p:grpSpPr bwMode="auto">
          <a:xfrm>
            <a:off x="8374064" y="2862263"/>
            <a:ext cx="587375" cy="323850"/>
            <a:chOff x="4396" y="1245"/>
            <a:chExt cx="672" cy="248"/>
          </a:xfrm>
        </p:grpSpPr>
        <p:sp>
          <p:nvSpPr>
            <p:cNvPr id="163904" name="Oval 407">
              <a:extLst>
                <a:ext uri="{FF2B5EF4-FFF2-40B4-BE49-F238E27FC236}">
                  <a16:creationId xmlns:a16="http://schemas.microsoft.com/office/drawing/2014/main" id="{2468D9D0-F565-47D3-8374-1CFD3BD9092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sp>
          <p:nvSpPr>
            <p:cNvPr id="163905" name="Rectangle 410">
              <a:extLst>
                <a:ext uri="{FF2B5EF4-FFF2-40B4-BE49-F238E27FC236}">
                  <a16:creationId xmlns:a16="http://schemas.microsoft.com/office/drawing/2014/main" id="{C85C7EA0-4964-40B9-82D9-E7AA161DA7A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163906" name="Oval 411">
              <a:extLst>
                <a:ext uri="{FF2B5EF4-FFF2-40B4-BE49-F238E27FC236}">
                  <a16:creationId xmlns:a16="http://schemas.microsoft.com/office/drawing/2014/main" id="{C3D663E1-A360-4DBB-B0A5-D33CCC0E325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grpSp>
          <p:nvGrpSpPr>
            <p:cNvPr id="163907" name="Group 120">
              <a:extLst>
                <a:ext uri="{FF2B5EF4-FFF2-40B4-BE49-F238E27FC236}">
                  <a16:creationId xmlns:a16="http://schemas.microsoft.com/office/drawing/2014/main" id="{808A9D0F-554E-45AA-BBDE-CD572EDDD900}"/>
                </a:ext>
              </a:extLst>
            </p:cNvPr>
            <p:cNvGrpSpPr>
              <a:grpSpLocks/>
            </p:cNvGrpSpPr>
            <p:nvPr/>
          </p:nvGrpSpPr>
          <p:grpSpPr bwMode="auto">
            <a:xfrm>
              <a:off x="4530" y="1287"/>
              <a:ext cx="377" cy="75"/>
              <a:chOff x="2468" y="1332"/>
              <a:chExt cx="310" cy="60"/>
            </a:xfrm>
          </p:grpSpPr>
          <p:sp>
            <p:nvSpPr>
              <p:cNvPr id="163910" name="Freeform 121">
                <a:extLst>
                  <a:ext uri="{FF2B5EF4-FFF2-40B4-BE49-F238E27FC236}">
                    <a16:creationId xmlns:a16="http://schemas.microsoft.com/office/drawing/2014/main" id="{55623E52-F474-4BED-BC14-3C4088EF3F8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1" name="Freeform 122">
                <a:extLst>
                  <a:ext uri="{FF2B5EF4-FFF2-40B4-BE49-F238E27FC236}">
                    <a16:creationId xmlns:a16="http://schemas.microsoft.com/office/drawing/2014/main" id="{C9F24FE1-8224-47A2-8FFF-B5D3E8B3596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08" name="Line 123">
              <a:extLst>
                <a:ext uri="{FF2B5EF4-FFF2-40B4-BE49-F238E27FC236}">
                  <a16:creationId xmlns:a16="http://schemas.microsoft.com/office/drawing/2014/main" id="{33224550-6FCD-4666-BD96-077D509D594D}"/>
                </a:ext>
              </a:extLst>
            </p:cNvPr>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9" name="Line 124">
              <a:extLst>
                <a:ext uri="{FF2B5EF4-FFF2-40B4-BE49-F238E27FC236}">
                  <a16:creationId xmlns:a16="http://schemas.microsoft.com/office/drawing/2014/main" id="{316D71CA-CDC3-49A8-9D25-50F2836759E1}"/>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3860" name="Group 128">
            <a:extLst>
              <a:ext uri="{FF2B5EF4-FFF2-40B4-BE49-F238E27FC236}">
                <a16:creationId xmlns:a16="http://schemas.microsoft.com/office/drawing/2014/main" id="{BEFB6236-E29A-425D-ABC2-BC868815C53F}"/>
              </a:ext>
            </a:extLst>
          </p:cNvPr>
          <p:cNvGrpSpPr>
            <a:grpSpLocks/>
          </p:cNvGrpSpPr>
          <p:nvPr/>
        </p:nvGrpSpPr>
        <p:grpSpPr bwMode="auto">
          <a:xfrm>
            <a:off x="6738938" y="2311400"/>
            <a:ext cx="685800" cy="649288"/>
            <a:chOff x="-44" y="1473"/>
            <a:chExt cx="981" cy="1105"/>
          </a:xfrm>
        </p:grpSpPr>
        <p:pic>
          <p:nvPicPr>
            <p:cNvPr id="163902" name="Picture 129" descr="desktop_computer_stylized_medium">
              <a:extLst>
                <a:ext uri="{FF2B5EF4-FFF2-40B4-BE49-F238E27FC236}">
                  <a16:creationId xmlns:a16="http://schemas.microsoft.com/office/drawing/2014/main" id="{276CE0A3-1D3C-42E5-A901-0F93BF270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3" name="Freeform 130">
              <a:extLst>
                <a:ext uri="{FF2B5EF4-FFF2-40B4-BE49-F238E27FC236}">
                  <a16:creationId xmlns:a16="http://schemas.microsoft.com/office/drawing/2014/main" id="{9625DEC6-ACC5-4087-B9EC-9ED5CCF1305B}"/>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63861" name="Group 131">
            <a:extLst>
              <a:ext uri="{FF2B5EF4-FFF2-40B4-BE49-F238E27FC236}">
                <a16:creationId xmlns:a16="http://schemas.microsoft.com/office/drawing/2014/main" id="{9AF89991-FAA1-481F-B68E-224AE789D3E5}"/>
              </a:ext>
            </a:extLst>
          </p:cNvPr>
          <p:cNvGrpSpPr>
            <a:grpSpLocks/>
          </p:cNvGrpSpPr>
          <p:nvPr/>
        </p:nvGrpSpPr>
        <p:grpSpPr bwMode="auto">
          <a:xfrm flipH="1">
            <a:off x="9826625" y="2822575"/>
            <a:ext cx="641350" cy="558800"/>
            <a:chOff x="-44" y="1473"/>
            <a:chExt cx="981" cy="1105"/>
          </a:xfrm>
        </p:grpSpPr>
        <p:pic>
          <p:nvPicPr>
            <p:cNvPr id="163900" name="Picture 132" descr="desktop_computer_stylized_medium">
              <a:extLst>
                <a:ext uri="{FF2B5EF4-FFF2-40B4-BE49-F238E27FC236}">
                  <a16:creationId xmlns:a16="http://schemas.microsoft.com/office/drawing/2014/main" id="{67AF955D-6396-4B36-94CB-597768B53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1" name="Freeform 133">
              <a:extLst>
                <a:ext uri="{FF2B5EF4-FFF2-40B4-BE49-F238E27FC236}">
                  <a16:creationId xmlns:a16="http://schemas.microsoft.com/office/drawing/2014/main" id="{1711601C-2FBC-4864-815A-794F2CACAB00}"/>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63862" name="Group 134">
            <a:extLst>
              <a:ext uri="{FF2B5EF4-FFF2-40B4-BE49-F238E27FC236}">
                <a16:creationId xmlns:a16="http://schemas.microsoft.com/office/drawing/2014/main" id="{3A80AE34-341F-4DE7-BDC0-28839CC4AFD2}"/>
              </a:ext>
            </a:extLst>
          </p:cNvPr>
          <p:cNvGrpSpPr>
            <a:grpSpLocks/>
          </p:cNvGrpSpPr>
          <p:nvPr/>
        </p:nvGrpSpPr>
        <p:grpSpPr bwMode="auto">
          <a:xfrm flipH="1">
            <a:off x="9801225" y="3586163"/>
            <a:ext cx="641350" cy="558800"/>
            <a:chOff x="-44" y="1473"/>
            <a:chExt cx="981" cy="1105"/>
          </a:xfrm>
        </p:grpSpPr>
        <p:pic>
          <p:nvPicPr>
            <p:cNvPr id="163898" name="Picture 135" descr="desktop_computer_stylized_medium">
              <a:extLst>
                <a:ext uri="{FF2B5EF4-FFF2-40B4-BE49-F238E27FC236}">
                  <a16:creationId xmlns:a16="http://schemas.microsoft.com/office/drawing/2014/main" id="{3B05F80C-594C-4655-8883-BF4FF1599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9" name="Freeform 136">
              <a:extLst>
                <a:ext uri="{FF2B5EF4-FFF2-40B4-BE49-F238E27FC236}">
                  <a16:creationId xmlns:a16="http://schemas.microsoft.com/office/drawing/2014/main" id="{3802BE80-2822-4896-BD5E-A66D55CD3162}"/>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163863" name="Line 137">
            <a:extLst>
              <a:ext uri="{FF2B5EF4-FFF2-40B4-BE49-F238E27FC236}">
                <a16:creationId xmlns:a16="http://schemas.microsoft.com/office/drawing/2014/main" id="{5009A916-5C62-46D8-92E1-658187EFF518}"/>
              </a:ext>
            </a:extLst>
          </p:cNvPr>
          <p:cNvSpPr>
            <a:spLocks noChangeShapeType="1"/>
          </p:cNvSpPr>
          <p:nvPr/>
        </p:nvSpPr>
        <p:spPr bwMode="auto">
          <a:xfrm>
            <a:off x="8955089" y="3048000"/>
            <a:ext cx="2571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3864" name="Group 138">
            <a:extLst>
              <a:ext uri="{FF2B5EF4-FFF2-40B4-BE49-F238E27FC236}">
                <a16:creationId xmlns:a16="http://schemas.microsoft.com/office/drawing/2014/main" id="{87472102-02BF-4CB0-9776-C1CB8D10AC26}"/>
              </a:ext>
            </a:extLst>
          </p:cNvPr>
          <p:cNvGrpSpPr>
            <a:grpSpLocks/>
          </p:cNvGrpSpPr>
          <p:nvPr/>
        </p:nvGrpSpPr>
        <p:grpSpPr bwMode="auto">
          <a:xfrm>
            <a:off x="9977439" y="2020889"/>
            <a:ext cx="346075" cy="623887"/>
            <a:chOff x="4140" y="429"/>
            <a:chExt cx="1425" cy="2396"/>
          </a:xfrm>
        </p:grpSpPr>
        <p:sp>
          <p:nvSpPr>
            <p:cNvPr id="163866" name="Freeform 139">
              <a:extLst>
                <a:ext uri="{FF2B5EF4-FFF2-40B4-BE49-F238E27FC236}">
                  <a16:creationId xmlns:a16="http://schemas.microsoft.com/office/drawing/2014/main" id="{D80404D4-9E3C-4738-88FA-B3E086D4DF6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67" name="Rectangle 140">
              <a:extLst>
                <a:ext uri="{FF2B5EF4-FFF2-40B4-BE49-F238E27FC236}">
                  <a16:creationId xmlns:a16="http://schemas.microsoft.com/office/drawing/2014/main" id="{0CA688B6-4056-4743-8B86-0C5CC1E9744B}"/>
                </a:ext>
              </a:extLst>
            </p:cNvPr>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68" name="Freeform 141">
              <a:extLst>
                <a:ext uri="{FF2B5EF4-FFF2-40B4-BE49-F238E27FC236}">
                  <a16:creationId xmlns:a16="http://schemas.microsoft.com/office/drawing/2014/main" id="{129D2C9B-F8C7-4A0B-B2E5-CF4F2D04C85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69" name="Freeform 142">
              <a:extLst>
                <a:ext uri="{FF2B5EF4-FFF2-40B4-BE49-F238E27FC236}">
                  <a16:creationId xmlns:a16="http://schemas.microsoft.com/office/drawing/2014/main" id="{B6F33A44-0D72-4982-96DD-C6773126E74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70" name="Rectangle 143">
              <a:extLst>
                <a:ext uri="{FF2B5EF4-FFF2-40B4-BE49-F238E27FC236}">
                  <a16:creationId xmlns:a16="http://schemas.microsoft.com/office/drawing/2014/main" id="{FFABCD8A-2354-4D33-9C19-F8F9572E2BF1}"/>
                </a:ext>
              </a:extLst>
            </p:cNvPr>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3871" name="Group 144">
              <a:extLst>
                <a:ext uri="{FF2B5EF4-FFF2-40B4-BE49-F238E27FC236}">
                  <a16:creationId xmlns:a16="http://schemas.microsoft.com/office/drawing/2014/main" id="{93F36209-F5B2-465A-86C1-98F418FAFD00}"/>
                </a:ext>
              </a:extLst>
            </p:cNvPr>
            <p:cNvGrpSpPr>
              <a:grpSpLocks/>
            </p:cNvGrpSpPr>
            <p:nvPr/>
          </p:nvGrpSpPr>
          <p:grpSpPr bwMode="auto">
            <a:xfrm>
              <a:off x="4749" y="668"/>
              <a:ext cx="581" cy="145"/>
              <a:chOff x="614" y="2568"/>
              <a:chExt cx="725" cy="139"/>
            </a:xfrm>
          </p:grpSpPr>
          <p:sp>
            <p:nvSpPr>
              <p:cNvPr id="163896" name="AutoShape 145">
                <a:extLst>
                  <a:ext uri="{FF2B5EF4-FFF2-40B4-BE49-F238E27FC236}">
                    <a16:creationId xmlns:a16="http://schemas.microsoft.com/office/drawing/2014/main" id="{5BADE8F8-C8C2-489B-9874-165D6F63B7D6}"/>
                  </a:ext>
                </a:extLst>
              </p:cNvPr>
              <p:cNvSpPr>
                <a:spLocks noChangeArrowheads="1"/>
              </p:cNvSpPr>
              <p:nvPr/>
            </p:nvSpPr>
            <p:spPr bwMode="auto">
              <a:xfrm>
                <a:off x="613"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7" name="AutoShape 146">
                <a:extLst>
                  <a:ext uri="{FF2B5EF4-FFF2-40B4-BE49-F238E27FC236}">
                    <a16:creationId xmlns:a16="http://schemas.microsoft.com/office/drawing/2014/main" id="{E97F4725-CD67-45D2-B71A-EFF834B08A9A}"/>
                  </a:ext>
                </a:extLst>
              </p:cNvPr>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2" name="Rectangle 147">
              <a:extLst>
                <a:ext uri="{FF2B5EF4-FFF2-40B4-BE49-F238E27FC236}">
                  <a16:creationId xmlns:a16="http://schemas.microsoft.com/office/drawing/2014/main" id="{171DF3CF-09EA-48FD-B388-17E191E057EE}"/>
                </a:ext>
              </a:extLst>
            </p:cNvPr>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3873" name="Group 148">
              <a:extLst>
                <a:ext uri="{FF2B5EF4-FFF2-40B4-BE49-F238E27FC236}">
                  <a16:creationId xmlns:a16="http://schemas.microsoft.com/office/drawing/2014/main" id="{64245C3E-5ED1-4B24-B427-71DF75EAC764}"/>
                </a:ext>
              </a:extLst>
            </p:cNvPr>
            <p:cNvGrpSpPr>
              <a:grpSpLocks/>
            </p:cNvGrpSpPr>
            <p:nvPr/>
          </p:nvGrpSpPr>
          <p:grpSpPr bwMode="auto">
            <a:xfrm>
              <a:off x="4747" y="994"/>
              <a:ext cx="581" cy="134"/>
              <a:chOff x="614" y="2568"/>
              <a:chExt cx="725" cy="139"/>
            </a:xfrm>
          </p:grpSpPr>
          <p:sp>
            <p:nvSpPr>
              <p:cNvPr id="163894" name="AutoShape 149">
                <a:extLst>
                  <a:ext uri="{FF2B5EF4-FFF2-40B4-BE49-F238E27FC236}">
                    <a16:creationId xmlns:a16="http://schemas.microsoft.com/office/drawing/2014/main" id="{1988927D-CB32-4620-BFB4-8738267AB9D3}"/>
                  </a:ext>
                </a:extLst>
              </p:cNvPr>
              <p:cNvSpPr>
                <a:spLocks noChangeArrowheads="1"/>
              </p:cNvSpPr>
              <p:nvPr/>
            </p:nvSpPr>
            <p:spPr bwMode="auto">
              <a:xfrm>
                <a:off x="615" y="2570"/>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5" name="AutoShape 150">
                <a:extLst>
                  <a:ext uri="{FF2B5EF4-FFF2-40B4-BE49-F238E27FC236}">
                    <a16:creationId xmlns:a16="http://schemas.microsoft.com/office/drawing/2014/main" id="{8D1EAC82-651B-48CB-BB87-C8A846B814A3}"/>
                  </a:ext>
                </a:extLst>
              </p:cNvPr>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4" name="Rectangle 151">
              <a:extLst>
                <a:ext uri="{FF2B5EF4-FFF2-40B4-BE49-F238E27FC236}">
                  <a16:creationId xmlns:a16="http://schemas.microsoft.com/office/drawing/2014/main" id="{13F5894C-F139-460C-80F6-8AED06042E6B}"/>
                </a:ext>
              </a:extLst>
            </p:cNvPr>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75" name="Rectangle 152">
              <a:extLst>
                <a:ext uri="{FF2B5EF4-FFF2-40B4-BE49-F238E27FC236}">
                  <a16:creationId xmlns:a16="http://schemas.microsoft.com/office/drawing/2014/main" id="{086A7A49-13B8-4143-96FA-7AC1AE6E6716}"/>
                </a:ext>
              </a:extLst>
            </p:cNvPr>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3876" name="Group 153">
              <a:extLst>
                <a:ext uri="{FF2B5EF4-FFF2-40B4-BE49-F238E27FC236}">
                  <a16:creationId xmlns:a16="http://schemas.microsoft.com/office/drawing/2014/main" id="{C13EF979-AA64-46C1-B1A9-49770D2E8628}"/>
                </a:ext>
              </a:extLst>
            </p:cNvPr>
            <p:cNvGrpSpPr>
              <a:grpSpLocks/>
            </p:cNvGrpSpPr>
            <p:nvPr/>
          </p:nvGrpSpPr>
          <p:grpSpPr bwMode="auto">
            <a:xfrm>
              <a:off x="4735" y="1627"/>
              <a:ext cx="582" cy="151"/>
              <a:chOff x="614" y="2568"/>
              <a:chExt cx="725" cy="139"/>
            </a:xfrm>
          </p:grpSpPr>
          <p:sp>
            <p:nvSpPr>
              <p:cNvPr id="163892" name="AutoShape 154">
                <a:extLst>
                  <a:ext uri="{FF2B5EF4-FFF2-40B4-BE49-F238E27FC236}">
                    <a16:creationId xmlns:a16="http://schemas.microsoft.com/office/drawing/2014/main" id="{532A5D88-0A09-4005-BDFD-F899232E25D6}"/>
                  </a:ext>
                </a:extLst>
              </p:cNvPr>
              <p:cNvSpPr>
                <a:spLocks noChangeArrowheads="1"/>
              </p:cNvSpPr>
              <p:nvPr/>
            </p:nvSpPr>
            <p:spPr bwMode="auto">
              <a:xfrm>
                <a:off x="614" y="2576"/>
                <a:ext cx="725" cy="12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3" name="AutoShape 155">
                <a:extLst>
                  <a:ext uri="{FF2B5EF4-FFF2-40B4-BE49-F238E27FC236}">
                    <a16:creationId xmlns:a16="http://schemas.microsoft.com/office/drawing/2014/main" id="{E7FE9A4E-A395-43A6-94E4-E14F7F1472D9}"/>
                  </a:ext>
                </a:extLst>
              </p:cNvPr>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7" name="Freeform 156">
              <a:extLst>
                <a:ext uri="{FF2B5EF4-FFF2-40B4-BE49-F238E27FC236}">
                  <a16:creationId xmlns:a16="http://schemas.microsoft.com/office/drawing/2014/main" id="{86E5EDCC-676F-4155-8469-2C7A42A174E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878" name="Group 157">
              <a:extLst>
                <a:ext uri="{FF2B5EF4-FFF2-40B4-BE49-F238E27FC236}">
                  <a16:creationId xmlns:a16="http://schemas.microsoft.com/office/drawing/2014/main" id="{A05F9ED3-00F1-49AD-B264-65397CCB5818}"/>
                </a:ext>
              </a:extLst>
            </p:cNvPr>
            <p:cNvGrpSpPr>
              <a:grpSpLocks/>
            </p:cNvGrpSpPr>
            <p:nvPr/>
          </p:nvGrpSpPr>
          <p:grpSpPr bwMode="auto">
            <a:xfrm>
              <a:off x="4739" y="1327"/>
              <a:ext cx="582" cy="139"/>
              <a:chOff x="614" y="2568"/>
              <a:chExt cx="725" cy="139"/>
            </a:xfrm>
          </p:grpSpPr>
          <p:sp>
            <p:nvSpPr>
              <p:cNvPr id="163890" name="AutoShape 158">
                <a:extLst>
                  <a:ext uri="{FF2B5EF4-FFF2-40B4-BE49-F238E27FC236}">
                    <a16:creationId xmlns:a16="http://schemas.microsoft.com/office/drawing/2014/main" id="{D4D8C1FF-F80C-46D1-8EEC-58D033D2CC77}"/>
                  </a:ext>
                </a:extLst>
              </p:cNvPr>
              <p:cNvSpPr>
                <a:spLocks noChangeArrowheads="1"/>
              </p:cNvSpPr>
              <p:nvPr/>
            </p:nvSpPr>
            <p:spPr bwMode="auto">
              <a:xfrm>
                <a:off x="617" y="2566"/>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1" name="AutoShape 159">
                <a:extLst>
                  <a:ext uri="{FF2B5EF4-FFF2-40B4-BE49-F238E27FC236}">
                    <a16:creationId xmlns:a16="http://schemas.microsoft.com/office/drawing/2014/main" id="{4A7EDA13-5D81-4E77-A64E-6BE7C9DF3148}"/>
                  </a:ext>
                </a:extLst>
              </p:cNvPr>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9" name="Rectangle 160">
              <a:extLst>
                <a:ext uri="{FF2B5EF4-FFF2-40B4-BE49-F238E27FC236}">
                  <a16:creationId xmlns:a16="http://schemas.microsoft.com/office/drawing/2014/main" id="{1DA01C07-AF2A-4381-9FEC-CD6304FDB657}"/>
                </a:ext>
              </a:extLst>
            </p:cNvPr>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0" name="Freeform 161">
              <a:extLst>
                <a:ext uri="{FF2B5EF4-FFF2-40B4-BE49-F238E27FC236}">
                  <a16:creationId xmlns:a16="http://schemas.microsoft.com/office/drawing/2014/main" id="{057A9567-1C76-4B6E-8F9B-AC587D5FA12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1" name="Freeform 162">
              <a:extLst>
                <a:ext uri="{FF2B5EF4-FFF2-40B4-BE49-F238E27FC236}">
                  <a16:creationId xmlns:a16="http://schemas.microsoft.com/office/drawing/2014/main" id="{D7AC6746-C0E2-4974-96E7-3D44C22C8893}"/>
                </a:ext>
              </a:extLst>
            </p:cNvPr>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2" name="Oval 163">
              <a:extLst>
                <a:ext uri="{FF2B5EF4-FFF2-40B4-BE49-F238E27FC236}">
                  <a16:creationId xmlns:a16="http://schemas.microsoft.com/office/drawing/2014/main" id="{4F2686E6-0BC4-4E5A-9AFB-D9E739F97C83}"/>
                </a:ext>
              </a:extLst>
            </p:cNvPr>
            <p:cNvSpPr>
              <a:spLocks noChangeArrowheads="1"/>
            </p:cNvSpPr>
            <p:nvPr/>
          </p:nvSpPr>
          <p:spPr bwMode="auto">
            <a:xfrm>
              <a:off x="5519" y="2612"/>
              <a:ext cx="46"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3" name="Freeform 164">
              <a:extLst>
                <a:ext uri="{FF2B5EF4-FFF2-40B4-BE49-F238E27FC236}">
                  <a16:creationId xmlns:a16="http://schemas.microsoft.com/office/drawing/2014/main" id="{D215B510-CE07-45D7-8879-FDEF5FA1DB50}"/>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4" name="AutoShape 165">
              <a:extLst>
                <a:ext uri="{FF2B5EF4-FFF2-40B4-BE49-F238E27FC236}">
                  <a16:creationId xmlns:a16="http://schemas.microsoft.com/office/drawing/2014/main" id="{8643014F-E92F-4FA9-8FFE-439488B31513}"/>
                </a:ext>
              </a:extLst>
            </p:cNvPr>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5" name="AutoShape 166">
              <a:extLst>
                <a:ext uri="{FF2B5EF4-FFF2-40B4-BE49-F238E27FC236}">
                  <a16:creationId xmlns:a16="http://schemas.microsoft.com/office/drawing/2014/main" id="{19197C67-2946-41AA-AEE9-67D2975EF43E}"/>
                </a:ext>
              </a:extLst>
            </p:cNvPr>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6" name="Oval 167">
              <a:extLst>
                <a:ext uri="{FF2B5EF4-FFF2-40B4-BE49-F238E27FC236}">
                  <a16:creationId xmlns:a16="http://schemas.microsoft.com/office/drawing/2014/main" id="{575D7DD5-4339-4661-9E73-96077DAD648A}"/>
                </a:ext>
              </a:extLst>
            </p:cNvPr>
            <p:cNvSpPr>
              <a:spLocks noChangeArrowheads="1"/>
            </p:cNvSpPr>
            <p:nvPr/>
          </p:nvSpPr>
          <p:spPr bwMode="auto">
            <a:xfrm>
              <a:off x="4310" y="2386"/>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7" name="Oval 168">
              <a:extLst>
                <a:ext uri="{FF2B5EF4-FFF2-40B4-BE49-F238E27FC236}">
                  <a16:creationId xmlns:a16="http://schemas.microsoft.com/office/drawing/2014/main" id="{695529CE-F910-4999-8742-2B28B827EBE8}"/>
                </a:ext>
              </a:extLst>
            </p:cNvPr>
            <p:cNvSpPr>
              <a:spLocks noChangeArrowheads="1"/>
            </p:cNvSpPr>
            <p:nvPr/>
          </p:nvSpPr>
          <p:spPr bwMode="auto">
            <a:xfrm>
              <a:off x="4486" y="2386"/>
              <a:ext cx="157"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u="none">
                <a:solidFill>
                  <a:srgbClr val="FF0000"/>
                </a:solidFill>
                <a:ea typeface="楷体" panose="02010609060101010101" pitchFamily="49" charset="-122"/>
                <a:cs typeface="Arial" panose="020B0604020202020204" pitchFamily="34" charset="0"/>
              </a:endParaRPr>
            </a:p>
          </p:txBody>
        </p:sp>
        <p:sp>
          <p:nvSpPr>
            <p:cNvPr id="163888" name="Oval 169">
              <a:extLst>
                <a:ext uri="{FF2B5EF4-FFF2-40B4-BE49-F238E27FC236}">
                  <a16:creationId xmlns:a16="http://schemas.microsoft.com/office/drawing/2014/main" id="{2526571A-2534-4305-8487-A9658E0C55C3}"/>
                </a:ext>
              </a:extLst>
            </p:cNvPr>
            <p:cNvSpPr>
              <a:spLocks noChangeArrowheads="1"/>
            </p:cNvSpPr>
            <p:nvPr/>
          </p:nvSpPr>
          <p:spPr bwMode="auto">
            <a:xfrm>
              <a:off x="4663" y="2380"/>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9" name="Rectangle 170">
              <a:extLst>
                <a:ext uri="{FF2B5EF4-FFF2-40B4-BE49-F238E27FC236}">
                  <a16:creationId xmlns:a16="http://schemas.microsoft.com/office/drawing/2014/main" id="{ED5B6599-C741-4FA2-BABF-48E432D9878D}"/>
                </a:ext>
              </a:extLst>
            </p:cNvPr>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65" name="Line 137">
            <a:extLst>
              <a:ext uri="{FF2B5EF4-FFF2-40B4-BE49-F238E27FC236}">
                <a16:creationId xmlns:a16="http://schemas.microsoft.com/office/drawing/2014/main" id="{4B12EA18-50C7-45C8-BDDA-789BA718E7A8}"/>
              </a:ext>
            </a:extLst>
          </p:cNvPr>
          <p:cNvSpPr>
            <a:spLocks noChangeShapeType="1"/>
          </p:cNvSpPr>
          <p:nvPr/>
        </p:nvSpPr>
        <p:spPr bwMode="auto">
          <a:xfrm>
            <a:off x="9775826" y="3059113"/>
            <a:ext cx="123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4" name="组合 73">
            <a:extLst>
              <a:ext uri="{FF2B5EF4-FFF2-40B4-BE49-F238E27FC236}">
                <a16:creationId xmlns:a16="http://schemas.microsoft.com/office/drawing/2014/main" id="{0699A8B2-B3B5-411E-A1F8-ACFCD34EB40C}"/>
              </a:ext>
            </a:extLst>
          </p:cNvPr>
          <p:cNvGrpSpPr/>
          <p:nvPr/>
        </p:nvGrpSpPr>
        <p:grpSpPr>
          <a:xfrm>
            <a:off x="2046561" y="5431634"/>
            <a:ext cx="9449941" cy="1155968"/>
            <a:chOff x="1724818" y="2533650"/>
            <a:chExt cx="6751637" cy="1729368"/>
          </a:xfrm>
        </p:grpSpPr>
        <p:sp>
          <p:nvSpPr>
            <p:cNvPr id="75" name="矩形: 圆角 74">
              <a:extLst>
                <a:ext uri="{FF2B5EF4-FFF2-40B4-BE49-F238E27FC236}">
                  <a16:creationId xmlns:a16="http://schemas.microsoft.com/office/drawing/2014/main" id="{AE883A3C-C341-4671-83EB-60D382EE77B2}"/>
                </a:ext>
              </a:extLst>
            </p:cNvPr>
            <p:cNvSpPr/>
            <p:nvPr/>
          </p:nvSpPr>
          <p:spPr>
            <a:xfrm>
              <a:off x="1791494" y="2533650"/>
              <a:ext cx="656552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6DEE0E7C-95C7-4EF8-A187-85DCB5AC0FEE}"/>
                </a:ext>
              </a:extLst>
            </p:cNvPr>
            <p:cNvSpPr txBox="1"/>
            <p:nvPr/>
          </p:nvSpPr>
          <p:spPr>
            <a:xfrm>
              <a:off x="2336040" y="2651463"/>
              <a:ext cx="6140415" cy="1611555"/>
            </a:xfrm>
            <a:prstGeom prst="rect">
              <a:avLst/>
            </a:prstGeom>
            <a:noFill/>
          </p:spPr>
          <p:txBody>
            <a:bodyPr wrap="square" rtlCol="0">
              <a:spAutoFit/>
            </a:bodyPr>
            <a:lstStyle/>
            <a:p>
              <a:r>
                <a:rPr kumimoji="1" lang="zh-CN" altLang="en-US" sz="3200" dirty="0">
                  <a:latin typeface="Times New Roman" panose="02020803070505020304" pitchFamily="18" charset="0"/>
                  <a:ea typeface="思源黑体 CN Normal" panose="020B0400000000000000" pitchFamily="34" charset="-122"/>
                  <a:cs typeface="Times New Roman" panose="02020803070505020304" pitchFamily="18" charset="0"/>
                </a:rPr>
                <a:t>外部主机如何与内网中的</a:t>
              </a:r>
              <a:r>
                <a:rPr kumimoji="1" lang="en-US" altLang="zh-CN" sz="3200" dirty="0">
                  <a:latin typeface="Times New Roman" panose="02020803070505020304" pitchFamily="18" charset="0"/>
                  <a:ea typeface="思源黑体 CN Normal" panose="020B0400000000000000" pitchFamily="34" charset="-122"/>
                  <a:cs typeface="Times New Roman" panose="02020803070505020304" pitchFamily="18" charset="0"/>
                </a:rPr>
                <a:t>10.0.0.1</a:t>
              </a:r>
              <a:r>
                <a:rPr kumimoji="1" lang="zh-CN" altLang="en-US" sz="3200" dirty="0">
                  <a:latin typeface="Times New Roman" panose="02020803070505020304" pitchFamily="18" charset="0"/>
                  <a:ea typeface="思源黑体 CN Normal" panose="020B0400000000000000" pitchFamily="34" charset="-122"/>
                  <a:cs typeface="Times New Roman" panose="02020803070505020304" pitchFamily="18" charset="0"/>
                </a:rPr>
                <a:t>服务器通信？</a:t>
              </a:r>
              <a:endPar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77" name="矩形: 圆角 76">
              <a:extLst>
                <a:ext uri="{FF2B5EF4-FFF2-40B4-BE49-F238E27FC236}">
                  <a16:creationId xmlns:a16="http://schemas.microsoft.com/office/drawing/2014/main" id="{64DFF071-CD97-4884-AC1A-D7C95A65ECDC}"/>
                </a:ext>
              </a:extLst>
            </p:cNvPr>
            <p:cNvSpPr/>
            <p:nvPr/>
          </p:nvSpPr>
          <p:spPr>
            <a:xfrm>
              <a:off x="1724818" y="2603030"/>
              <a:ext cx="657223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8" name="图片 77">
            <a:extLst>
              <a:ext uri="{FF2B5EF4-FFF2-40B4-BE49-F238E27FC236}">
                <a16:creationId xmlns:a16="http://schemas.microsoft.com/office/drawing/2014/main" id="{4C8CFDBC-D1B0-4D54-B84F-379F41DE7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606" y="4516438"/>
            <a:ext cx="2341562" cy="2341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par>
                                <p:cTn id="10" presetID="12" presetClass="entr" presetSubtype="8"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p:tgtEl>
                                          <p:spTgt spid="74"/>
                                        </p:tgtEl>
                                        <p:attrNameLst>
                                          <p:attrName>ppt_x</p:attrName>
                                        </p:attrNameLst>
                                      </p:cBhvr>
                                      <p:tavLst>
                                        <p:tav tm="0">
                                          <p:val>
                                            <p:strVal val="#ppt_x-#ppt_w*1.125000"/>
                                          </p:val>
                                        </p:tav>
                                        <p:tav tm="100000">
                                          <p:val>
                                            <p:strVal val="#ppt_x"/>
                                          </p:val>
                                        </p:tav>
                                      </p:tavLst>
                                    </p:anim>
                                    <p:animEffect transition="in" filter="wipe(right)">
                                      <p:cBhvr>
                                        <p:cTn id="1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17991" cy="1428589"/>
            <a:chOff x="551030" y="-368704"/>
            <a:chExt cx="7017991" cy="1428589"/>
          </a:xfrm>
        </p:grpSpPr>
        <p:grpSp>
          <p:nvGrpSpPr>
            <p:cNvPr id="29" name="组合 28"/>
            <p:cNvGrpSpPr/>
            <p:nvPr/>
          </p:nvGrpSpPr>
          <p:grpSpPr>
            <a:xfrm>
              <a:off x="1201631" y="303925"/>
              <a:ext cx="6367390" cy="682185"/>
              <a:chOff x="1839058" y="967769"/>
              <a:chExt cx="6367390" cy="682185"/>
            </a:xfrm>
          </p:grpSpPr>
          <p:sp>
            <p:nvSpPr>
              <p:cNvPr id="31" name="矩形: 圆角 30"/>
              <p:cNvSpPr/>
              <p:nvPr/>
            </p:nvSpPr>
            <p:spPr>
              <a:xfrm>
                <a:off x="1839058" y="967769"/>
                <a:ext cx="636739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487171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内网访问方案</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5" name="组合 44"/>
          <p:cNvGrpSpPr/>
          <p:nvPr/>
        </p:nvGrpSpPr>
        <p:grpSpPr>
          <a:xfrm>
            <a:off x="515938" y="1686709"/>
            <a:ext cx="2626274" cy="526731"/>
            <a:chOff x="722008" y="1303131"/>
            <a:chExt cx="2507643" cy="502939"/>
          </a:xfrm>
        </p:grpSpPr>
        <p:sp>
          <p:nvSpPr>
            <p:cNvPr id="46" name="流程图: 手动输入 6"/>
            <p:cNvSpPr/>
            <p:nvPr/>
          </p:nvSpPr>
          <p:spPr>
            <a:xfrm rot="5400000" flipV="1">
              <a:off x="1820292" y="373041"/>
              <a:ext cx="475861" cy="23428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55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554 h 10000"/>
                <a:gd name="connsiteX0-91" fmla="*/ 50 w 10000"/>
                <a:gd name="connsiteY0-92" fmla="*/ 773 h 10219"/>
                <a:gd name="connsiteX1-93" fmla="*/ 9911 w 10000"/>
                <a:gd name="connsiteY1-94" fmla="*/ 0 h 10219"/>
                <a:gd name="connsiteX2-95" fmla="*/ 10000 w 10000"/>
                <a:gd name="connsiteY2-96" fmla="*/ 10219 h 10219"/>
                <a:gd name="connsiteX3-97" fmla="*/ 0 w 10000"/>
                <a:gd name="connsiteY3-98" fmla="*/ 10219 h 10219"/>
                <a:gd name="connsiteX4-99" fmla="*/ 50 w 10000"/>
                <a:gd name="connsiteY4-100" fmla="*/ 773 h 10219"/>
                <a:gd name="connsiteX0-101" fmla="*/ 50 w 10000"/>
                <a:gd name="connsiteY0-102" fmla="*/ 1471 h 10219"/>
                <a:gd name="connsiteX1-103" fmla="*/ 9911 w 10000"/>
                <a:gd name="connsiteY1-104" fmla="*/ 0 h 10219"/>
                <a:gd name="connsiteX2-105" fmla="*/ 10000 w 10000"/>
                <a:gd name="connsiteY2-106" fmla="*/ 10219 h 10219"/>
                <a:gd name="connsiteX3-107" fmla="*/ 0 w 10000"/>
                <a:gd name="connsiteY3-108" fmla="*/ 10219 h 10219"/>
                <a:gd name="connsiteX4-109" fmla="*/ 50 w 10000"/>
                <a:gd name="connsiteY4-110" fmla="*/ 1471 h 10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19">
                  <a:moveTo>
                    <a:pt x="50" y="1471"/>
                  </a:moveTo>
                  <a:lnTo>
                    <a:pt x="9911" y="0"/>
                  </a:lnTo>
                  <a:cubicBezTo>
                    <a:pt x="9941" y="3334"/>
                    <a:pt x="9970" y="6885"/>
                    <a:pt x="10000" y="10219"/>
                  </a:cubicBezTo>
                  <a:lnTo>
                    <a:pt x="0" y="10219"/>
                  </a:lnTo>
                  <a:cubicBezTo>
                    <a:pt x="35" y="7154"/>
                    <a:pt x="15" y="4536"/>
                    <a:pt x="50" y="1471"/>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803070505020304" pitchFamily="18" charset="0"/>
                <a:cs typeface="Times New Roman" panose="02020803070505020304" pitchFamily="18" charset="0"/>
              </a:endParaRPr>
            </a:p>
          </p:txBody>
        </p:sp>
        <p:grpSp>
          <p:nvGrpSpPr>
            <p:cNvPr id="47" name="组合 46"/>
            <p:cNvGrpSpPr/>
            <p:nvPr/>
          </p:nvGrpSpPr>
          <p:grpSpPr>
            <a:xfrm>
              <a:off x="722008" y="1303131"/>
              <a:ext cx="546594" cy="475865"/>
              <a:chOff x="708742" y="1296102"/>
              <a:chExt cx="454744" cy="283828"/>
            </a:xfrm>
          </p:grpSpPr>
          <p:sp>
            <p:nvSpPr>
              <p:cNvPr id="49" name="平行四边形 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sp>
            <p:nvSpPr>
              <p:cNvPr id="50" name="平行四边形 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grpSp>
        <p:sp>
          <p:nvSpPr>
            <p:cNvPr id="48" name="Text Box 79"/>
            <p:cNvSpPr txBox="1">
              <a:spLocks noChangeArrowheads="1"/>
            </p:cNvSpPr>
            <p:nvPr/>
          </p:nvSpPr>
          <p:spPr bwMode="auto">
            <a:xfrm>
              <a:off x="1351235" y="1335870"/>
              <a:ext cx="17672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端口映射</a:t>
              </a:r>
            </a:p>
          </p:txBody>
        </p:sp>
      </p:grpSp>
      <p:grpSp>
        <p:nvGrpSpPr>
          <p:cNvPr id="51" name="组合 50"/>
          <p:cNvGrpSpPr/>
          <p:nvPr/>
        </p:nvGrpSpPr>
        <p:grpSpPr>
          <a:xfrm>
            <a:off x="645438" y="2457300"/>
            <a:ext cx="8607618" cy="476221"/>
            <a:chOff x="1403750" y="3593123"/>
            <a:chExt cx="8607618"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802543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采用端口</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，在路由器中静态的为服务器配置一条记录</a:t>
              </a:r>
            </a:p>
          </p:txBody>
        </p:sp>
      </p:grpSp>
      <p:grpSp>
        <p:nvGrpSpPr>
          <p:cNvPr id="56" name="组合 55"/>
          <p:cNvGrpSpPr/>
          <p:nvPr/>
        </p:nvGrpSpPr>
        <p:grpSpPr>
          <a:xfrm>
            <a:off x="1958326" y="3119295"/>
            <a:ext cx="5940674" cy="676011"/>
            <a:chOff x="1791494" y="2533650"/>
            <a:chExt cx="5638006" cy="1200150"/>
          </a:xfrm>
        </p:grpSpPr>
        <p:sp>
          <p:nvSpPr>
            <p:cNvPr id="57" name="矩形: 圆角 56"/>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sp>
          <p:nvSpPr>
            <p:cNvPr id="58" name="文本框 57"/>
            <p:cNvSpPr txBox="1"/>
            <p:nvPr/>
          </p:nvSpPr>
          <p:spPr>
            <a:xfrm>
              <a:off x="1888071" y="2742395"/>
              <a:ext cx="5411642" cy="819613"/>
            </a:xfrm>
            <a:prstGeom prst="rect">
              <a:avLst/>
            </a:prstGeom>
            <a:noFill/>
          </p:spPr>
          <p:txBody>
            <a:bodyPr wrap="square" rtlCol="0">
              <a:spAutoFit/>
            </a:bodyPr>
            <a:lstStyle/>
            <a:p>
              <a:pPr algn="ctr"/>
              <a:r>
                <a:rPr lang="zh-CN" altLang="en-US"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如</a:t>
              </a:r>
              <a:r>
                <a:rPr lang="en-US" altLang="zh-CN"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(138.76.29.7,80) </a:t>
              </a:r>
              <a:r>
                <a:rPr lang="zh-CN" altLang="en-US"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总是指向</a:t>
              </a:r>
              <a:r>
                <a:rPr lang="en-US" altLang="zh-CN"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(10.0.0.1,80)</a:t>
              </a:r>
            </a:p>
          </p:txBody>
        </p:sp>
        <p:sp>
          <p:nvSpPr>
            <p:cNvPr id="59" name="矩形: 圆角 58"/>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grpSp>
      <p:grpSp>
        <p:nvGrpSpPr>
          <p:cNvPr id="33" name="组合 32"/>
          <p:cNvGrpSpPr/>
          <p:nvPr/>
        </p:nvGrpSpPr>
        <p:grpSpPr>
          <a:xfrm>
            <a:off x="2418124" y="3744629"/>
            <a:ext cx="5276233" cy="2730960"/>
            <a:chOff x="3965651" y="3635001"/>
            <a:chExt cx="5276233" cy="2730960"/>
          </a:xfrm>
        </p:grpSpPr>
        <p:grpSp>
          <p:nvGrpSpPr>
            <p:cNvPr id="60" name="组合 59"/>
            <p:cNvGrpSpPr/>
            <p:nvPr/>
          </p:nvGrpSpPr>
          <p:grpSpPr>
            <a:xfrm>
              <a:off x="4926904" y="3635001"/>
              <a:ext cx="4314980" cy="2730960"/>
              <a:chOff x="1291314" y="1969217"/>
              <a:chExt cx="4314980" cy="2730960"/>
            </a:xfrm>
          </p:grpSpPr>
          <p:grpSp>
            <p:nvGrpSpPr>
              <p:cNvPr id="67" name="组合 66"/>
              <p:cNvGrpSpPr/>
              <p:nvPr/>
            </p:nvGrpSpPr>
            <p:grpSpPr>
              <a:xfrm>
                <a:off x="1291314" y="1969217"/>
                <a:ext cx="4314980" cy="2730960"/>
                <a:chOff x="1247566" y="2056623"/>
                <a:chExt cx="4314980" cy="2730960"/>
              </a:xfrm>
            </p:grpSpPr>
            <p:grpSp>
              <p:nvGrpSpPr>
                <p:cNvPr id="69" name="组合 68"/>
                <p:cNvGrpSpPr/>
                <p:nvPr/>
              </p:nvGrpSpPr>
              <p:grpSpPr>
                <a:xfrm>
                  <a:off x="3937535" y="2274532"/>
                  <a:ext cx="1625011" cy="2513051"/>
                  <a:chOff x="2707027" y="1673538"/>
                  <a:chExt cx="3810000" cy="3520449"/>
                </a:xfrm>
              </p:grpSpPr>
              <p:grpSp>
                <p:nvGrpSpPr>
                  <p:cNvPr id="85" name="组合 84"/>
                  <p:cNvGrpSpPr/>
                  <p:nvPr/>
                </p:nvGrpSpPr>
                <p:grpSpPr>
                  <a:xfrm>
                    <a:off x="2707027" y="1673538"/>
                    <a:ext cx="3810000" cy="3520449"/>
                    <a:chOff x="2363126" y="1676863"/>
                    <a:chExt cx="3995264" cy="3691633"/>
                  </a:xfrm>
                </p:grpSpPr>
                <p:sp>
                  <p:nvSpPr>
                    <p:cNvPr id="87" name="椭圆 86"/>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弧形 85"/>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181689"/>
                  <a:ext cx="898796" cy="639044"/>
                </a:xfrm>
                <a:prstGeom prst="rect">
                  <a:avLst/>
                </a:prstGeom>
              </p:spPr>
            </p:pic>
            <p:pic>
              <p:nvPicPr>
                <p:cNvPr id="71" name="图片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944760"/>
                  <a:ext cx="898796" cy="639044"/>
                </a:xfrm>
                <a:prstGeom prst="rect">
                  <a:avLst/>
                </a:prstGeom>
              </p:spPr>
            </p:pic>
            <p:pic>
              <p:nvPicPr>
                <p:cNvPr id="72" name="图片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30582" y="2527003"/>
                  <a:ext cx="597277" cy="597277"/>
                </a:xfrm>
                <a:prstGeom prst="rect">
                  <a:avLst/>
                </a:prstGeom>
              </p:spPr>
            </p:pic>
            <p:grpSp>
              <p:nvGrpSpPr>
                <p:cNvPr id="73" name="Group 158"/>
                <p:cNvGrpSpPr/>
                <p:nvPr/>
              </p:nvGrpSpPr>
              <p:grpSpPr bwMode="auto">
                <a:xfrm>
                  <a:off x="1247566" y="2056623"/>
                  <a:ext cx="3995196" cy="2330896"/>
                  <a:chOff x="3092" y="1173"/>
                  <a:chExt cx="2664" cy="1554"/>
                </a:xfrm>
              </p:grpSpPr>
              <p:sp>
                <p:nvSpPr>
                  <p:cNvPr id="78" name="Line 99"/>
                  <p:cNvSpPr>
                    <a:spLocks noChangeShapeType="1"/>
                  </p:cNvSpPr>
                  <p:nvPr/>
                </p:nvSpPr>
                <p:spPr bwMode="auto">
                  <a:xfrm flipV="1">
                    <a:off x="5061" y="2636"/>
                    <a:ext cx="10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100"/>
                  <p:cNvSpPr txBox="1">
                    <a:spLocks noChangeArrowheads="1"/>
                  </p:cNvSpPr>
                  <p:nvPr/>
                </p:nvSpPr>
                <p:spPr bwMode="auto">
                  <a:xfrm>
                    <a:off x="4966" y="1173"/>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10.0.0.1</a:t>
                    </a:r>
                  </a:p>
                </p:txBody>
              </p:sp>
              <p:sp>
                <p:nvSpPr>
                  <p:cNvPr id="80" name="Text Box 104"/>
                  <p:cNvSpPr txBox="1">
                    <a:spLocks noChangeArrowheads="1"/>
                  </p:cNvSpPr>
                  <p:nvPr/>
                </p:nvSpPr>
                <p:spPr bwMode="auto">
                  <a:xfrm>
                    <a:off x="4008" y="2246"/>
                    <a:ext cx="7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lnSpc>
                        <a:spcPct val="85000"/>
                      </a:lnSpc>
                    </a:pPr>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t>
                    </a:r>
                  </a:p>
                  <a:p>
                    <a:pPr algn="ctr">
                      <a:lnSpc>
                        <a:spcPct val="85000"/>
                      </a:lnSpc>
                    </a:pP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Line 106"/>
                  <p:cNvSpPr>
                    <a:spLocks noChangeShapeType="1"/>
                  </p:cNvSpPr>
                  <p:nvPr/>
                </p:nvSpPr>
                <p:spPr bwMode="auto">
                  <a:xfrm>
                    <a:off x="3997" y="2156"/>
                    <a:ext cx="2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2"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83" name="Text Box 100"/>
                  <p:cNvSpPr txBox="1">
                    <a:spLocks noChangeArrowheads="1"/>
                  </p:cNvSpPr>
                  <p:nvPr/>
                </p:nvSpPr>
                <p:spPr bwMode="auto">
                  <a:xfrm>
                    <a:off x="4447" y="1796"/>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10.0.0.4</a:t>
                    </a:r>
                  </a:p>
                </p:txBody>
              </p:sp>
              <p:sp>
                <p:nvSpPr>
                  <p:cNvPr id="84" name="Text Box 100"/>
                  <p:cNvSpPr txBox="1">
                    <a:spLocks noChangeArrowheads="1"/>
                  </p:cNvSpPr>
                  <p:nvPr/>
                </p:nvSpPr>
                <p:spPr bwMode="auto">
                  <a:xfrm>
                    <a:off x="3092" y="2156"/>
                    <a:ext cx="109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138.76.29.7</a:t>
                    </a:r>
                  </a:p>
                </p:txBody>
              </p:sp>
            </p:grpSp>
            <p:sp>
              <p:nvSpPr>
                <p:cNvPr id="74" name="Line 35"/>
                <p:cNvSpPr>
                  <a:spLocks noChangeShapeType="1"/>
                </p:cNvSpPr>
                <p:nvPr/>
              </p:nvSpPr>
              <p:spPr bwMode="auto">
                <a:xfrm>
                  <a:off x="4282543" y="2825641"/>
                  <a:ext cx="148039"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137"/>
                <p:cNvSpPr>
                  <a:spLocks noChangeShapeType="1"/>
                </p:cNvSpPr>
                <p:nvPr/>
              </p:nvSpPr>
              <p:spPr bwMode="auto">
                <a:xfrm>
                  <a:off x="3447755" y="3500156"/>
                  <a:ext cx="2428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137"/>
                <p:cNvSpPr>
                  <a:spLocks noChangeShapeType="1"/>
                </p:cNvSpPr>
                <p:nvPr/>
              </p:nvSpPr>
              <p:spPr bwMode="auto">
                <a:xfrm>
                  <a:off x="4200472" y="3510452"/>
                  <a:ext cx="15180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pic>
              <p:nvPicPr>
                <p:cNvPr id="77" name="图片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2058" y="2922103"/>
                  <a:ext cx="898629" cy="898630"/>
                </a:xfrm>
                <a:prstGeom prst="rect">
                  <a:avLst/>
                </a:prstGeom>
              </p:spPr>
            </p:pic>
          </p:grpSp>
          <p:cxnSp>
            <p:nvCxnSpPr>
              <p:cNvPr id="68" name="直接连接符 67"/>
              <p:cNvCxnSpPr/>
              <p:nvPr/>
            </p:nvCxnSpPr>
            <p:spPr>
              <a:xfrm>
                <a:off x="3704435" y="3412750"/>
                <a:ext cx="312588" cy="0"/>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2077" y="4323599"/>
              <a:ext cx="898796" cy="639044"/>
            </a:xfrm>
            <a:prstGeom prst="rect">
              <a:avLst/>
            </a:prstGeom>
          </p:spPr>
        </p:pic>
        <p:sp>
          <p:nvSpPr>
            <p:cNvPr id="62" name="Text Box 103"/>
            <p:cNvSpPr txBox="1">
              <a:spLocks noChangeArrowheads="1"/>
            </p:cNvSpPr>
            <p:nvPr/>
          </p:nvSpPr>
          <p:spPr bwMode="auto">
            <a:xfrm>
              <a:off x="5639443" y="4094514"/>
              <a:ext cx="356188"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3025"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a:t>
              </a:r>
            </a:p>
          </p:txBody>
        </p:sp>
        <p:sp>
          <p:nvSpPr>
            <p:cNvPr id="63" name="Text Box 580"/>
            <p:cNvSpPr txBox="1">
              <a:spLocks noChangeArrowheads="1"/>
            </p:cNvSpPr>
            <p:nvPr/>
          </p:nvSpPr>
          <p:spPr bwMode="auto">
            <a:xfrm>
              <a:off x="3965651" y="444113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lang="zh-CN" altLang="en-US" sz="2400" dirty="0">
                  <a:solidFill>
                    <a:srgbClr val="000000"/>
                  </a:solidFill>
                  <a:latin typeface="Times New Roman" panose="02020803070505020304" pitchFamily="18" charset="0"/>
                  <a:ea typeface="思源黑体 CN Normal" panose="020B0400000000000000" pitchFamily="34" charset="-122"/>
                  <a:cs typeface="Times New Roman" panose="02020803070505020304" pitchFamily="18" charset="0"/>
                </a:rPr>
                <a:t>客户端</a:t>
              </a:r>
            </a:p>
          </p:txBody>
        </p:sp>
        <p:cxnSp>
          <p:nvCxnSpPr>
            <p:cNvPr id="64" name="直接连接符 63"/>
            <p:cNvCxnSpPr/>
            <p:nvPr/>
          </p:nvCxnSpPr>
          <p:spPr>
            <a:xfrm flipH="1" flipV="1">
              <a:off x="5823555" y="4646766"/>
              <a:ext cx="301902" cy="292204"/>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6507044" y="5166988"/>
              <a:ext cx="127218" cy="78248"/>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7101948" y="4921211"/>
              <a:ext cx="128569" cy="79079"/>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A1A90ABA-ED9A-438B-8CE9-8A436894821F}"/>
              </a:ext>
            </a:extLst>
          </p:cNvPr>
          <p:cNvSpPr>
            <a:spLocks noGrp="1"/>
          </p:cNvSpPr>
          <p:nvPr>
            <p:ph type="sldNum" sz="quarter" idx="12"/>
          </p:nvPr>
        </p:nvSpPr>
        <p:spPr/>
        <p:txBody>
          <a:bodyPr/>
          <a:lstStyle/>
          <a:p>
            <a:fld id="{91F2D4EF-46D4-4764-B373-FC59CD1D281E}" type="slidenum">
              <a:rPr lang="zh-CN" altLang="en-US" smtClean="0"/>
              <a:t>121</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ppt_x</p:attrName>
                                        </p:attrNameLst>
                                      </p:cBhvr>
                                      <p:tavLst>
                                        <p:tav tm="0">
                                          <p:val>
                                            <p:strVal val="#ppt_x-#ppt_w*1.125000"/>
                                          </p:val>
                                        </p:tav>
                                        <p:tav tm="100000">
                                          <p:val>
                                            <p:strVal val="#ppt_x"/>
                                          </p:val>
                                        </p:tav>
                                      </p:tavLst>
                                    </p:anim>
                                    <p:animEffect transition="in" filter="wipe(right)">
                                      <p:cBhvr>
                                        <p:cTn id="16" dur="500"/>
                                        <p:tgtEl>
                                          <p:spTgt spid="5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17991" cy="1428589"/>
            <a:chOff x="551030" y="-368704"/>
            <a:chExt cx="7017991" cy="1428589"/>
          </a:xfrm>
        </p:grpSpPr>
        <p:grpSp>
          <p:nvGrpSpPr>
            <p:cNvPr id="29" name="组合 28"/>
            <p:cNvGrpSpPr/>
            <p:nvPr/>
          </p:nvGrpSpPr>
          <p:grpSpPr>
            <a:xfrm>
              <a:off x="1201631" y="303925"/>
              <a:ext cx="6367390" cy="682185"/>
              <a:chOff x="1839058" y="967769"/>
              <a:chExt cx="6367390" cy="682185"/>
            </a:xfrm>
          </p:grpSpPr>
          <p:sp>
            <p:nvSpPr>
              <p:cNvPr id="31" name="矩形: 圆角 30"/>
              <p:cNvSpPr/>
              <p:nvPr/>
            </p:nvSpPr>
            <p:spPr>
              <a:xfrm>
                <a:off x="1839058" y="967769"/>
                <a:ext cx="636739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487171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内网访问方案</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3" name="组合 72"/>
          <p:cNvGrpSpPr/>
          <p:nvPr/>
        </p:nvGrpSpPr>
        <p:grpSpPr>
          <a:xfrm>
            <a:off x="533835" y="1436506"/>
            <a:ext cx="5530532" cy="926840"/>
            <a:chOff x="722008" y="1303131"/>
            <a:chExt cx="3809350" cy="884975"/>
          </a:xfrm>
        </p:grpSpPr>
        <p:sp>
          <p:nvSpPr>
            <p:cNvPr id="74" name="流程图: 手动输入 6"/>
            <p:cNvSpPr/>
            <p:nvPr/>
          </p:nvSpPr>
          <p:spPr>
            <a:xfrm rot="5400000" flipV="1">
              <a:off x="2471146" y="-277813"/>
              <a:ext cx="475861" cy="36445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55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554 h 10000"/>
                <a:gd name="connsiteX0-91" fmla="*/ 50 w 10000"/>
                <a:gd name="connsiteY0-92" fmla="*/ 773 h 10219"/>
                <a:gd name="connsiteX1-93" fmla="*/ 9911 w 10000"/>
                <a:gd name="connsiteY1-94" fmla="*/ 0 h 10219"/>
                <a:gd name="connsiteX2-95" fmla="*/ 10000 w 10000"/>
                <a:gd name="connsiteY2-96" fmla="*/ 10219 h 10219"/>
                <a:gd name="connsiteX3-97" fmla="*/ 0 w 10000"/>
                <a:gd name="connsiteY3-98" fmla="*/ 10219 h 10219"/>
                <a:gd name="connsiteX4-99" fmla="*/ 50 w 10000"/>
                <a:gd name="connsiteY4-100" fmla="*/ 773 h 10219"/>
                <a:gd name="connsiteX0-101" fmla="*/ 50 w 10000"/>
                <a:gd name="connsiteY0-102" fmla="*/ 875 h 10219"/>
                <a:gd name="connsiteX1-103" fmla="*/ 9911 w 10000"/>
                <a:gd name="connsiteY1-104" fmla="*/ 0 h 10219"/>
                <a:gd name="connsiteX2-105" fmla="*/ 10000 w 10000"/>
                <a:gd name="connsiteY2-106" fmla="*/ 10219 h 10219"/>
                <a:gd name="connsiteX3-107" fmla="*/ 0 w 10000"/>
                <a:gd name="connsiteY3-108" fmla="*/ 10219 h 10219"/>
                <a:gd name="connsiteX4-109" fmla="*/ 50 w 10000"/>
                <a:gd name="connsiteY4-110" fmla="*/ 875 h 10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19">
                  <a:moveTo>
                    <a:pt x="50" y="875"/>
                  </a:moveTo>
                  <a:lnTo>
                    <a:pt x="9911" y="0"/>
                  </a:lnTo>
                  <a:cubicBezTo>
                    <a:pt x="9941" y="3334"/>
                    <a:pt x="9970" y="6885"/>
                    <a:pt x="10000" y="10219"/>
                  </a:cubicBezTo>
                  <a:lnTo>
                    <a:pt x="0" y="10219"/>
                  </a:lnTo>
                  <a:cubicBezTo>
                    <a:pt x="35" y="7154"/>
                    <a:pt x="15" y="3940"/>
                    <a:pt x="50" y="87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Times New Roman" panose="02020803070505020304" pitchFamily="18" charset="0"/>
                <a:cs typeface="Times New Roman" panose="02020803070505020304" pitchFamily="18" charset="0"/>
              </a:endParaRPr>
            </a:p>
          </p:txBody>
        </p:sp>
        <p:grpSp>
          <p:nvGrpSpPr>
            <p:cNvPr id="75" name="组合 74"/>
            <p:cNvGrpSpPr/>
            <p:nvPr/>
          </p:nvGrpSpPr>
          <p:grpSpPr>
            <a:xfrm>
              <a:off x="722008" y="1303131"/>
              <a:ext cx="546594" cy="475865"/>
              <a:chOff x="708742" y="1296102"/>
              <a:chExt cx="454744" cy="283828"/>
            </a:xfrm>
          </p:grpSpPr>
          <p:sp>
            <p:nvSpPr>
              <p:cNvPr id="77" name="平行四边形 7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sp>
            <p:nvSpPr>
              <p:cNvPr id="78" name="平行四边形 7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grpSp>
        <p:sp>
          <p:nvSpPr>
            <p:cNvPr id="76" name="Text Box 79"/>
            <p:cNvSpPr txBox="1">
              <a:spLocks noChangeArrowheads="1"/>
            </p:cNvSpPr>
            <p:nvPr/>
          </p:nvSpPr>
          <p:spPr bwMode="auto">
            <a:xfrm>
              <a:off x="1351236" y="1335870"/>
              <a:ext cx="3180122"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通用即插即用</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UPnP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（用于</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P2P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t>
              </a:r>
              <a:endPar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79" name="组合 78"/>
          <p:cNvGrpSpPr/>
          <p:nvPr/>
        </p:nvGrpSpPr>
        <p:grpSpPr>
          <a:xfrm>
            <a:off x="1527570" y="2128346"/>
            <a:ext cx="9987490" cy="875432"/>
            <a:chOff x="1403750" y="3593123"/>
            <a:chExt cx="9987490" cy="87543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1985932" y="3593123"/>
              <a:ext cx="9405308"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内部主机通过</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IGD</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Internet Gateway Device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）协议</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了解公共</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a:lnSpc>
                  <a:spcPct val="110000"/>
                </a:lnSpc>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87" name="组合 86"/>
          <p:cNvGrpSpPr/>
          <p:nvPr/>
        </p:nvGrpSpPr>
        <p:grpSpPr>
          <a:xfrm>
            <a:off x="2012113" y="2605018"/>
            <a:ext cx="6517638" cy="886793"/>
            <a:chOff x="4650628" y="2344528"/>
            <a:chExt cx="3579232" cy="1201371"/>
          </a:xfrm>
        </p:grpSpPr>
        <p:sp>
          <p:nvSpPr>
            <p:cNvPr id="88" name="矩形: 圆角 87"/>
            <p:cNvSpPr/>
            <p:nvPr/>
          </p:nvSpPr>
          <p:spPr>
            <a:xfrm>
              <a:off x="4650628" y="2344528"/>
              <a:ext cx="3579232" cy="120137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89" name="文本框 88"/>
            <p:cNvSpPr txBox="1"/>
            <p:nvPr/>
          </p:nvSpPr>
          <p:spPr>
            <a:xfrm>
              <a:off x="4743954" y="2404019"/>
              <a:ext cx="3455195" cy="1125782"/>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向路由器注册</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移除映射记录</a:t>
              </a:r>
              <a:endPar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，内部端口）→（公共</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，公共端口）</a:t>
              </a:r>
            </a:p>
          </p:txBody>
        </p:sp>
      </p:grpSp>
      <p:grpSp>
        <p:nvGrpSpPr>
          <p:cNvPr id="90" name="组合 89"/>
          <p:cNvGrpSpPr/>
          <p:nvPr/>
        </p:nvGrpSpPr>
        <p:grpSpPr>
          <a:xfrm>
            <a:off x="1577589" y="3582134"/>
            <a:ext cx="6802766" cy="498598"/>
            <a:chOff x="1403750" y="3593123"/>
            <a:chExt cx="6802766" cy="498598"/>
          </a:xfrm>
        </p:grpSpPr>
        <p:grpSp>
          <p:nvGrpSpPr>
            <p:cNvPr id="91" name="组合 90"/>
            <p:cNvGrpSpPr/>
            <p:nvPr/>
          </p:nvGrpSpPr>
          <p:grpSpPr>
            <a:xfrm>
              <a:off x="1403750" y="3593123"/>
              <a:ext cx="490436" cy="476221"/>
              <a:chOff x="1403750" y="3593123"/>
              <a:chExt cx="808892" cy="785446"/>
            </a:xfrm>
          </p:grpSpPr>
          <p:sp>
            <p:nvSpPr>
              <p:cNvPr id="93" name="对话气泡: 椭圆形 9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9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2" name="Text Box 79"/>
            <p:cNvSpPr txBox="1">
              <a:spLocks noChangeArrowheads="1"/>
            </p:cNvSpPr>
            <p:nvPr/>
          </p:nvSpPr>
          <p:spPr bwMode="auto">
            <a:xfrm>
              <a:off x="1985932" y="3593123"/>
              <a:ext cx="622058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内部主机向外部公开（公共</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，公共端口）</a:t>
              </a:r>
            </a:p>
          </p:txBody>
        </p:sp>
      </p:grpSp>
      <p:grpSp>
        <p:nvGrpSpPr>
          <p:cNvPr id="34" name="组合 33"/>
          <p:cNvGrpSpPr/>
          <p:nvPr/>
        </p:nvGrpSpPr>
        <p:grpSpPr>
          <a:xfrm>
            <a:off x="3141225" y="3990309"/>
            <a:ext cx="2957753" cy="2730960"/>
            <a:chOff x="2648541" y="1969217"/>
            <a:chExt cx="2957753" cy="2730960"/>
          </a:xfrm>
        </p:grpSpPr>
        <p:grpSp>
          <p:nvGrpSpPr>
            <p:cNvPr id="35" name="组合 34"/>
            <p:cNvGrpSpPr/>
            <p:nvPr/>
          </p:nvGrpSpPr>
          <p:grpSpPr>
            <a:xfrm>
              <a:off x="2648541" y="1969217"/>
              <a:ext cx="2957753" cy="2730960"/>
              <a:chOff x="2604793" y="2056623"/>
              <a:chExt cx="2957753" cy="2730960"/>
            </a:xfrm>
          </p:grpSpPr>
          <p:grpSp>
            <p:nvGrpSpPr>
              <p:cNvPr id="37" name="组合 36"/>
              <p:cNvGrpSpPr/>
              <p:nvPr/>
            </p:nvGrpSpPr>
            <p:grpSpPr>
              <a:xfrm>
                <a:off x="3937535" y="2274532"/>
                <a:ext cx="1625011" cy="2513051"/>
                <a:chOff x="2707027" y="1673538"/>
                <a:chExt cx="3810000" cy="3520449"/>
              </a:xfrm>
            </p:grpSpPr>
            <p:grpSp>
              <p:nvGrpSpPr>
                <p:cNvPr id="53" name="组合 52"/>
                <p:cNvGrpSpPr/>
                <p:nvPr/>
              </p:nvGrpSpPr>
              <p:grpSpPr>
                <a:xfrm>
                  <a:off x="2707027" y="1673538"/>
                  <a:ext cx="3810000" cy="3520449"/>
                  <a:chOff x="2363126" y="1676863"/>
                  <a:chExt cx="3995264" cy="3691633"/>
                </a:xfrm>
              </p:grpSpPr>
              <p:sp>
                <p:nvSpPr>
                  <p:cNvPr id="55" name="椭圆 54"/>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弧形 53"/>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181689"/>
                <a:ext cx="898796" cy="639044"/>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944760"/>
                <a:ext cx="898796" cy="639044"/>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30582" y="2527003"/>
                <a:ext cx="597277" cy="597277"/>
              </a:xfrm>
              <a:prstGeom prst="rect">
                <a:avLst/>
              </a:prstGeom>
            </p:spPr>
          </p:pic>
          <p:grpSp>
            <p:nvGrpSpPr>
              <p:cNvPr id="41" name="Group 158"/>
              <p:cNvGrpSpPr/>
              <p:nvPr/>
            </p:nvGrpSpPr>
            <p:grpSpPr bwMode="auto">
              <a:xfrm>
                <a:off x="2604793" y="2056623"/>
                <a:ext cx="2637969" cy="2330896"/>
                <a:chOff x="3997" y="1173"/>
                <a:chExt cx="1759" cy="1554"/>
              </a:xfrm>
            </p:grpSpPr>
            <p:sp>
              <p:nvSpPr>
                <p:cNvPr id="46" name="Line 99"/>
                <p:cNvSpPr>
                  <a:spLocks noChangeShapeType="1"/>
                </p:cNvSpPr>
                <p:nvPr/>
              </p:nvSpPr>
              <p:spPr bwMode="auto">
                <a:xfrm flipV="1">
                  <a:off x="5061" y="2636"/>
                  <a:ext cx="10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Text Box 100"/>
                <p:cNvSpPr txBox="1">
                  <a:spLocks noChangeArrowheads="1"/>
                </p:cNvSpPr>
                <p:nvPr/>
              </p:nvSpPr>
              <p:spPr bwMode="auto">
                <a:xfrm>
                  <a:off x="4966" y="1173"/>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10.0.0.1</a:t>
                  </a:r>
                </a:p>
              </p:txBody>
            </p:sp>
            <p:sp>
              <p:nvSpPr>
                <p:cNvPr id="48" name="Text Box 104"/>
                <p:cNvSpPr txBox="1">
                  <a:spLocks noChangeArrowheads="1"/>
                </p:cNvSpPr>
                <p:nvPr/>
              </p:nvSpPr>
              <p:spPr bwMode="auto">
                <a:xfrm>
                  <a:off x="4008" y="2246"/>
                  <a:ext cx="7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lnSpc>
                      <a:spcPct val="85000"/>
                    </a:lnSpc>
                  </a:pPr>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t>
                  </a:r>
                </a:p>
                <a:p>
                  <a:pPr algn="ctr">
                    <a:lnSpc>
                      <a:spcPct val="85000"/>
                    </a:lnSpc>
                  </a:pP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9" name="Line 106"/>
                <p:cNvSpPr>
                  <a:spLocks noChangeShapeType="1"/>
                </p:cNvSpPr>
                <p:nvPr/>
              </p:nvSpPr>
              <p:spPr bwMode="auto">
                <a:xfrm>
                  <a:off x="3997" y="2156"/>
                  <a:ext cx="2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51" name="Freeform 92"/>
                <p:cNvSpPr/>
                <p:nvPr/>
              </p:nvSpPr>
              <p:spPr bwMode="auto">
                <a:xfrm>
                  <a:off x="4564" y="1425"/>
                  <a:ext cx="735" cy="680"/>
                </a:xfrm>
                <a:custGeom>
                  <a:avLst/>
                  <a:gdLst>
                    <a:gd name="T0" fmla="*/ 0 w 735"/>
                    <a:gd name="T1" fmla="*/ 105 h 742"/>
                    <a:gd name="T2" fmla="*/ 398 w 735"/>
                    <a:gd name="T3" fmla="*/ 97 h 742"/>
                    <a:gd name="T4" fmla="*/ 416 w 735"/>
                    <a:gd name="T5" fmla="*/ 41 h 742"/>
                    <a:gd name="T6" fmla="*/ 452 w 735"/>
                    <a:gd name="T7" fmla="*/ 5 h 742"/>
                    <a:gd name="T8" fmla="*/ 735 w 735"/>
                    <a:gd name="T9" fmla="*/ 5 h 742"/>
                    <a:gd name="T10" fmla="*/ 0 60000 65536"/>
                    <a:gd name="T11" fmla="*/ 0 60000 65536"/>
                    <a:gd name="T12" fmla="*/ 0 60000 65536"/>
                    <a:gd name="T13" fmla="*/ 0 60000 65536"/>
                    <a:gd name="T14" fmla="*/ 0 60000 65536"/>
                    <a:gd name="T15" fmla="*/ 0 w 735"/>
                    <a:gd name="T16" fmla="*/ 0 h 742"/>
                    <a:gd name="T17" fmla="*/ 735 w 735"/>
                    <a:gd name="T18" fmla="*/ 742 h 742"/>
                  </a:gdLst>
                  <a:ahLst/>
                  <a:cxnLst>
                    <a:cxn ang="T10">
                      <a:pos x="T0" y="T1"/>
                    </a:cxn>
                    <a:cxn ang="T11">
                      <a:pos x="T2" y="T3"/>
                    </a:cxn>
                    <a:cxn ang="T12">
                      <a:pos x="T4" y="T5"/>
                    </a:cxn>
                    <a:cxn ang="T13">
                      <a:pos x="T6" y="T7"/>
                    </a:cxn>
                    <a:cxn ang="T14">
                      <a:pos x="T8" y="T9"/>
                    </a:cxn>
                  </a:cxnLst>
                  <a:rect l="T15" t="T16" r="T17" b="T18"/>
                  <a:pathLst>
                    <a:path w="735" h="742">
                      <a:moveTo>
                        <a:pt x="0" y="715"/>
                      </a:moveTo>
                      <a:cubicBezTo>
                        <a:pt x="66" y="708"/>
                        <a:pt x="329" y="742"/>
                        <a:pt x="398" y="670"/>
                      </a:cubicBezTo>
                      <a:cubicBezTo>
                        <a:pt x="467" y="598"/>
                        <a:pt x="407" y="386"/>
                        <a:pt x="416" y="281"/>
                      </a:cubicBezTo>
                      <a:cubicBezTo>
                        <a:pt x="425" y="176"/>
                        <a:pt x="399" y="82"/>
                        <a:pt x="452" y="41"/>
                      </a:cubicBezTo>
                      <a:cubicBezTo>
                        <a:pt x="505" y="0"/>
                        <a:pt x="676" y="34"/>
                        <a:pt x="735" y="32"/>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2" name="Text Box 93"/>
                <p:cNvSpPr txBox="1">
                  <a:spLocks noChangeArrowheads="1"/>
                </p:cNvSpPr>
                <p:nvPr/>
              </p:nvSpPr>
              <p:spPr bwMode="auto">
                <a:xfrm>
                  <a:off x="4485" y="1600"/>
                  <a:ext cx="48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IGD</a:t>
                  </a:r>
                </a:p>
              </p:txBody>
            </p:sp>
          </p:grpSp>
          <p:sp>
            <p:nvSpPr>
              <p:cNvPr id="42" name="Line 35"/>
              <p:cNvSpPr>
                <a:spLocks noChangeShapeType="1"/>
              </p:cNvSpPr>
              <p:nvPr/>
            </p:nvSpPr>
            <p:spPr bwMode="auto">
              <a:xfrm>
                <a:off x="4282543" y="2825641"/>
                <a:ext cx="148039"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137"/>
              <p:cNvSpPr>
                <a:spLocks noChangeShapeType="1"/>
              </p:cNvSpPr>
              <p:nvPr/>
            </p:nvSpPr>
            <p:spPr bwMode="auto">
              <a:xfrm>
                <a:off x="3447755" y="3500156"/>
                <a:ext cx="2428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137"/>
              <p:cNvSpPr>
                <a:spLocks noChangeShapeType="1"/>
              </p:cNvSpPr>
              <p:nvPr/>
            </p:nvSpPr>
            <p:spPr bwMode="auto">
              <a:xfrm>
                <a:off x="4200472" y="3510452"/>
                <a:ext cx="15180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2058" y="2922103"/>
                <a:ext cx="898629" cy="898630"/>
              </a:xfrm>
              <a:prstGeom prst="rect">
                <a:avLst/>
              </a:prstGeom>
            </p:spPr>
          </p:pic>
        </p:grpSp>
        <p:cxnSp>
          <p:nvCxnSpPr>
            <p:cNvPr id="36" name="直接连接符 35"/>
            <p:cNvCxnSpPr/>
            <p:nvPr/>
          </p:nvCxnSpPr>
          <p:spPr>
            <a:xfrm>
              <a:off x="3704435" y="3412750"/>
              <a:ext cx="312588" cy="0"/>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43629D7C-4562-4256-9970-AB864C748B8A}"/>
              </a:ext>
            </a:extLst>
          </p:cNvPr>
          <p:cNvSpPr>
            <a:spLocks noGrp="1"/>
          </p:cNvSpPr>
          <p:nvPr>
            <p:ph type="sldNum" sz="quarter" idx="12"/>
          </p:nvPr>
        </p:nvSpPr>
        <p:spPr/>
        <p:txBody>
          <a:bodyPr/>
          <a:lstStyle/>
          <a:p>
            <a:fld id="{91F2D4EF-46D4-4764-B373-FC59CD1D281E}" type="slidenum">
              <a:rPr lang="zh-CN" altLang="en-US" smtClean="0"/>
              <a:t>122</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left)">
                                      <p:cBhvr>
                                        <p:cTn id="19" dur="500"/>
                                        <p:tgtEl>
                                          <p:spTgt spid="9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7017991" cy="1428589"/>
            <a:chOff x="551030" y="-368704"/>
            <a:chExt cx="7017991" cy="1428589"/>
          </a:xfrm>
        </p:grpSpPr>
        <p:grpSp>
          <p:nvGrpSpPr>
            <p:cNvPr id="3" name="组合 2"/>
            <p:cNvGrpSpPr/>
            <p:nvPr/>
          </p:nvGrpSpPr>
          <p:grpSpPr>
            <a:xfrm>
              <a:off x="1201631" y="303925"/>
              <a:ext cx="6367390" cy="682185"/>
              <a:chOff x="1839058" y="967769"/>
              <a:chExt cx="6367390" cy="682185"/>
            </a:xfrm>
          </p:grpSpPr>
          <p:sp>
            <p:nvSpPr>
              <p:cNvPr id="5" name="矩形: 圆角 30"/>
              <p:cNvSpPr/>
              <p:nvPr/>
            </p:nvSpPr>
            <p:spPr>
              <a:xfrm>
                <a:off x="1839058" y="967769"/>
                <a:ext cx="636739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6" name="文本框 5"/>
              <p:cNvSpPr txBox="1"/>
              <p:nvPr/>
            </p:nvSpPr>
            <p:spPr>
              <a:xfrm>
                <a:off x="2786093" y="1034835"/>
                <a:ext cx="487171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内网访问方案</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515938" y="1630690"/>
            <a:ext cx="3989561" cy="526732"/>
            <a:chOff x="722008" y="1303131"/>
            <a:chExt cx="3809350" cy="502940"/>
          </a:xfrm>
        </p:grpSpPr>
        <p:sp>
          <p:nvSpPr>
            <p:cNvPr id="8" name="流程图: 手动输入 6"/>
            <p:cNvSpPr/>
            <p:nvPr/>
          </p:nvSpPr>
          <p:spPr>
            <a:xfrm rot="5400000" flipV="1">
              <a:off x="2471146" y="-277813"/>
              <a:ext cx="475861" cy="36445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55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554 h 10000"/>
                <a:gd name="connsiteX0-91" fmla="*/ 50 w 10000"/>
                <a:gd name="connsiteY0-92" fmla="*/ 773 h 10219"/>
                <a:gd name="connsiteX1-93" fmla="*/ 9911 w 10000"/>
                <a:gd name="connsiteY1-94" fmla="*/ 0 h 10219"/>
                <a:gd name="connsiteX2-95" fmla="*/ 10000 w 10000"/>
                <a:gd name="connsiteY2-96" fmla="*/ 10219 h 10219"/>
                <a:gd name="connsiteX3-97" fmla="*/ 0 w 10000"/>
                <a:gd name="connsiteY3-98" fmla="*/ 10219 h 10219"/>
                <a:gd name="connsiteX4-99" fmla="*/ 50 w 10000"/>
                <a:gd name="connsiteY4-100" fmla="*/ 773 h 10219"/>
                <a:gd name="connsiteX0-101" fmla="*/ 50 w 10000"/>
                <a:gd name="connsiteY0-102" fmla="*/ 875 h 10219"/>
                <a:gd name="connsiteX1-103" fmla="*/ 9911 w 10000"/>
                <a:gd name="connsiteY1-104" fmla="*/ 0 h 10219"/>
                <a:gd name="connsiteX2-105" fmla="*/ 10000 w 10000"/>
                <a:gd name="connsiteY2-106" fmla="*/ 10219 h 10219"/>
                <a:gd name="connsiteX3-107" fmla="*/ 0 w 10000"/>
                <a:gd name="connsiteY3-108" fmla="*/ 10219 h 10219"/>
                <a:gd name="connsiteX4-109" fmla="*/ 50 w 10000"/>
                <a:gd name="connsiteY4-110" fmla="*/ 875 h 10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19">
                  <a:moveTo>
                    <a:pt x="50" y="875"/>
                  </a:moveTo>
                  <a:lnTo>
                    <a:pt x="9911" y="0"/>
                  </a:lnTo>
                  <a:cubicBezTo>
                    <a:pt x="9941" y="3334"/>
                    <a:pt x="9970" y="6885"/>
                    <a:pt x="10000" y="10219"/>
                  </a:cubicBezTo>
                  <a:lnTo>
                    <a:pt x="0" y="10219"/>
                  </a:lnTo>
                  <a:cubicBezTo>
                    <a:pt x="35" y="7154"/>
                    <a:pt x="15" y="3940"/>
                    <a:pt x="50" y="87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Times New Roman" panose="02020803070505020304" pitchFamily="18" charset="0"/>
                <a:cs typeface="Times New Roman" panose="02020803070505020304" pitchFamily="18" charset="0"/>
              </a:endParaRPr>
            </a:p>
          </p:txBody>
        </p:sp>
        <p:grpSp>
          <p:nvGrpSpPr>
            <p:cNvPr id="9" name="组合 8"/>
            <p:cNvGrpSpPr/>
            <p:nvPr/>
          </p:nvGrpSpPr>
          <p:grpSpPr>
            <a:xfrm>
              <a:off x="722008" y="1303131"/>
              <a:ext cx="546594" cy="475865"/>
              <a:chOff x="708742" y="1296102"/>
              <a:chExt cx="454744" cy="283828"/>
            </a:xfrm>
          </p:grpSpPr>
          <p:sp>
            <p:nvSpPr>
              <p:cNvPr id="11" name="平行四边形 1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sp>
            <p:nvSpPr>
              <p:cNvPr id="12" name="平行四边形 1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grpSp>
        <p:sp>
          <p:nvSpPr>
            <p:cNvPr id="10" name="Text Box 79"/>
            <p:cNvSpPr txBox="1">
              <a:spLocks noChangeArrowheads="1"/>
            </p:cNvSpPr>
            <p:nvPr/>
          </p:nvSpPr>
          <p:spPr bwMode="auto">
            <a:xfrm>
              <a:off x="1351236" y="1335871"/>
              <a:ext cx="318012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中继（用于</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Skype</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t>
              </a:r>
            </a:p>
          </p:txBody>
        </p:sp>
      </p:grpSp>
      <p:grpSp>
        <p:nvGrpSpPr>
          <p:cNvPr id="42" name="组合 41"/>
          <p:cNvGrpSpPr/>
          <p:nvPr/>
        </p:nvGrpSpPr>
        <p:grpSpPr>
          <a:xfrm>
            <a:off x="5834063" y="2763881"/>
            <a:ext cx="3464042" cy="2640639"/>
            <a:chOff x="4595813" y="2781661"/>
            <a:chExt cx="3464042" cy="2640639"/>
          </a:xfrm>
        </p:grpSpPr>
        <p:grpSp>
          <p:nvGrpSpPr>
            <p:cNvPr id="14" name="组合 13"/>
            <p:cNvGrpSpPr/>
            <p:nvPr/>
          </p:nvGrpSpPr>
          <p:grpSpPr>
            <a:xfrm>
              <a:off x="5581630" y="2781661"/>
              <a:ext cx="2478225" cy="2640639"/>
              <a:chOff x="8221587" y="2774865"/>
              <a:chExt cx="2478225" cy="2640639"/>
            </a:xfrm>
          </p:grpSpPr>
          <p:sp>
            <p:nvSpPr>
              <p:cNvPr id="22" name="Line 101"/>
              <p:cNvSpPr>
                <a:spLocks noChangeShapeType="1"/>
              </p:cNvSpPr>
              <p:nvPr/>
            </p:nvSpPr>
            <p:spPr bwMode="auto">
              <a:xfrm>
                <a:off x="8221587" y="4158163"/>
                <a:ext cx="3794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3" name="组合 22"/>
              <p:cNvGrpSpPr/>
              <p:nvPr/>
            </p:nvGrpSpPr>
            <p:grpSpPr>
              <a:xfrm>
                <a:off x="9068340" y="2902453"/>
                <a:ext cx="1625011" cy="2513051"/>
                <a:chOff x="2707027" y="1673538"/>
                <a:chExt cx="3810000" cy="3520449"/>
              </a:xfrm>
            </p:grpSpPr>
            <p:grpSp>
              <p:nvGrpSpPr>
                <p:cNvPr id="38" name="组合 37"/>
                <p:cNvGrpSpPr/>
                <p:nvPr/>
              </p:nvGrpSpPr>
              <p:grpSpPr>
                <a:xfrm>
                  <a:off x="2707027" y="1673538"/>
                  <a:ext cx="3810000" cy="3520449"/>
                  <a:chOff x="2363126" y="1676863"/>
                  <a:chExt cx="3995264" cy="3691633"/>
                </a:xfrm>
              </p:grpSpPr>
              <p:sp>
                <p:nvSpPr>
                  <p:cNvPr id="40" name="椭圆 39"/>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弧形 38"/>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Line 9"/>
              <p:cNvSpPr>
                <a:spLocks noChangeShapeType="1"/>
              </p:cNvSpPr>
              <p:nvPr/>
            </p:nvSpPr>
            <p:spPr bwMode="auto">
              <a:xfrm>
                <a:off x="8888712" y="4142290"/>
                <a:ext cx="87624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0"/>
              <p:cNvSpPr>
                <a:spLocks noChangeShapeType="1"/>
              </p:cNvSpPr>
              <p:nvPr/>
            </p:nvSpPr>
            <p:spPr bwMode="auto">
              <a:xfrm flipH="1">
                <a:off x="9585571" y="3434265"/>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11"/>
              <p:cNvSpPr>
                <a:spLocks noChangeShapeType="1"/>
              </p:cNvSpPr>
              <p:nvPr/>
            </p:nvSpPr>
            <p:spPr bwMode="auto">
              <a:xfrm>
                <a:off x="9590333" y="3431090"/>
                <a:ext cx="125413" cy="47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2"/>
              <p:cNvSpPr>
                <a:spLocks noChangeShapeType="1"/>
              </p:cNvSpPr>
              <p:nvPr/>
            </p:nvSpPr>
            <p:spPr bwMode="auto">
              <a:xfrm flipV="1">
                <a:off x="9595096" y="4851903"/>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computr2"/>
              <p:cNvSpPr>
                <a:spLocks noEditPoints="1" noChangeArrowheads="1"/>
              </p:cNvSpPr>
              <p:nvPr/>
            </p:nvSpPr>
            <p:spPr bwMode="auto">
              <a:xfrm>
                <a:off x="9699871" y="3256465"/>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29" name="computr2"/>
              <p:cNvSpPr>
                <a:spLocks noEditPoints="1" noChangeArrowheads="1"/>
              </p:cNvSpPr>
              <p:nvPr/>
            </p:nvSpPr>
            <p:spPr bwMode="auto">
              <a:xfrm>
                <a:off x="9710983" y="4005765"/>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30" name="computr2"/>
              <p:cNvSpPr>
                <a:spLocks noEditPoints="1" noChangeArrowheads="1"/>
              </p:cNvSpPr>
              <p:nvPr/>
            </p:nvSpPr>
            <p:spPr bwMode="auto">
              <a:xfrm>
                <a:off x="9710983" y="4686803"/>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210" y="3086537"/>
                <a:ext cx="898796" cy="639044"/>
              </a:xfrm>
              <a:prstGeom prst="rect">
                <a:avLst/>
              </a:prstGeom>
            </p:spPr>
          </p:pic>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210" y="3798986"/>
                <a:ext cx="898796" cy="639044"/>
              </a:xfrm>
              <a:prstGeom prst="rect">
                <a:avLst/>
              </a:prstGeom>
            </p:spPr>
          </p:pic>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210" y="4497388"/>
                <a:ext cx="898796" cy="639044"/>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163" y="3587405"/>
                <a:ext cx="898629" cy="898630"/>
              </a:xfrm>
              <a:prstGeom prst="rect">
                <a:avLst/>
              </a:prstGeom>
            </p:spPr>
          </p:pic>
          <p:sp>
            <p:nvSpPr>
              <p:cNvPr id="35" name="Text Box 104"/>
              <p:cNvSpPr txBox="1">
                <a:spLocks noChangeArrowheads="1"/>
              </p:cNvSpPr>
              <p:nvPr/>
            </p:nvSpPr>
            <p:spPr bwMode="auto">
              <a:xfrm>
                <a:off x="8343824" y="4326069"/>
                <a:ext cx="954107"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lnSpc>
                    <a:spcPct val="85000"/>
                  </a:lnSpc>
                </a:pPr>
                <a:r>
                  <a:rPr lang="en-US" altLang="zh-CN"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t>
                </a:r>
              </a:p>
              <a:p>
                <a:pPr algn="ctr">
                  <a:lnSpc>
                    <a:spcPct val="85000"/>
                  </a:lnSpc>
                </a:pPr>
                <a:r>
                  <a:rPr lang="zh-CN" altLang="en-US"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endParaRPr lang="en-US" altLang="zh-CN"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36" name="Picture 156" descr="skype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1931" y="3025434"/>
                <a:ext cx="767881" cy="3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3"/>
              <p:cNvSpPr txBox="1">
                <a:spLocks noChangeArrowheads="1"/>
              </p:cNvSpPr>
              <p:nvPr/>
            </p:nvSpPr>
            <p:spPr bwMode="auto">
              <a:xfrm>
                <a:off x="9506173" y="277486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dirty="0">
                    <a:latin typeface="Times New Roman" panose="02020803070505020304" pitchFamily="18" charset="0"/>
                    <a:ea typeface="楷体" panose="02010609060101010101" pitchFamily="49" charset="-122"/>
                    <a:cs typeface="Times New Roman" panose="02020803070505020304" pitchFamily="18" charset="0"/>
                  </a:rPr>
                  <a:t>10.0.0.1</a:t>
                </a:r>
              </a:p>
            </p:txBody>
          </p:sp>
        </p:grpSp>
        <p:sp>
          <p:nvSpPr>
            <p:cNvPr id="15" name="Text Box 16"/>
            <p:cNvSpPr txBox="1">
              <a:spLocks noChangeArrowheads="1"/>
            </p:cNvSpPr>
            <p:nvPr/>
          </p:nvSpPr>
          <p:spPr bwMode="auto">
            <a:xfrm>
              <a:off x="4595813" y="4237492"/>
              <a:ext cx="1098378"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a:latin typeface="Times New Roman" panose="02020803070505020304" pitchFamily="18" charset="0"/>
                  <a:ea typeface="思源黑体 CN Normal" panose="020B0400000000000000" pitchFamily="34" charset="-122"/>
                  <a:cs typeface="Times New Roman" panose="02020803070505020304" pitchFamily="18" charset="0"/>
                </a:rPr>
                <a:t>138.76.29.7</a:t>
              </a:r>
            </a:p>
          </p:txBody>
        </p:sp>
        <p:sp>
          <p:nvSpPr>
            <p:cNvPr id="17" name="Line 14"/>
            <p:cNvSpPr>
              <a:spLocks noChangeShapeType="1"/>
            </p:cNvSpPr>
            <p:nvPr/>
          </p:nvSpPr>
          <p:spPr bwMode="auto">
            <a:xfrm flipH="1">
              <a:off x="5751513" y="4177167"/>
              <a:ext cx="80962" cy="12223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7" name="组合 56"/>
          <p:cNvGrpSpPr/>
          <p:nvPr/>
        </p:nvGrpSpPr>
        <p:grpSpPr>
          <a:xfrm>
            <a:off x="5137150" y="3090773"/>
            <a:ext cx="3509963" cy="1027339"/>
            <a:chOff x="3898900" y="3108553"/>
            <a:chExt cx="3509963" cy="1027339"/>
          </a:xfrm>
        </p:grpSpPr>
        <p:sp>
          <p:nvSpPr>
            <p:cNvPr id="43" name="Freeform 58"/>
            <p:cNvSpPr/>
            <p:nvPr/>
          </p:nvSpPr>
          <p:spPr bwMode="auto">
            <a:xfrm>
              <a:off x="3898900" y="3153229"/>
              <a:ext cx="3509963" cy="982663"/>
            </a:xfrm>
            <a:custGeom>
              <a:avLst/>
              <a:gdLst>
                <a:gd name="T0" fmla="*/ 2147483646 w 1597"/>
                <a:gd name="T1" fmla="*/ 2147483646 h 655"/>
                <a:gd name="T2" fmla="*/ 2147483646 w 1597"/>
                <a:gd name="T3" fmla="*/ 2147483646 h 655"/>
                <a:gd name="T4" fmla="*/ 2147483646 w 1597"/>
                <a:gd name="T5" fmla="*/ 2147483646 h 655"/>
                <a:gd name="T6" fmla="*/ 2147483646 w 1597"/>
                <a:gd name="T7" fmla="*/ 2147483646 h 655"/>
                <a:gd name="T8" fmla="*/ 0 w 1597"/>
                <a:gd name="T9" fmla="*/ 2147483646 h 655"/>
                <a:gd name="T10" fmla="*/ 0 60000 65536"/>
                <a:gd name="T11" fmla="*/ 0 60000 65536"/>
                <a:gd name="T12" fmla="*/ 0 60000 65536"/>
                <a:gd name="T13" fmla="*/ 0 60000 65536"/>
                <a:gd name="T14" fmla="*/ 0 60000 65536"/>
                <a:gd name="T15" fmla="*/ 0 w 1597"/>
                <a:gd name="T16" fmla="*/ 0 h 655"/>
                <a:gd name="T17" fmla="*/ 1597 w 1597"/>
                <a:gd name="T18" fmla="*/ 655 h 655"/>
              </a:gdLst>
              <a:ahLst/>
              <a:cxnLst>
                <a:cxn ang="T10">
                  <a:pos x="T0" y="T1"/>
                </a:cxn>
                <a:cxn ang="T11">
                  <a:pos x="T2" y="T3"/>
                </a:cxn>
                <a:cxn ang="T12">
                  <a:pos x="T4" y="T5"/>
                </a:cxn>
                <a:cxn ang="T13">
                  <a:pos x="T6" y="T7"/>
                </a:cxn>
                <a:cxn ang="T14">
                  <a:pos x="T8" y="T9"/>
                </a:cxn>
              </a:cxnLst>
              <a:rect l="T15" t="T16" r="T17" b="T18"/>
              <a:pathLst>
                <a:path w="1597" h="655">
                  <a:moveTo>
                    <a:pt x="1597" y="61"/>
                  </a:moveTo>
                  <a:cubicBezTo>
                    <a:pt x="1562" y="64"/>
                    <a:pt x="1425" y="0"/>
                    <a:pt x="1376" y="78"/>
                  </a:cubicBezTo>
                  <a:cubicBezTo>
                    <a:pt x="1327" y="156"/>
                    <a:pt x="1464" y="449"/>
                    <a:pt x="1303" y="531"/>
                  </a:cubicBezTo>
                  <a:cubicBezTo>
                    <a:pt x="1142" y="613"/>
                    <a:pt x="625" y="655"/>
                    <a:pt x="408" y="572"/>
                  </a:cubicBezTo>
                  <a:cubicBezTo>
                    <a:pt x="190" y="490"/>
                    <a:pt x="94" y="263"/>
                    <a:pt x="0" y="36"/>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4" name="Text Box 59"/>
            <p:cNvSpPr txBox="1">
              <a:spLocks noChangeArrowheads="1"/>
            </p:cNvSpPr>
            <p:nvPr/>
          </p:nvSpPr>
          <p:spPr bwMode="auto">
            <a:xfrm>
              <a:off x="4515684" y="3108553"/>
              <a:ext cx="2132313" cy="56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en-US" altLang="zh-CN" b="1" i="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10.0.0.1</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通过</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NAT</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与中继建立了连接</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46" name="组合 45"/>
          <p:cNvGrpSpPr/>
          <p:nvPr/>
        </p:nvGrpSpPr>
        <p:grpSpPr>
          <a:xfrm>
            <a:off x="4151273" y="2437844"/>
            <a:ext cx="1350962" cy="838918"/>
            <a:chOff x="2801938" y="2569029"/>
            <a:chExt cx="1350962" cy="838918"/>
          </a:xfrm>
        </p:grpSpPr>
        <p:pic>
          <p:nvPicPr>
            <p:cNvPr id="18" name="Picture 46" descr="kw_skype_relay"/>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27638" y1="46939" x2="80402" y2="48980"/>
                          <a14:foregroundMark x1="24121" y1="73980" x2="80402" y2="75000"/>
                          <a14:backgroundMark x1="32663" y1="29592" x2="32663" y2="29592"/>
                        </a14:backgroundRemoval>
                      </a14:imgEffect>
                    </a14:imgLayer>
                  </a14:imgProps>
                </a:ext>
                <a:ext uri="{28A0092B-C50C-407E-A947-70E740481C1C}">
                  <a14:useLocalDpi xmlns:a14="http://schemas.microsoft.com/office/drawing/2010/main" val="0"/>
                </a:ext>
              </a:extLst>
            </a:blip>
            <a:srcRect/>
            <a:stretch>
              <a:fillRect/>
            </a:stretch>
          </p:blipFill>
          <p:spPr bwMode="auto">
            <a:xfrm>
              <a:off x="3373438" y="2569029"/>
              <a:ext cx="7794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01938" y="2810670"/>
              <a:ext cx="597277" cy="597277"/>
            </a:xfrm>
            <a:prstGeom prst="rect">
              <a:avLst/>
            </a:prstGeom>
          </p:spPr>
        </p:pic>
      </p:grpSp>
      <p:grpSp>
        <p:nvGrpSpPr>
          <p:cNvPr id="54" name="组合 53"/>
          <p:cNvGrpSpPr/>
          <p:nvPr/>
        </p:nvGrpSpPr>
        <p:grpSpPr>
          <a:xfrm>
            <a:off x="1630363" y="3149737"/>
            <a:ext cx="1007707" cy="1082675"/>
            <a:chOff x="392113" y="3167517"/>
            <a:chExt cx="1007707" cy="1082675"/>
          </a:xfrm>
        </p:grpSpPr>
        <p:pic>
          <p:nvPicPr>
            <p:cNvPr id="19" name="Picture 57" descr="kw_skype_logo"/>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backgroundMark x1="6667" y1="8511" x2="13333" y2="0"/>
                          <a14:backgroundMark x1="39048" y1="6383" x2="53333" y2="0"/>
                        </a14:backgroundRemoval>
                      </a14:imgEffect>
                    </a14:imgLayer>
                  </a14:imgProps>
                </a:ext>
                <a:ext uri="{28A0092B-C50C-407E-A947-70E740481C1C}">
                  <a14:useLocalDpi xmlns:a14="http://schemas.microsoft.com/office/drawing/2010/main" val="0"/>
                </a:ext>
              </a:extLst>
            </a:blip>
            <a:srcRect/>
            <a:stretch>
              <a:fillRect/>
            </a:stretch>
          </p:blipFill>
          <p:spPr bwMode="auto">
            <a:xfrm>
              <a:off x="392113" y="3167517"/>
              <a:ext cx="6969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42"/>
            <p:cNvSpPr txBox="1">
              <a:spLocks noChangeArrowheads="1"/>
            </p:cNvSpPr>
            <p:nvPr/>
          </p:nvSpPr>
          <p:spPr bwMode="auto">
            <a:xfrm>
              <a:off x="471488" y="3880304"/>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客户端</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24" y="3328626"/>
              <a:ext cx="898796" cy="639044"/>
            </a:xfrm>
            <a:prstGeom prst="rect">
              <a:avLst/>
            </a:prstGeom>
          </p:spPr>
        </p:pic>
      </p:grpSp>
      <p:grpSp>
        <p:nvGrpSpPr>
          <p:cNvPr id="53" name="组合 52"/>
          <p:cNvGrpSpPr/>
          <p:nvPr/>
        </p:nvGrpSpPr>
        <p:grpSpPr>
          <a:xfrm>
            <a:off x="2578029" y="3063218"/>
            <a:ext cx="2265433" cy="685006"/>
            <a:chOff x="1339779" y="3080998"/>
            <a:chExt cx="2265433" cy="685006"/>
          </a:xfrm>
        </p:grpSpPr>
        <p:sp>
          <p:nvSpPr>
            <p:cNvPr id="49" name="Text Box 60"/>
            <p:cNvSpPr txBox="1">
              <a:spLocks noChangeArrowheads="1"/>
            </p:cNvSpPr>
            <p:nvPr/>
          </p:nvSpPr>
          <p:spPr bwMode="auto">
            <a:xfrm>
              <a:off x="1347480" y="3080998"/>
              <a:ext cx="16637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en-US" altLang="zh-CN" b="1" i="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客户端与中继建立了连接</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0" name="Freeform 61"/>
            <p:cNvSpPr/>
            <p:nvPr/>
          </p:nvSpPr>
          <p:spPr bwMode="auto">
            <a:xfrm>
              <a:off x="1339779" y="3281817"/>
              <a:ext cx="2265433" cy="484187"/>
            </a:xfrm>
            <a:custGeom>
              <a:avLst/>
              <a:gdLst>
                <a:gd name="T0" fmla="*/ 0 w 1763"/>
                <a:gd name="T1" fmla="*/ 2147483646 h 322"/>
                <a:gd name="T2" fmla="*/ 2147483646 w 1763"/>
                <a:gd name="T3" fmla="*/ 2147483646 h 322"/>
                <a:gd name="T4" fmla="*/ 2147483646 w 1763"/>
                <a:gd name="T5" fmla="*/ 2147483646 h 322"/>
                <a:gd name="T6" fmla="*/ 2147483646 w 1763"/>
                <a:gd name="T7" fmla="*/ 0 h 322"/>
                <a:gd name="T8" fmla="*/ 0 60000 65536"/>
                <a:gd name="T9" fmla="*/ 0 60000 65536"/>
                <a:gd name="T10" fmla="*/ 0 60000 65536"/>
                <a:gd name="T11" fmla="*/ 0 60000 65536"/>
                <a:gd name="T12" fmla="*/ 0 w 1763"/>
                <a:gd name="T13" fmla="*/ 0 h 322"/>
                <a:gd name="T14" fmla="*/ 1763 w 1763"/>
                <a:gd name="T15" fmla="*/ 322 h 322"/>
              </a:gdLst>
              <a:ahLst/>
              <a:cxnLst>
                <a:cxn ang="T8">
                  <a:pos x="T0" y="T1"/>
                </a:cxn>
                <a:cxn ang="T9">
                  <a:pos x="T2" y="T3"/>
                </a:cxn>
                <a:cxn ang="T10">
                  <a:pos x="T4" y="T5"/>
                </a:cxn>
                <a:cxn ang="T11">
                  <a:pos x="T6" y="T7"/>
                </a:cxn>
              </a:cxnLst>
              <a:rect l="T12" t="T13" r="T14" b="T15"/>
              <a:pathLst>
                <a:path w="1763" h="322">
                  <a:moveTo>
                    <a:pt x="0" y="305"/>
                  </a:moveTo>
                  <a:cubicBezTo>
                    <a:pt x="412" y="313"/>
                    <a:pt x="825" y="322"/>
                    <a:pt x="1091" y="305"/>
                  </a:cubicBezTo>
                  <a:cubicBezTo>
                    <a:pt x="1357" y="288"/>
                    <a:pt x="1485" y="252"/>
                    <a:pt x="1597" y="201"/>
                  </a:cubicBezTo>
                  <a:cubicBezTo>
                    <a:pt x="1709" y="150"/>
                    <a:pt x="1736" y="75"/>
                    <a:pt x="1763" y="0"/>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55" name="Freeform 62"/>
          <p:cNvSpPr/>
          <p:nvPr/>
        </p:nvSpPr>
        <p:spPr bwMode="auto">
          <a:xfrm>
            <a:off x="4836281" y="2773324"/>
            <a:ext cx="341312" cy="396875"/>
          </a:xfrm>
          <a:custGeom>
            <a:avLst/>
            <a:gdLst>
              <a:gd name="T0" fmla="*/ 0 w 227"/>
              <a:gd name="T1" fmla="*/ 2147483646 h 265"/>
              <a:gd name="T2" fmla="*/ 2147483646 w 227"/>
              <a:gd name="T3" fmla="*/ 2147483646 h 265"/>
              <a:gd name="T4" fmla="*/ 2147483646 w 227"/>
              <a:gd name="T5" fmla="*/ 2147483646 h 265"/>
              <a:gd name="T6" fmla="*/ 0 60000 65536"/>
              <a:gd name="T7" fmla="*/ 0 60000 65536"/>
              <a:gd name="T8" fmla="*/ 0 60000 65536"/>
              <a:gd name="T9" fmla="*/ 0 w 227"/>
              <a:gd name="T10" fmla="*/ 0 h 265"/>
              <a:gd name="T11" fmla="*/ 227 w 227"/>
              <a:gd name="T12" fmla="*/ 265 h 265"/>
            </a:gdLst>
            <a:ahLst/>
            <a:cxnLst>
              <a:cxn ang="T6">
                <a:pos x="T0" y="T1"/>
              </a:cxn>
              <a:cxn ang="T7">
                <a:pos x="T2" y="T3"/>
              </a:cxn>
              <a:cxn ang="T8">
                <a:pos x="T4" y="T5"/>
              </a:cxn>
            </a:cxnLst>
            <a:rect l="T9" t="T10" r="T11" b="T12"/>
            <a:pathLst>
              <a:path w="227" h="265">
                <a:moveTo>
                  <a:pt x="0" y="265"/>
                </a:moveTo>
                <a:cubicBezTo>
                  <a:pt x="33" y="135"/>
                  <a:pt x="67" y="6"/>
                  <a:pt x="105" y="3"/>
                </a:cubicBezTo>
                <a:cubicBezTo>
                  <a:pt x="143" y="0"/>
                  <a:pt x="185" y="123"/>
                  <a:pt x="227" y="247"/>
                </a:cubicBezTo>
              </a:path>
            </a:pathLst>
          </a:custGeom>
          <a:noFill/>
          <a:ln w="28575" cap="flat" cmpd="sng">
            <a:solidFill>
              <a:srgbClr val="C0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C00000"/>
              </a:solidFill>
            </a:endParaRPr>
          </a:p>
        </p:txBody>
      </p:sp>
      <p:sp>
        <p:nvSpPr>
          <p:cNvPr id="56" name="Text Box 63"/>
          <p:cNvSpPr txBox="1">
            <a:spLocks noChangeArrowheads="1"/>
          </p:cNvSpPr>
          <p:nvPr/>
        </p:nvSpPr>
        <p:spPr bwMode="auto">
          <a:xfrm>
            <a:off x="4249078" y="3697801"/>
            <a:ext cx="18383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en-US" altLang="zh-CN" b="1" i="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3.</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建立中继</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 name="灯片编号占位符 12">
            <a:extLst>
              <a:ext uri="{FF2B5EF4-FFF2-40B4-BE49-F238E27FC236}">
                <a16:creationId xmlns:a16="http://schemas.microsoft.com/office/drawing/2014/main" id="{403E50C5-F2F3-418D-A21E-391660D3DD47}"/>
              </a:ext>
            </a:extLst>
          </p:cNvPr>
          <p:cNvSpPr>
            <a:spLocks noGrp="1"/>
          </p:cNvSpPr>
          <p:nvPr>
            <p:ph type="sldNum" sz="quarter" idx="12"/>
          </p:nvPr>
        </p:nvSpPr>
        <p:spPr/>
        <p:txBody>
          <a:bodyPr/>
          <a:lstStyle/>
          <a:p>
            <a:fld id="{91F2D4EF-46D4-4764-B373-FC59CD1D281E}" type="slidenum">
              <a:rPr lang="zh-CN" altLang="en-US" smtClean="0"/>
              <a:t>123</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2000"/>
                                        <p:tgtEl>
                                          <p:spTgt spid="57"/>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20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up)">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5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1" y="303925"/>
              <a:ext cx="4695872" cy="682185"/>
              <a:chOff x="1839058" y="967769"/>
              <a:chExt cx="4695872" cy="682185"/>
            </a:xfrm>
          </p:grpSpPr>
          <p:sp>
            <p:nvSpPr>
              <p:cNvPr id="31" name="矩形: 圆角 30"/>
              <p:cNvSpPr/>
              <p:nvPr/>
            </p:nvSpPr>
            <p:spPr>
              <a:xfrm>
                <a:off x="1839058" y="967769"/>
                <a:ext cx="4695872"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347306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带来的争议</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0" name="组合 99"/>
          <p:cNvGrpSpPr/>
          <p:nvPr/>
        </p:nvGrpSpPr>
        <p:grpSpPr>
          <a:xfrm>
            <a:off x="1276232" y="1851919"/>
            <a:ext cx="7800748" cy="498598"/>
            <a:chOff x="1403750" y="3593123"/>
            <a:chExt cx="7800748" cy="498598"/>
          </a:xfrm>
        </p:grpSpPr>
        <p:grpSp>
          <p:nvGrpSpPr>
            <p:cNvPr id="101" name="组合 100"/>
            <p:cNvGrpSpPr/>
            <p:nvPr/>
          </p:nvGrpSpPr>
          <p:grpSpPr>
            <a:xfrm>
              <a:off x="1403750" y="3593123"/>
              <a:ext cx="490436" cy="476221"/>
              <a:chOff x="1403750" y="3593123"/>
              <a:chExt cx="808892" cy="785446"/>
            </a:xfrm>
          </p:grpSpPr>
          <p:sp>
            <p:nvSpPr>
              <p:cNvPr id="103" name="对话气泡: 椭圆形 1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2" name="Text Box 79"/>
            <p:cNvSpPr txBox="1">
              <a:spLocks noChangeArrowheads="1"/>
            </p:cNvSpPr>
            <p:nvPr/>
          </p:nvSpPr>
          <p:spPr bwMode="auto">
            <a:xfrm>
              <a:off x="1985932" y="3593123"/>
              <a:ext cx="721856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端口号用于进程编址，而非用于主机编址</a:t>
              </a:r>
            </a:p>
          </p:txBody>
        </p:sp>
      </p:grpSp>
      <p:grpSp>
        <p:nvGrpSpPr>
          <p:cNvPr id="105" name="组合 104"/>
          <p:cNvGrpSpPr/>
          <p:nvPr/>
        </p:nvGrpSpPr>
        <p:grpSpPr>
          <a:xfrm>
            <a:off x="1276232" y="2752025"/>
            <a:ext cx="7002462" cy="476221"/>
            <a:chOff x="1403750" y="3593123"/>
            <a:chExt cx="7002462" cy="476221"/>
          </a:xfrm>
        </p:grpSpPr>
        <p:grpSp>
          <p:nvGrpSpPr>
            <p:cNvPr id="106" name="组合 105"/>
            <p:cNvGrpSpPr/>
            <p:nvPr/>
          </p:nvGrpSpPr>
          <p:grpSpPr>
            <a:xfrm>
              <a:off x="1403750" y="3593123"/>
              <a:ext cx="490436" cy="476221"/>
              <a:chOff x="1403750" y="3593123"/>
              <a:chExt cx="808892" cy="785446"/>
            </a:xfrm>
          </p:grpSpPr>
          <p:sp>
            <p:nvSpPr>
              <p:cNvPr id="108" name="对话气泡: 椭圆形 10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7" name="Text Box 79"/>
            <p:cNvSpPr txBox="1">
              <a:spLocks noChangeArrowheads="1"/>
            </p:cNvSpPr>
            <p:nvPr/>
          </p:nvSpPr>
          <p:spPr bwMode="auto">
            <a:xfrm>
              <a:off x="1985932" y="3593123"/>
              <a:ext cx="64202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路由器仅应当处理第三层的分组</a:t>
              </a:r>
            </a:p>
          </p:txBody>
        </p:sp>
      </p:grpSp>
      <p:grpSp>
        <p:nvGrpSpPr>
          <p:cNvPr id="110" name="组合 109"/>
          <p:cNvGrpSpPr/>
          <p:nvPr/>
        </p:nvGrpSpPr>
        <p:grpSpPr>
          <a:xfrm>
            <a:off x="1276232" y="3629754"/>
            <a:ext cx="7488237" cy="498598"/>
            <a:chOff x="1403750" y="3593123"/>
            <a:chExt cx="7488237" cy="498598"/>
          </a:xfrm>
        </p:grpSpPr>
        <p:grpSp>
          <p:nvGrpSpPr>
            <p:cNvPr id="111" name="组合 110"/>
            <p:cNvGrpSpPr/>
            <p:nvPr/>
          </p:nvGrpSpPr>
          <p:grpSpPr>
            <a:xfrm>
              <a:off x="1403750" y="3593123"/>
              <a:ext cx="490436" cy="476221"/>
              <a:chOff x="1403750" y="3593123"/>
              <a:chExt cx="808892" cy="785446"/>
            </a:xfrm>
          </p:grpSpPr>
          <p:sp>
            <p:nvSpPr>
              <p:cNvPr id="113" name="对话气泡: 椭圆形 1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2" name="Text Box 79"/>
            <p:cNvSpPr txBox="1">
              <a:spLocks noChangeArrowheads="1"/>
            </p:cNvSpPr>
            <p:nvPr/>
          </p:nvSpPr>
          <p:spPr bwMode="auto">
            <a:xfrm>
              <a:off x="1985931" y="3593123"/>
              <a:ext cx="690605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协议违反了端到端原则，中间节点不应介入</a:t>
              </a:r>
            </a:p>
          </p:txBody>
        </p:sp>
      </p:grpSp>
      <p:grpSp>
        <p:nvGrpSpPr>
          <p:cNvPr id="115" name="组合 114"/>
          <p:cNvGrpSpPr/>
          <p:nvPr/>
        </p:nvGrpSpPr>
        <p:grpSpPr>
          <a:xfrm>
            <a:off x="1276232" y="4529861"/>
            <a:ext cx="5717132" cy="476221"/>
            <a:chOff x="1403750" y="3593123"/>
            <a:chExt cx="5717132" cy="476221"/>
          </a:xfrm>
        </p:grpSpPr>
        <p:grpSp>
          <p:nvGrpSpPr>
            <p:cNvPr id="116" name="组合 115"/>
            <p:cNvGrpSpPr/>
            <p:nvPr/>
          </p:nvGrpSpPr>
          <p:grpSpPr>
            <a:xfrm>
              <a:off x="1403750" y="3593123"/>
              <a:ext cx="490436" cy="476221"/>
              <a:chOff x="1403750" y="3593123"/>
              <a:chExt cx="808892" cy="785446"/>
            </a:xfrm>
          </p:grpSpPr>
          <p:sp>
            <p:nvSpPr>
              <p:cNvPr id="118" name="对话气泡: 椭圆形 11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7" name="Text Box 79"/>
            <p:cNvSpPr txBox="1">
              <a:spLocks noChangeArrowheads="1"/>
            </p:cNvSpPr>
            <p:nvPr/>
          </p:nvSpPr>
          <p:spPr bwMode="auto">
            <a:xfrm>
              <a:off x="1985932" y="3593123"/>
              <a:ext cx="51349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应使用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来解决</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地址短缺问题</a:t>
              </a:r>
            </a:p>
          </p:txBody>
        </p:sp>
      </p:grpSp>
      <p:sp>
        <p:nvSpPr>
          <p:cNvPr id="2" name="灯片编号占位符 1">
            <a:extLst>
              <a:ext uri="{FF2B5EF4-FFF2-40B4-BE49-F238E27FC236}">
                <a16:creationId xmlns:a16="http://schemas.microsoft.com/office/drawing/2014/main" id="{AE28C070-C9B5-41DF-98C8-E52162E9F9DB}"/>
              </a:ext>
            </a:extLst>
          </p:cNvPr>
          <p:cNvSpPr>
            <a:spLocks noGrp="1"/>
          </p:cNvSpPr>
          <p:nvPr>
            <p:ph type="sldNum" sz="quarter" idx="12"/>
          </p:nvPr>
        </p:nvSpPr>
        <p:spPr/>
        <p:txBody>
          <a:bodyPr/>
          <a:lstStyle/>
          <a:p>
            <a:fld id="{91F2D4EF-46D4-4764-B373-FC59CD1D281E}" type="slidenum">
              <a:rPr lang="zh-CN" altLang="en-US" smtClean="0"/>
              <a:t>124</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left)">
                                      <p:cBhvr>
                                        <p:cTn id="15" dur="500"/>
                                        <p:tgtEl>
                                          <p:spTgt spid="1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wipe(left)">
                                      <p:cBhvr>
                                        <p:cTn id="1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35918" y="2094238"/>
            <a:ext cx="4459875" cy="2447315"/>
            <a:chOff x="3099475" y="2322246"/>
            <a:chExt cx="4459875" cy="2447315"/>
          </a:xfrm>
        </p:grpSpPr>
        <p:grpSp>
          <p:nvGrpSpPr>
            <p:cNvPr id="9" name="组合 8"/>
            <p:cNvGrpSpPr/>
            <p:nvPr/>
          </p:nvGrpSpPr>
          <p:grpSpPr>
            <a:xfrm>
              <a:off x="3099475" y="2322246"/>
              <a:ext cx="4459875" cy="1892055"/>
              <a:chOff x="2324610" y="1741684"/>
              <a:chExt cx="3344910" cy="1419041"/>
            </a:xfrm>
          </p:grpSpPr>
          <p:sp>
            <p:nvSpPr>
              <p:cNvPr id="11" name="矩形 10"/>
              <p:cNvSpPr/>
              <p:nvPr/>
            </p:nvSpPr>
            <p:spPr>
              <a:xfrm>
                <a:off x="2324610" y="1741684"/>
                <a:ext cx="3344910" cy="888127"/>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ICMP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协议</a:t>
                </a:r>
              </a:p>
            </p:txBody>
          </p:sp>
          <p:sp>
            <p:nvSpPr>
              <p:cNvPr id="12" name="矩形 11"/>
              <p:cNvSpPr/>
              <p:nvPr/>
            </p:nvSpPr>
            <p:spPr>
              <a:xfrm>
                <a:off x="3008522" y="2521815"/>
                <a:ext cx="2546758" cy="530914"/>
              </a:xfrm>
              <a:prstGeom prst="rect">
                <a:avLst/>
              </a:prstGeom>
            </p:spPr>
            <p:txBody>
              <a:bodyPr wrap="none">
                <a:spAutoFit/>
              </a:bodyPr>
              <a:lstStyle/>
              <a:p>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CMP Protocol</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791864" y="2225855"/>
                <a:ext cx="344085"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I</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840934" y="3160725"/>
                <a:ext cx="271434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27053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518D6A0-0DB1-409A-8C0F-0F92B3F16115}"/>
              </a:ext>
            </a:extLst>
          </p:cNvPr>
          <p:cNvSpPr>
            <a:spLocks noGrp="1"/>
          </p:cNvSpPr>
          <p:nvPr>
            <p:ph type="sldNum" sz="quarter" idx="12"/>
          </p:nvPr>
        </p:nvSpPr>
        <p:spPr/>
        <p:txBody>
          <a:bodyPr/>
          <a:lstStyle/>
          <a:p>
            <a:fld id="{91F2D4EF-46D4-4764-B373-FC59CD1D281E}" type="slidenum">
              <a:rPr lang="zh-CN" altLang="en-US" smtClean="0"/>
              <a:t>125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6275386" cy="1428589"/>
            <a:chOff x="551030" y="-368704"/>
            <a:chExt cx="6275386" cy="1428589"/>
          </a:xfrm>
        </p:grpSpPr>
        <p:grpSp>
          <p:nvGrpSpPr>
            <p:cNvPr id="3" name="组合 2"/>
            <p:cNvGrpSpPr/>
            <p:nvPr/>
          </p:nvGrpSpPr>
          <p:grpSpPr>
            <a:xfrm>
              <a:off x="1201631" y="303925"/>
              <a:ext cx="5624785" cy="687997"/>
              <a:chOff x="1839058" y="967769"/>
              <a:chExt cx="5624785" cy="687997"/>
            </a:xfrm>
          </p:grpSpPr>
          <p:sp>
            <p:nvSpPr>
              <p:cNvPr id="5" name="矩形: 圆角 30"/>
              <p:cNvSpPr/>
              <p:nvPr/>
            </p:nvSpPr>
            <p:spPr>
              <a:xfrm>
                <a:off x="1839058" y="967769"/>
                <a:ext cx="56247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p:cNvSpPr txBox="1"/>
              <p:nvPr/>
            </p:nvSpPr>
            <p:spPr>
              <a:xfrm>
                <a:off x="2786094" y="1009435"/>
                <a:ext cx="44070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为什么需要</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 name="Text Box 79"/>
          <p:cNvSpPr txBox="1">
            <a:spLocks noChangeArrowheads="1"/>
          </p:cNvSpPr>
          <p:nvPr/>
        </p:nvSpPr>
        <p:spPr bwMode="auto">
          <a:xfrm>
            <a:off x="1479347" y="2020701"/>
            <a:ext cx="3436895" cy="219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数据报逐段转发</a:t>
            </a:r>
          </a:p>
          <a:p>
            <a:pPr marL="342900" indent="-342900">
              <a:lnSpc>
                <a:spcPct val="20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数据报非可靠传输</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网络状态不可知</a:t>
            </a:r>
          </a:p>
        </p:txBody>
      </p:sp>
      <p:sp>
        <p:nvSpPr>
          <p:cNvPr id="8" name="右箭头 5"/>
          <p:cNvSpPr>
            <a:spLocks noChangeArrowheads="1"/>
          </p:cNvSpPr>
          <p:nvPr/>
        </p:nvSpPr>
        <p:spPr bwMode="auto">
          <a:xfrm>
            <a:off x="4916242" y="3026590"/>
            <a:ext cx="567581" cy="371934"/>
          </a:xfrm>
          <a:prstGeom prst="rightArrow">
            <a:avLst>
              <a:gd name="adj1" fmla="val 50098"/>
              <a:gd name="adj2" fmla="val 86815"/>
            </a:avLst>
          </a:prstGeom>
          <a:solidFill>
            <a:srgbClr val="009FF6"/>
          </a:solidFill>
          <a:ln w="9525" algn="ctr">
            <a:no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p>
        </p:txBody>
      </p:sp>
      <p:grpSp>
        <p:nvGrpSpPr>
          <p:cNvPr id="9" name="组合 8"/>
          <p:cNvGrpSpPr/>
          <p:nvPr/>
        </p:nvGrpSpPr>
        <p:grpSpPr>
          <a:xfrm>
            <a:off x="5780537" y="2645386"/>
            <a:ext cx="1134341" cy="1134341"/>
            <a:chOff x="737414" y="3164436"/>
            <a:chExt cx="1900298" cy="1900298"/>
          </a:xfrm>
        </p:grpSpPr>
        <p:grpSp>
          <p:nvGrpSpPr>
            <p:cNvPr id="10" name="组合 9"/>
            <p:cNvGrpSpPr/>
            <p:nvPr/>
          </p:nvGrpSpPr>
          <p:grpSpPr>
            <a:xfrm>
              <a:off x="737414" y="3164436"/>
              <a:ext cx="1900298" cy="1900298"/>
              <a:chOff x="795138" y="3164436"/>
              <a:chExt cx="1900298" cy="1900298"/>
            </a:xfrm>
          </p:grpSpPr>
          <p:sp>
            <p:nvSpPr>
              <p:cNvPr id="12" name="椭圆 11"/>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Text Box 79"/>
            <p:cNvSpPr txBox="1">
              <a:spLocks noChangeArrowheads="1"/>
            </p:cNvSpPr>
            <p:nvPr/>
          </p:nvSpPr>
          <p:spPr bwMode="auto">
            <a:xfrm>
              <a:off x="897618" y="3721599"/>
              <a:ext cx="1571041" cy="78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lnSpc>
                  <a:spcPct val="110000"/>
                </a:lnSpc>
              </a:pP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ICMP</a:t>
              </a:r>
            </a:p>
          </p:txBody>
        </p:sp>
      </p:grpSp>
      <p:sp>
        <p:nvSpPr>
          <p:cNvPr id="14" name="Text Box 79"/>
          <p:cNvSpPr txBox="1">
            <a:spLocks noChangeArrowheads="1"/>
          </p:cNvSpPr>
          <p:nvPr/>
        </p:nvSpPr>
        <p:spPr bwMode="auto">
          <a:xfrm>
            <a:off x="5709662" y="2020701"/>
            <a:ext cx="3436895" cy="219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错误报告</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请求</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应答（</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ping</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报文控制</a:t>
            </a:r>
          </a:p>
        </p:txBody>
      </p:sp>
      <p:sp>
        <p:nvSpPr>
          <p:cNvPr id="15" name="右箭头 5"/>
          <p:cNvSpPr>
            <a:spLocks noChangeArrowheads="1"/>
          </p:cNvSpPr>
          <p:nvPr/>
        </p:nvSpPr>
        <p:spPr bwMode="auto">
          <a:xfrm>
            <a:off x="4916242" y="3024834"/>
            <a:ext cx="567581" cy="371934"/>
          </a:xfrm>
          <a:prstGeom prst="rightArrow">
            <a:avLst>
              <a:gd name="adj1" fmla="val 50098"/>
              <a:gd name="adj2" fmla="val 86815"/>
            </a:avLst>
          </a:prstGeom>
          <a:solidFill>
            <a:srgbClr val="009FF6"/>
          </a:solidFill>
          <a:ln w="9525" algn="ctr">
            <a:no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left)">
                                      <p:cBhvr>
                                        <p:cTn id="19" dur="500"/>
                                        <p:tgtEl>
                                          <p:spTgt spid="7">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7">
                                            <p:txEl>
                                              <p:pRg st="0" end="0"/>
                                            </p:txEl>
                                          </p:spTgt>
                                        </p:tgtEl>
                                      </p:cBhvr>
                                    </p:animEffect>
                                    <p:set>
                                      <p:cBhvr>
                                        <p:cTn id="34" dur="1" fill="hold">
                                          <p:stCondLst>
                                            <p:cond delay="499"/>
                                          </p:stCondLst>
                                        </p:cTn>
                                        <p:tgtEl>
                                          <p:spTgt spid="7">
                                            <p:txEl>
                                              <p:pRg st="0" end="0"/>
                                            </p:tx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xEl>
                                              <p:pRg st="1" end="1"/>
                                            </p:txEl>
                                          </p:spTgt>
                                        </p:tgtEl>
                                      </p:cBhvr>
                                    </p:animEffect>
                                    <p:set>
                                      <p:cBhvr>
                                        <p:cTn id="37" dur="1" fill="hold">
                                          <p:stCondLst>
                                            <p:cond delay="499"/>
                                          </p:stCondLst>
                                        </p:cTn>
                                        <p:tgtEl>
                                          <p:spTgt spid="7">
                                            <p:txEl>
                                              <p:pRg st="1" end="1"/>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7">
                                            <p:txEl>
                                              <p:pRg st="2" end="2"/>
                                            </p:txEl>
                                          </p:spTgt>
                                        </p:tgtEl>
                                      </p:cBhvr>
                                    </p:animEffect>
                                    <p:set>
                                      <p:cBhvr>
                                        <p:cTn id="40" dur="1" fill="hold">
                                          <p:stCondLst>
                                            <p:cond delay="499"/>
                                          </p:stCondLst>
                                        </p:cTn>
                                        <p:tgtEl>
                                          <p:spTgt spid="7">
                                            <p:txEl>
                                              <p:pRg st="2" end="2"/>
                                            </p:txEl>
                                          </p:spTgt>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par>
                          <p:cTn id="44" fill="hold">
                            <p:stCondLst>
                              <p:cond delay="500"/>
                            </p:stCondLst>
                            <p:childTnLst>
                              <p:par>
                                <p:cTn id="45" presetID="42" presetClass="path" presetSubtype="0" accel="50000" decel="50000" fill="hold" nodeType="afterEffect">
                                  <p:stCondLst>
                                    <p:cond delay="0"/>
                                  </p:stCondLst>
                                  <p:childTnLst>
                                    <p:animMotion origin="layout" path="M -4.16667E-6 -1.48148E-6 L -0.20651 -0.00023 " pathEditMode="relative" rAng="0" ptsTypes="AA">
                                      <p:cBhvr>
                                        <p:cTn id="46" dur="1000" fill="hold"/>
                                        <p:tgtEl>
                                          <p:spTgt spid="9"/>
                                        </p:tgtEl>
                                        <p:attrNameLst>
                                          <p:attrName>ppt_x</p:attrName>
                                          <p:attrName>ppt_y</p:attrName>
                                        </p:attrNameLst>
                                      </p:cBhvr>
                                      <p:rCtr x="-10326" y="-23"/>
                                    </p:animMotion>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14">
                                            <p:txEl>
                                              <p:pRg st="0" end="0"/>
                                            </p:txEl>
                                          </p:spTgt>
                                        </p:tgtEl>
                                        <p:attrNameLst>
                                          <p:attrName>style.visibility</p:attrName>
                                        </p:attrNameLst>
                                      </p:cBhvr>
                                      <p:to>
                                        <p:strVal val="visible"/>
                                      </p:to>
                                    </p:set>
                                    <p:animEffect transition="in" filter="wipe(left)">
                                      <p:cBhvr>
                                        <p:cTn id="54" dur="500"/>
                                        <p:tgtEl>
                                          <p:spTgt spid="14">
                                            <p:txEl>
                                              <p:pRg st="0" end="0"/>
                                            </p:txEl>
                                          </p:spTgt>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4">
                                            <p:txEl>
                                              <p:pRg st="1" end="1"/>
                                            </p:txEl>
                                          </p:spTgt>
                                        </p:tgtEl>
                                        <p:attrNameLst>
                                          <p:attrName>style.visibility</p:attrName>
                                        </p:attrNameLst>
                                      </p:cBhvr>
                                      <p:to>
                                        <p:strVal val="visible"/>
                                      </p:to>
                                    </p:set>
                                    <p:animEffect transition="in" filter="wipe(left)">
                                      <p:cBhvr>
                                        <p:cTn id="58" dur="500"/>
                                        <p:tgtEl>
                                          <p:spTgt spid="14">
                                            <p:txEl>
                                              <p:pRg st="1" end="1"/>
                                            </p:txEl>
                                          </p:spTgt>
                                        </p:tgtEl>
                                      </p:cBhvr>
                                    </p:animEffect>
                                  </p:childTnLst>
                                </p:cTn>
                              </p:par>
                            </p:childTnLst>
                          </p:cTn>
                        </p:par>
                        <p:par>
                          <p:cTn id="59" fill="hold">
                            <p:stCondLst>
                              <p:cond delay="3000"/>
                            </p:stCondLst>
                            <p:childTnLst>
                              <p:par>
                                <p:cTn id="60" presetID="22" presetClass="entr" presetSubtype="8" fill="hold" grpId="0" nodeType="afterEffect">
                                  <p:stCondLst>
                                    <p:cond delay="0"/>
                                  </p:stCondLst>
                                  <p:childTnLst>
                                    <p:set>
                                      <p:cBhvr>
                                        <p:cTn id="61" dur="1" fill="hold">
                                          <p:stCondLst>
                                            <p:cond delay="0"/>
                                          </p:stCondLst>
                                        </p:cTn>
                                        <p:tgtEl>
                                          <p:spTgt spid="14">
                                            <p:txEl>
                                              <p:pRg st="2" end="2"/>
                                            </p:txEl>
                                          </p:spTgt>
                                        </p:tgtEl>
                                        <p:attrNameLst>
                                          <p:attrName>style.visibility</p:attrName>
                                        </p:attrNameLst>
                                      </p:cBhvr>
                                      <p:to>
                                        <p:strVal val="visible"/>
                                      </p:to>
                                    </p:set>
                                    <p:animEffect transition="in" filter="wipe(left)">
                                      <p:cBhvr>
                                        <p:cTn id="6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allAtOnce"/>
      <p:bldP spid="8" grpId="0" bldLvl="0" animBg="1"/>
      <p:bldP spid="8" grpId="1" bldLvl="0" animBg="1"/>
      <p:bldP spid="14" grpId="0" uiExpand="1" build="p"/>
      <p:bldP spid="15"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275386" cy="1428589"/>
            <a:chOff x="551030" y="-368704"/>
            <a:chExt cx="6275386" cy="1428589"/>
          </a:xfrm>
        </p:grpSpPr>
        <p:grpSp>
          <p:nvGrpSpPr>
            <p:cNvPr id="29" name="组合 28"/>
            <p:cNvGrpSpPr/>
            <p:nvPr/>
          </p:nvGrpSpPr>
          <p:grpSpPr>
            <a:xfrm>
              <a:off x="1201631" y="303925"/>
              <a:ext cx="5624785" cy="687997"/>
              <a:chOff x="1839058" y="967769"/>
              <a:chExt cx="5624785" cy="687997"/>
            </a:xfrm>
          </p:grpSpPr>
          <p:sp>
            <p:nvSpPr>
              <p:cNvPr id="31" name="矩形: 圆角 30"/>
              <p:cNvSpPr/>
              <p:nvPr/>
            </p:nvSpPr>
            <p:spPr>
              <a:xfrm>
                <a:off x="1839058" y="967769"/>
                <a:ext cx="56247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67774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协议报文分类</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 name="组合 16"/>
          <p:cNvGrpSpPr/>
          <p:nvPr/>
        </p:nvGrpSpPr>
        <p:grpSpPr>
          <a:xfrm>
            <a:off x="1407620" y="2729577"/>
            <a:ext cx="2039588" cy="2039589"/>
            <a:chOff x="1021786" y="2556286"/>
            <a:chExt cx="1745428" cy="1745428"/>
          </a:xfrm>
        </p:grpSpPr>
        <p:grpSp>
          <p:nvGrpSpPr>
            <p:cNvPr id="18" name="组合 17"/>
            <p:cNvGrpSpPr/>
            <p:nvPr/>
          </p:nvGrpSpPr>
          <p:grpSpPr>
            <a:xfrm>
              <a:off x="1021786" y="2556286"/>
              <a:ext cx="1745428" cy="1745428"/>
              <a:chOff x="1052239" y="2592593"/>
              <a:chExt cx="1861073" cy="1861073"/>
            </a:xfrm>
          </p:grpSpPr>
          <p:sp>
            <p:nvSpPr>
              <p:cNvPr id="35" name="椭圆 34"/>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36" name="椭圆 35"/>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grpSp>
        <p:sp>
          <p:nvSpPr>
            <p:cNvPr id="19" name="Text Box 79"/>
            <p:cNvSpPr txBox="1">
              <a:spLocks noChangeArrowheads="1"/>
            </p:cNvSpPr>
            <p:nvPr/>
          </p:nvSpPr>
          <p:spPr bwMode="auto">
            <a:xfrm>
              <a:off x="1089196" y="3008858"/>
              <a:ext cx="1639586" cy="102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常规体" pitchFamily="50" charset="-122"/>
                  <a:cs typeface="Times New Roman" panose="02020803070505020304" pitchFamily="18" charset="0"/>
                </a:rPr>
                <a:t>差错与控制</a:t>
              </a:r>
            </a:p>
            <a:p>
              <a:pPr algn="ctr"/>
              <a:r>
                <a:rPr kumimoji="1" lang="zh-CN" altLang="en-US" sz="2400" spc="300"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常规体" pitchFamily="50" charset="-122"/>
                  <a:cs typeface="Times New Roman" panose="02020803070505020304" pitchFamily="18" charset="0"/>
                </a:rPr>
                <a:t>报文协议</a:t>
              </a:r>
            </a:p>
            <a:p>
              <a:pPr algn="ctr"/>
              <a:r>
                <a:rPr kumimoji="1" lang="en-US" altLang="zh-CN" sz="2400" spc="300"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常规体" pitchFamily="50" charset="-122"/>
                  <a:cs typeface="Times New Roman" panose="02020803070505020304" pitchFamily="18" charset="0"/>
                </a:rPr>
                <a:t>ICMP</a:t>
              </a:r>
            </a:p>
          </p:txBody>
        </p:sp>
      </p:grpSp>
      <p:grpSp>
        <p:nvGrpSpPr>
          <p:cNvPr id="38" name="组合 37"/>
          <p:cNvGrpSpPr/>
          <p:nvPr/>
        </p:nvGrpSpPr>
        <p:grpSpPr>
          <a:xfrm>
            <a:off x="4028655" y="1947799"/>
            <a:ext cx="1832735" cy="503452"/>
            <a:chOff x="4650629" y="2375498"/>
            <a:chExt cx="2482873" cy="774060"/>
          </a:xfrm>
        </p:grpSpPr>
        <p:sp>
          <p:nvSpPr>
            <p:cNvPr id="40" name="矩形: 圆角 39"/>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1" name="文本框 40"/>
            <p:cNvSpPr txBox="1"/>
            <p:nvPr/>
          </p:nvSpPr>
          <p:spPr>
            <a:xfrm>
              <a:off x="4757102" y="2469495"/>
              <a:ext cx="2376400" cy="615171"/>
            </a:xfrm>
            <a:prstGeom prst="rect">
              <a:avLst/>
            </a:prstGeom>
            <a:noFill/>
          </p:spPr>
          <p:txBody>
            <a:bodyPr wrap="square" rtlCol="0" anchor="ctr">
              <a:spAutoFit/>
            </a:bodyPr>
            <a:lstStyle/>
            <a:p>
              <a:r>
                <a:rPr lang="zh-CN" altLang="en-US" sz="2000" dirty="0">
                  <a:latin typeface="思源黑体 CN Normal" panose="020B0400000000000000" pitchFamily="34" charset="-122"/>
                  <a:ea typeface="思源黑体 CN Normal" panose="020B0400000000000000" pitchFamily="34" charset="-122"/>
                </a:rPr>
                <a:t>差错报告报文</a:t>
              </a:r>
              <a:endParaRPr lang="zh-CN" altLang="en-US" sz="2000" dirty="0">
                <a:solidFill>
                  <a:srgbClr val="009FF6"/>
                </a:solidFill>
                <a:latin typeface="思源黑体 CN Normal" panose="020B0400000000000000" pitchFamily="34" charset="-122"/>
                <a:ea typeface="思源黑体 CN Normal" panose="020B0400000000000000" pitchFamily="34" charset="-122"/>
              </a:endParaRPr>
            </a:p>
          </p:txBody>
        </p:sp>
      </p:grpSp>
      <p:grpSp>
        <p:nvGrpSpPr>
          <p:cNvPr id="42" name="组合 41"/>
          <p:cNvGrpSpPr/>
          <p:nvPr/>
        </p:nvGrpSpPr>
        <p:grpSpPr>
          <a:xfrm>
            <a:off x="4028655" y="3525464"/>
            <a:ext cx="1832735" cy="503452"/>
            <a:chOff x="4650629" y="2375498"/>
            <a:chExt cx="2482873" cy="774060"/>
          </a:xfrm>
        </p:grpSpPr>
        <p:sp>
          <p:nvSpPr>
            <p:cNvPr id="43" name="矩形: 圆角 42"/>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4" name="文本框 43"/>
            <p:cNvSpPr txBox="1"/>
            <p:nvPr/>
          </p:nvSpPr>
          <p:spPr>
            <a:xfrm>
              <a:off x="4757102" y="2469495"/>
              <a:ext cx="228463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控制报文</a:t>
              </a:r>
              <a:endParaRPr lang="zh-CN" altLang="en-US" sz="2000" dirty="0">
                <a:solidFill>
                  <a:srgbClr val="009FF6"/>
                </a:solidFill>
                <a:latin typeface="思源黑体 CN Normal" panose="020B0400000000000000" pitchFamily="34" charset="-122"/>
                <a:ea typeface="思源黑体 CN Normal" panose="020B0400000000000000" pitchFamily="34" charset="-122"/>
              </a:endParaRPr>
            </a:p>
          </p:txBody>
        </p:sp>
      </p:grpSp>
      <p:grpSp>
        <p:nvGrpSpPr>
          <p:cNvPr id="45" name="组合 44"/>
          <p:cNvGrpSpPr/>
          <p:nvPr/>
        </p:nvGrpSpPr>
        <p:grpSpPr>
          <a:xfrm>
            <a:off x="4028655" y="5017882"/>
            <a:ext cx="1997075" cy="503452"/>
            <a:chOff x="4650629" y="2375498"/>
            <a:chExt cx="2705510" cy="774060"/>
          </a:xfrm>
        </p:grpSpPr>
        <p:sp>
          <p:nvSpPr>
            <p:cNvPr id="46" name="矩形: 圆角 45"/>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7" name="文本框 46"/>
            <p:cNvSpPr txBox="1"/>
            <p:nvPr/>
          </p:nvSpPr>
          <p:spPr>
            <a:xfrm>
              <a:off x="4650629" y="2470200"/>
              <a:ext cx="2705510" cy="613126"/>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请求</a:t>
              </a:r>
              <a:r>
                <a:rPr lang="en-US" altLang="zh-CN" sz="2000" dirty="0">
                  <a:latin typeface="思源黑体 CN Normal" panose="020B0400000000000000" pitchFamily="34" charset="-122"/>
                  <a:ea typeface="思源黑体 CN Normal" panose="020B0400000000000000" pitchFamily="34" charset="-122"/>
                </a:rPr>
                <a:t>/</a:t>
              </a:r>
              <a:r>
                <a:rPr lang="zh-CN" altLang="en-US" sz="2000" dirty="0">
                  <a:latin typeface="思源黑体 CN Normal" panose="020B0400000000000000" pitchFamily="34" charset="-122"/>
                  <a:ea typeface="思源黑体 CN Normal" panose="020B0400000000000000" pitchFamily="34" charset="-122"/>
                </a:rPr>
                <a:t>应答报文</a:t>
              </a:r>
              <a:endParaRPr lang="zh-CN" altLang="en-US" sz="2000" dirty="0">
                <a:solidFill>
                  <a:srgbClr val="009FF6"/>
                </a:solidFill>
                <a:latin typeface="思源黑体 CN Normal" panose="020B0400000000000000" pitchFamily="34" charset="-122"/>
                <a:ea typeface="思源黑体 CN Normal" panose="020B0400000000000000" pitchFamily="34" charset="-122"/>
              </a:endParaRPr>
            </a:p>
          </p:txBody>
        </p:sp>
      </p:grpSp>
      <p:grpSp>
        <p:nvGrpSpPr>
          <p:cNvPr id="48" name="组合 47"/>
          <p:cNvGrpSpPr/>
          <p:nvPr/>
        </p:nvGrpSpPr>
        <p:grpSpPr>
          <a:xfrm>
            <a:off x="6250875" y="1428678"/>
            <a:ext cx="2238802" cy="503452"/>
            <a:chOff x="4650629" y="2375498"/>
            <a:chExt cx="2482873" cy="774060"/>
          </a:xfrm>
        </p:grpSpPr>
        <p:sp>
          <p:nvSpPr>
            <p:cNvPr id="49" name="矩形: 圆角 48"/>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50" name="文本框 49"/>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信息不可到达报告</a:t>
              </a:r>
              <a:endParaRPr lang="zh-CN" altLang="en-US" sz="2000" dirty="0">
                <a:solidFill>
                  <a:srgbClr val="009FF6"/>
                </a:solidFill>
                <a:latin typeface="思源黑体 CN Normal" panose="020B0400000000000000" pitchFamily="34" charset="-122"/>
                <a:ea typeface="思源黑体 CN Normal" panose="020B0400000000000000" pitchFamily="34" charset="-122"/>
              </a:endParaRPr>
            </a:p>
          </p:txBody>
        </p:sp>
      </p:grpSp>
      <p:grpSp>
        <p:nvGrpSpPr>
          <p:cNvPr id="51" name="组合 50"/>
          <p:cNvGrpSpPr/>
          <p:nvPr/>
        </p:nvGrpSpPr>
        <p:grpSpPr>
          <a:xfrm>
            <a:off x="6250875" y="2032802"/>
            <a:ext cx="2238802" cy="503452"/>
            <a:chOff x="4650629" y="2375498"/>
            <a:chExt cx="2482873" cy="774060"/>
          </a:xfrm>
        </p:grpSpPr>
        <p:sp>
          <p:nvSpPr>
            <p:cNvPr id="52" name="矩形: 圆角 51"/>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53" name="文本框 52"/>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超时报告</a:t>
              </a:r>
              <a:endParaRPr lang="zh-CN" altLang="en-US" sz="2000" dirty="0">
                <a:solidFill>
                  <a:srgbClr val="009FF6"/>
                </a:solidFill>
                <a:latin typeface="思源黑体 CN Normal" panose="020B0400000000000000" pitchFamily="34" charset="-122"/>
                <a:ea typeface="思源黑体 CN Normal" panose="020B0400000000000000" pitchFamily="34" charset="-122"/>
              </a:endParaRPr>
            </a:p>
          </p:txBody>
        </p:sp>
      </p:grpSp>
      <p:grpSp>
        <p:nvGrpSpPr>
          <p:cNvPr id="54" name="组合 53"/>
          <p:cNvGrpSpPr/>
          <p:nvPr/>
        </p:nvGrpSpPr>
        <p:grpSpPr>
          <a:xfrm>
            <a:off x="6250875" y="2636926"/>
            <a:ext cx="2238802" cy="503452"/>
            <a:chOff x="4650629" y="2375498"/>
            <a:chExt cx="2482873" cy="774060"/>
          </a:xfrm>
        </p:grpSpPr>
        <p:sp>
          <p:nvSpPr>
            <p:cNvPr id="55" name="矩形: 圆角 54"/>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56" name="文本框 55"/>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参数出错报告</a:t>
              </a:r>
            </a:p>
          </p:txBody>
        </p:sp>
      </p:grpSp>
      <p:grpSp>
        <p:nvGrpSpPr>
          <p:cNvPr id="57" name="组合 56"/>
          <p:cNvGrpSpPr/>
          <p:nvPr/>
        </p:nvGrpSpPr>
        <p:grpSpPr>
          <a:xfrm>
            <a:off x="6254856" y="3241050"/>
            <a:ext cx="2238802" cy="503452"/>
            <a:chOff x="4650629" y="2375498"/>
            <a:chExt cx="2482873" cy="774060"/>
          </a:xfrm>
        </p:grpSpPr>
        <p:sp>
          <p:nvSpPr>
            <p:cNvPr id="58" name="矩形: 圆角 57"/>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59" name="文本框 58"/>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源抑制报文</a:t>
              </a:r>
            </a:p>
          </p:txBody>
        </p:sp>
      </p:grpSp>
      <p:grpSp>
        <p:nvGrpSpPr>
          <p:cNvPr id="60" name="组合 59"/>
          <p:cNvGrpSpPr/>
          <p:nvPr/>
        </p:nvGrpSpPr>
        <p:grpSpPr>
          <a:xfrm>
            <a:off x="6250875" y="3845174"/>
            <a:ext cx="2238802" cy="503452"/>
            <a:chOff x="4650629" y="2375498"/>
            <a:chExt cx="2482873" cy="774060"/>
          </a:xfrm>
        </p:grpSpPr>
        <p:sp>
          <p:nvSpPr>
            <p:cNvPr id="61" name="矩形: 圆角 60"/>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62" name="文本框 61"/>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重定向报文</a:t>
              </a:r>
            </a:p>
          </p:txBody>
        </p:sp>
      </p:grpSp>
      <p:grpSp>
        <p:nvGrpSpPr>
          <p:cNvPr id="63" name="组合 62"/>
          <p:cNvGrpSpPr/>
          <p:nvPr/>
        </p:nvGrpSpPr>
        <p:grpSpPr>
          <a:xfrm>
            <a:off x="6250875" y="4449298"/>
            <a:ext cx="2708307" cy="503452"/>
            <a:chOff x="4650629" y="2375498"/>
            <a:chExt cx="2482873" cy="774060"/>
          </a:xfrm>
        </p:grpSpPr>
        <p:sp>
          <p:nvSpPr>
            <p:cNvPr id="64" name="矩形: 圆角 63"/>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65" name="文本框 64"/>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回应请求</a:t>
              </a:r>
              <a:r>
                <a:rPr lang="en-US" altLang="zh-CN" sz="2000" dirty="0">
                  <a:latin typeface="思源黑体 CN Normal" panose="020B0400000000000000" pitchFamily="34" charset="-122"/>
                  <a:ea typeface="思源黑体 CN Normal" panose="020B0400000000000000" pitchFamily="34" charset="-122"/>
                </a:rPr>
                <a:t>/</a:t>
              </a:r>
              <a:r>
                <a:rPr lang="zh-CN" altLang="en-US" sz="2000" dirty="0">
                  <a:latin typeface="思源黑体 CN Normal" panose="020B0400000000000000" pitchFamily="34" charset="-122"/>
                  <a:ea typeface="思源黑体 CN Normal" panose="020B0400000000000000" pitchFamily="34" charset="-122"/>
                </a:rPr>
                <a:t>应答报文</a:t>
              </a:r>
            </a:p>
          </p:txBody>
        </p:sp>
      </p:grpSp>
      <p:grpSp>
        <p:nvGrpSpPr>
          <p:cNvPr id="66" name="组合 65"/>
          <p:cNvGrpSpPr/>
          <p:nvPr/>
        </p:nvGrpSpPr>
        <p:grpSpPr>
          <a:xfrm>
            <a:off x="6250875" y="5053422"/>
            <a:ext cx="2708307" cy="503452"/>
            <a:chOff x="4650629" y="2375498"/>
            <a:chExt cx="2482873" cy="774060"/>
          </a:xfrm>
        </p:grpSpPr>
        <p:sp>
          <p:nvSpPr>
            <p:cNvPr id="67" name="矩形: 圆角 66"/>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68" name="文本框 67"/>
            <p:cNvSpPr txBox="1"/>
            <p:nvPr/>
          </p:nvSpPr>
          <p:spPr>
            <a:xfrm>
              <a:off x="4650629" y="2469495"/>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时间戳请求</a:t>
              </a:r>
              <a:r>
                <a:rPr lang="en-US" altLang="zh-CN" sz="2000" dirty="0">
                  <a:latin typeface="思源黑体 CN Normal" panose="020B0400000000000000" pitchFamily="34" charset="-122"/>
                  <a:ea typeface="思源黑体 CN Normal" panose="020B0400000000000000" pitchFamily="34" charset="-122"/>
                </a:rPr>
                <a:t>/</a:t>
              </a:r>
              <a:r>
                <a:rPr lang="zh-CN" altLang="en-US" sz="2000" dirty="0">
                  <a:latin typeface="思源黑体 CN Normal" panose="020B0400000000000000" pitchFamily="34" charset="-122"/>
                  <a:ea typeface="思源黑体 CN Normal" panose="020B0400000000000000" pitchFamily="34" charset="-122"/>
                </a:rPr>
                <a:t>应答报文</a:t>
              </a:r>
            </a:p>
          </p:txBody>
        </p:sp>
      </p:grpSp>
      <p:grpSp>
        <p:nvGrpSpPr>
          <p:cNvPr id="69" name="组合 68"/>
          <p:cNvGrpSpPr/>
          <p:nvPr/>
        </p:nvGrpSpPr>
        <p:grpSpPr>
          <a:xfrm>
            <a:off x="6250875" y="5657545"/>
            <a:ext cx="2708307" cy="503452"/>
            <a:chOff x="4650629" y="2375498"/>
            <a:chExt cx="2482873" cy="774060"/>
          </a:xfrm>
        </p:grpSpPr>
        <p:sp>
          <p:nvSpPr>
            <p:cNvPr id="70" name="矩形: 圆角 69"/>
            <p:cNvSpPr/>
            <p:nvPr/>
          </p:nvSpPr>
          <p:spPr>
            <a:xfrm>
              <a:off x="4650629" y="2375498"/>
              <a:ext cx="2482873" cy="77406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71" name="文本框 70"/>
            <p:cNvSpPr txBox="1"/>
            <p:nvPr/>
          </p:nvSpPr>
          <p:spPr>
            <a:xfrm>
              <a:off x="4650629" y="2469496"/>
              <a:ext cx="2482873" cy="615171"/>
            </a:xfrm>
            <a:prstGeom prst="rect">
              <a:avLst/>
            </a:prstGeom>
            <a:noFill/>
          </p:spPr>
          <p:txBody>
            <a:bodyPr wrap="square" rtlCol="0" anchor="ctr">
              <a:spAutoFit/>
            </a:bodyPr>
            <a:lstStyle/>
            <a:p>
              <a:pPr algn="ctr"/>
              <a:r>
                <a:rPr lang="zh-CN" altLang="en-US" sz="2000" dirty="0">
                  <a:latin typeface="思源黑体 CN Normal" panose="020B0400000000000000" pitchFamily="34" charset="-122"/>
                  <a:ea typeface="思源黑体 CN Normal" panose="020B0400000000000000" pitchFamily="34" charset="-122"/>
                </a:rPr>
                <a:t>地址模请求</a:t>
              </a:r>
              <a:r>
                <a:rPr lang="en-US" altLang="zh-CN" sz="2000" dirty="0">
                  <a:latin typeface="思源黑体 CN Normal" panose="020B0400000000000000" pitchFamily="34" charset="-122"/>
                  <a:ea typeface="思源黑体 CN Normal" panose="020B0400000000000000" pitchFamily="34" charset="-122"/>
                </a:rPr>
                <a:t>/</a:t>
              </a:r>
              <a:r>
                <a:rPr lang="zh-CN" altLang="en-US" sz="2000" dirty="0">
                  <a:latin typeface="思源黑体 CN Normal" panose="020B0400000000000000" pitchFamily="34" charset="-122"/>
                  <a:ea typeface="思源黑体 CN Normal" panose="020B0400000000000000" pitchFamily="34" charset="-122"/>
                </a:rPr>
                <a:t>应答报文</a:t>
              </a:r>
            </a:p>
          </p:txBody>
        </p:sp>
      </p:grpSp>
      <p:grpSp>
        <p:nvGrpSpPr>
          <p:cNvPr id="10" name="组合 9"/>
          <p:cNvGrpSpPr/>
          <p:nvPr/>
        </p:nvGrpSpPr>
        <p:grpSpPr>
          <a:xfrm>
            <a:off x="3447208" y="2202700"/>
            <a:ext cx="592302" cy="3079548"/>
            <a:chOff x="2663426" y="2247150"/>
            <a:chExt cx="784624" cy="3079548"/>
          </a:xfrm>
        </p:grpSpPr>
        <p:cxnSp>
          <p:nvCxnSpPr>
            <p:cNvPr id="4" name="直接连接符 3"/>
            <p:cNvCxnSpPr/>
            <p:nvPr/>
          </p:nvCxnSpPr>
          <p:spPr>
            <a:xfrm>
              <a:off x="2663426" y="3814423"/>
              <a:ext cx="784624"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983735" y="2253440"/>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994649" y="5319598"/>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994649" y="2247150"/>
              <a:ext cx="0" cy="3079548"/>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5861268" y="1635354"/>
            <a:ext cx="389605" cy="1262799"/>
            <a:chOff x="2663426" y="2247151"/>
            <a:chExt cx="784624" cy="3079549"/>
          </a:xfrm>
        </p:grpSpPr>
        <p:cxnSp>
          <p:nvCxnSpPr>
            <p:cNvPr id="80" name="直接连接符 79"/>
            <p:cNvCxnSpPr/>
            <p:nvPr/>
          </p:nvCxnSpPr>
          <p:spPr>
            <a:xfrm>
              <a:off x="2663426" y="3630720"/>
              <a:ext cx="784624"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983735" y="2253440"/>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94649" y="5319598"/>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94649" y="2247151"/>
              <a:ext cx="0" cy="3079549"/>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5861267" y="3464652"/>
            <a:ext cx="386670" cy="638837"/>
            <a:chOff x="2663426" y="2247151"/>
            <a:chExt cx="778714" cy="3079549"/>
          </a:xfrm>
        </p:grpSpPr>
        <p:cxnSp>
          <p:nvCxnSpPr>
            <p:cNvPr id="85" name="直接连接符 84"/>
            <p:cNvCxnSpPr/>
            <p:nvPr/>
          </p:nvCxnSpPr>
          <p:spPr>
            <a:xfrm>
              <a:off x="2663426" y="3718968"/>
              <a:ext cx="320308"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2983735" y="2253440"/>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994649" y="5319598"/>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994649" y="2247151"/>
              <a:ext cx="0" cy="3079549"/>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5859830" y="4690695"/>
            <a:ext cx="389605" cy="1223694"/>
            <a:chOff x="2663426" y="2247151"/>
            <a:chExt cx="784624" cy="3079549"/>
          </a:xfrm>
        </p:grpSpPr>
        <p:cxnSp>
          <p:nvCxnSpPr>
            <p:cNvPr id="90" name="直接连接符 89"/>
            <p:cNvCxnSpPr/>
            <p:nvPr/>
          </p:nvCxnSpPr>
          <p:spPr>
            <a:xfrm>
              <a:off x="2663426" y="3689050"/>
              <a:ext cx="784624"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983735" y="2253440"/>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994649" y="5319598"/>
              <a:ext cx="44749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2994649" y="2247151"/>
              <a:ext cx="0" cy="3079549"/>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90"/>
                                          </p:val>
                                        </p:tav>
                                        <p:tav tm="100000">
                                          <p:val>
                                            <p:fltVal val="0"/>
                                          </p:val>
                                        </p:tav>
                                      </p:tavLst>
                                    </p:anim>
                                    <p:animEffect transition="in" filter="fade">
                                      <p:cBhvr>
                                        <p:cTn id="14" dur="500"/>
                                        <p:tgtEl>
                                          <p:spTgt spid="1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par>
                                <p:cTn id="31" presetID="22" presetClass="entr" presetSubtype="8"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par>
                                <p:cTn id="34" presetID="22" presetClass="entr" presetSubtype="8"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500"/>
                                        <p:tgtEl>
                                          <p:spTgt spid="54"/>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left)">
                                      <p:cBhvr>
                                        <p:cTn id="44" dur="500"/>
                                        <p:tgtEl>
                                          <p:spTgt spid="84"/>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500"/>
                                        <p:tgtEl>
                                          <p:spTgt spid="60"/>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left)">
                                      <p:cBhvr>
                                        <p:cTn id="63" dur="500"/>
                                        <p:tgtEl>
                                          <p:spTgt spid="63"/>
                                        </p:tgtEl>
                                      </p:cBhvr>
                                    </p:animEffect>
                                  </p:childTnLst>
                                </p:cTn>
                              </p:par>
                              <p:par>
                                <p:cTn id="64" presetID="22" presetClass="entr" presetSubtype="8" fill="hold"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500"/>
                                        <p:tgtEl>
                                          <p:spTgt spid="66"/>
                                        </p:tgtEl>
                                      </p:cBhvr>
                                    </p:animEffect>
                                  </p:childTnLst>
                                </p:cTn>
                              </p:par>
                              <p:par>
                                <p:cTn id="67" presetID="22" presetClass="entr" presetSubtype="8"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left)">
                                      <p:cBhvr>
                                        <p:cTn id="6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
          <p:cNvSpPr>
            <a:spLocks noChangeArrowheads="1"/>
          </p:cNvSpPr>
          <p:nvPr/>
        </p:nvSpPr>
        <p:spPr bwMode="auto">
          <a:xfrm>
            <a:off x="3793490" y="4517861"/>
            <a:ext cx="4013200" cy="369887"/>
          </a:xfrm>
          <a:prstGeom prst="rect">
            <a:avLst/>
          </a:prstGeom>
          <a:solidFill>
            <a:schemeClr val="accent4"/>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4" name="组合 3"/>
          <p:cNvGrpSpPr/>
          <p:nvPr/>
        </p:nvGrpSpPr>
        <p:grpSpPr>
          <a:xfrm>
            <a:off x="4887278" y="4514686"/>
            <a:ext cx="2919412" cy="383182"/>
            <a:chOff x="3757613" y="4432771"/>
            <a:chExt cx="2919412" cy="383182"/>
          </a:xfrm>
        </p:grpSpPr>
        <p:sp>
          <p:nvSpPr>
            <p:cNvPr id="75" name="Rectangle 4"/>
            <p:cNvSpPr>
              <a:spLocks noChangeArrowheads="1"/>
            </p:cNvSpPr>
            <p:nvPr/>
          </p:nvSpPr>
          <p:spPr bwMode="auto">
            <a:xfrm>
              <a:off x="3757613" y="4442296"/>
              <a:ext cx="2919412" cy="363537"/>
            </a:xfrm>
            <a:prstGeom prst="rect">
              <a:avLst/>
            </a:prstGeom>
            <a:solidFill>
              <a:srgbClr val="FDECC7"/>
            </a:solidFill>
            <a:ln w="19050">
              <a:solidFill>
                <a:srgbClr val="009FF6"/>
              </a:solidFill>
            </a:ln>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7" name="Text Box 11"/>
            <p:cNvSpPr txBox="1">
              <a:spLocks noChangeArrowheads="1"/>
            </p:cNvSpPr>
            <p:nvPr/>
          </p:nvSpPr>
          <p:spPr bwMode="auto">
            <a:xfrm>
              <a:off x="4444287" y="4432771"/>
              <a:ext cx="151836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grpSp>
      <p:sp>
        <p:nvSpPr>
          <p:cNvPr id="76" name="Freeform 5"/>
          <p:cNvSpPr/>
          <p:nvPr/>
        </p:nvSpPr>
        <p:spPr bwMode="auto">
          <a:xfrm>
            <a:off x="3815715" y="3365336"/>
            <a:ext cx="5303838" cy="441325"/>
          </a:xfrm>
          <a:custGeom>
            <a:avLst/>
            <a:gdLst>
              <a:gd name="T0" fmla="*/ 0 w 2790"/>
              <a:gd name="T1" fmla="*/ 2147483646 h 279"/>
              <a:gd name="T2" fmla="*/ 2147483646 w 2790"/>
              <a:gd name="T3" fmla="*/ 2147483646 h 279"/>
              <a:gd name="T4" fmla="*/ 2147483646 w 2790"/>
              <a:gd name="T5" fmla="*/ 2147483646 h 279"/>
              <a:gd name="T6" fmla="*/ 2147483646 w 2790"/>
              <a:gd name="T7" fmla="*/ 0 h 279"/>
              <a:gd name="T8" fmla="*/ 0 w 2790"/>
              <a:gd name="T9" fmla="*/ 2147483646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FDECC7"/>
          </a:solidFill>
          <a:ln>
            <a:noFill/>
          </a:ln>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 name="组合 2"/>
          <p:cNvGrpSpPr/>
          <p:nvPr/>
        </p:nvGrpSpPr>
        <p:grpSpPr>
          <a:xfrm>
            <a:off x="3793490" y="1915947"/>
            <a:ext cx="5291138" cy="1477964"/>
            <a:chOff x="2663825" y="1834032"/>
            <a:chExt cx="5291138" cy="1477964"/>
          </a:xfrm>
        </p:grpSpPr>
        <p:sp>
          <p:nvSpPr>
            <p:cNvPr id="99" name="Rectangle 13"/>
            <p:cNvSpPr>
              <a:spLocks noChangeArrowheads="1"/>
            </p:cNvSpPr>
            <p:nvPr/>
          </p:nvSpPr>
          <p:spPr bwMode="auto">
            <a:xfrm>
              <a:off x="2663825" y="1834033"/>
              <a:ext cx="5291138" cy="1477963"/>
            </a:xfrm>
            <a:prstGeom prst="rect">
              <a:avLst/>
            </a:prstGeom>
            <a:solidFill>
              <a:srgbClr val="FDECC7"/>
            </a:solidFill>
            <a:ln w="28575">
              <a:solidFill>
                <a:srgbClr val="009FF6"/>
              </a:solidFill>
              <a:miter lim="800000"/>
            </a:ln>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 name="组合 1"/>
            <p:cNvGrpSpPr/>
            <p:nvPr/>
          </p:nvGrpSpPr>
          <p:grpSpPr>
            <a:xfrm>
              <a:off x="2663825" y="1834032"/>
              <a:ext cx="5291138" cy="711201"/>
              <a:chOff x="2663825" y="1834032"/>
              <a:chExt cx="5291138" cy="711201"/>
            </a:xfrm>
          </p:grpSpPr>
          <p:sp>
            <p:nvSpPr>
              <p:cNvPr id="100" name="Line 14"/>
              <p:cNvSpPr>
                <a:spLocks noChangeShapeType="1"/>
              </p:cNvSpPr>
              <p:nvPr/>
            </p:nvSpPr>
            <p:spPr bwMode="auto">
              <a:xfrm rot="5400000" flipV="1">
                <a:off x="5309394" y="-471811"/>
                <a:ext cx="0" cy="5291138"/>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1" name="Line 15"/>
              <p:cNvSpPr>
                <a:spLocks noChangeShapeType="1"/>
              </p:cNvSpPr>
              <p:nvPr/>
            </p:nvSpPr>
            <p:spPr bwMode="auto">
              <a:xfrm flipV="1">
                <a:off x="3984625" y="1834032"/>
                <a:ext cx="0" cy="339726"/>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3" name="Line 17"/>
              <p:cNvSpPr>
                <a:spLocks noChangeShapeType="1"/>
              </p:cNvSpPr>
              <p:nvPr/>
            </p:nvSpPr>
            <p:spPr bwMode="auto">
              <a:xfrm flipV="1">
                <a:off x="5308600" y="1834032"/>
                <a:ext cx="0" cy="339725"/>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3" name="Line 27"/>
              <p:cNvSpPr>
                <a:spLocks noChangeShapeType="1"/>
              </p:cNvSpPr>
              <p:nvPr/>
            </p:nvSpPr>
            <p:spPr bwMode="auto">
              <a:xfrm rot="16200000">
                <a:off x="5309394" y="-100336"/>
                <a:ext cx="0" cy="5291138"/>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120" name="Rectangle 11"/>
          <p:cNvSpPr>
            <a:spLocks noChangeArrowheads="1"/>
          </p:cNvSpPr>
          <p:nvPr/>
        </p:nvSpPr>
        <p:spPr bwMode="auto">
          <a:xfrm>
            <a:off x="1869859" y="5668520"/>
            <a:ext cx="2485928" cy="46166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ICMP</a:t>
            </a:r>
            <a:r>
              <a:rPr kumimoji="1" lang="zh-CN" altLang="en-US"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消息</a:t>
            </a:r>
          </a:p>
        </p:txBody>
      </p:sp>
      <p:grpSp>
        <p:nvGrpSpPr>
          <p:cNvPr id="28" name="组合 27"/>
          <p:cNvGrpSpPr/>
          <p:nvPr/>
        </p:nvGrpSpPr>
        <p:grpSpPr>
          <a:xfrm>
            <a:off x="430213" y="0"/>
            <a:ext cx="5532438" cy="1428589"/>
            <a:chOff x="551030" y="-368704"/>
            <a:chExt cx="5532438" cy="1428589"/>
          </a:xfrm>
        </p:grpSpPr>
        <p:grpSp>
          <p:nvGrpSpPr>
            <p:cNvPr id="29" name="组合 28"/>
            <p:cNvGrpSpPr/>
            <p:nvPr/>
          </p:nvGrpSpPr>
          <p:grpSpPr>
            <a:xfrm>
              <a:off x="1201632" y="303925"/>
              <a:ext cx="4881836" cy="687997"/>
              <a:chOff x="1839059" y="967769"/>
              <a:chExt cx="4881836" cy="687997"/>
            </a:xfrm>
          </p:grpSpPr>
          <p:sp>
            <p:nvSpPr>
              <p:cNvPr id="31" name="矩形: 圆角 30"/>
              <p:cNvSpPr/>
              <p:nvPr/>
            </p:nvSpPr>
            <p:spPr>
              <a:xfrm>
                <a:off x="1839059" y="967769"/>
                <a:ext cx="48818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61749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报文格式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8" name="Text Box 7"/>
          <p:cNvSpPr txBox="1">
            <a:spLocks noChangeArrowheads="1"/>
          </p:cNvSpPr>
          <p:nvPr/>
        </p:nvSpPr>
        <p:spPr bwMode="auto">
          <a:xfrm>
            <a:off x="3957005" y="4514686"/>
            <a:ext cx="803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首  部</a:t>
            </a:r>
          </a:p>
        </p:txBody>
      </p:sp>
      <p:sp>
        <p:nvSpPr>
          <p:cNvPr id="94" name="Rectangle 8"/>
          <p:cNvSpPr>
            <a:spLocks noChangeArrowheads="1"/>
          </p:cNvSpPr>
          <p:nvPr/>
        </p:nvSpPr>
        <p:spPr bwMode="auto">
          <a:xfrm>
            <a:off x="4887278" y="3784436"/>
            <a:ext cx="2919412" cy="371475"/>
          </a:xfrm>
          <a:prstGeom prst="rect">
            <a:avLst/>
          </a:prstGeom>
          <a:solidFill>
            <a:srgbClr val="FDECC7"/>
          </a:solidFill>
          <a:ln w="19050">
            <a:solidFill>
              <a:srgbClr val="009FF6"/>
            </a:solidFill>
            <a:miter lim="800000"/>
          </a:ln>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ICMP </a:t>
            </a: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报文</a:t>
            </a:r>
          </a:p>
        </p:txBody>
      </p:sp>
      <p:sp>
        <p:nvSpPr>
          <p:cNvPr id="95" name="Text Box 9"/>
          <p:cNvSpPr txBox="1">
            <a:spLocks noChangeArrowheads="1"/>
          </p:cNvSpPr>
          <p:nvPr/>
        </p:nvSpPr>
        <p:spPr bwMode="auto">
          <a:xfrm>
            <a:off x="3709353" y="1557173"/>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96" name="Line 10"/>
          <p:cNvSpPr>
            <a:spLocks noChangeShapeType="1"/>
          </p:cNvSpPr>
          <p:nvPr/>
        </p:nvSpPr>
        <p:spPr bwMode="auto">
          <a:xfrm>
            <a:off x="4887278" y="4517861"/>
            <a:ext cx="0" cy="3698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8" name="AutoShape 12"/>
          <p:cNvSpPr>
            <a:spLocks noChangeArrowheads="1"/>
          </p:cNvSpPr>
          <p:nvPr/>
        </p:nvSpPr>
        <p:spPr bwMode="auto">
          <a:xfrm>
            <a:off x="6269990" y="4155911"/>
            <a:ext cx="273050" cy="379225"/>
          </a:xfrm>
          <a:prstGeom prst="downArrow">
            <a:avLst>
              <a:gd name="adj1" fmla="val 47222"/>
              <a:gd name="adj2" fmla="val 83508"/>
            </a:avLst>
          </a:prstGeom>
          <a:solidFill>
            <a:srgbClr val="009FF6"/>
          </a:solidFill>
          <a:ln w="9525">
            <a:noFill/>
            <a:miter lim="800000"/>
          </a:ln>
        </p:spPr>
        <p:txBody>
          <a:bodyPr vert="eaVert"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4" name="Text Box 18"/>
          <p:cNvSpPr txBox="1">
            <a:spLocks noChangeArrowheads="1"/>
          </p:cNvSpPr>
          <p:nvPr/>
        </p:nvSpPr>
        <p:spPr bwMode="auto">
          <a:xfrm>
            <a:off x="7310314" y="1909598"/>
            <a:ext cx="9112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检验和</a:t>
            </a:r>
          </a:p>
        </p:txBody>
      </p:sp>
      <p:sp>
        <p:nvSpPr>
          <p:cNvPr id="105" name="Text Box 19"/>
          <p:cNvSpPr txBox="1">
            <a:spLocks noChangeArrowheads="1"/>
          </p:cNvSpPr>
          <p:nvPr/>
        </p:nvSpPr>
        <p:spPr bwMode="auto">
          <a:xfrm>
            <a:off x="4117851" y="1909598"/>
            <a:ext cx="668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类型</a:t>
            </a:r>
          </a:p>
        </p:txBody>
      </p:sp>
      <p:sp>
        <p:nvSpPr>
          <p:cNvPr id="106" name="Text Box 20"/>
          <p:cNvSpPr txBox="1">
            <a:spLocks noChangeArrowheads="1"/>
          </p:cNvSpPr>
          <p:nvPr/>
        </p:nvSpPr>
        <p:spPr bwMode="auto">
          <a:xfrm>
            <a:off x="5514851" y="1909598"/>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代码</a:t>
            </a:r>
          </a:p>
        </p:txBody>
      </p:sp>
      <p:sp>
        <p:nvSpPr>
          <p:cNvPr id="107" name="Text Box 21"/>
          <p:cNvSpPr txBox="1">
            <a:spLocks noChangeArrowheads="1"/>
          </p:cNvSpPr>
          <p:nvPr/>
        </p:nvSpPr>
        <p:spPr bwMode="auto">
          <a:xfrm>
            <a:off x="4261536" y="2264359"/>
            <a:ext cx="4289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（这 </a:t>
            </a:r>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4 </a:t>
            </a: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个字节取决于 </a:t>
            </a:r>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ICMP </a:t>
            </a: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报文的类型）</a:t>
            </a:r>
          </a:p>
        </p:txBody>
      </p:sp>
      <p:sp>
        <p:nvSpPr>
          <p:cNvPr id="108" name="Text Box 22"/>
          <p:cNvSpPr txBox="1">
            <a:spLocks noChangeArrowheads="1"/>
          </p:cNvSpPr>
          <p:nvPr/>
        </p:nvSpPr>
        <p:spPr bwMode="auto">
          <a:xfrm>
            <a:off x="5014278" y="1557173"/>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8</a:t>
            </a:r>
          </a:p>
        </p:txBody>
      </p:sp>
      <p:sp>
        <p:nvSpPr>
          <p:cNvPr id="109" name="Text Box 23"/>
          <p:cNvSpPr txBox="1">
            <a:spLocks noChangeArrowheads="1"/>
          </p:cNvSpPr>
          <p:nvPr/>
        </p:nvSpPr>
        <p:spPr bwMode="auto">
          <a:xfrm>
            <a:off x="6269990" y="1557173"/>
            <a:ext cx="42832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16</a:t>
            </a:r>
          </a:p>
        </p:txBody>
      </p:sp>
      <p:sp>
        <p:nvSpPr>
          <p:cNvPr id="111" name="Text Box 25"/>
          <p:cNvSpPr txBox="1">
            <a:spLocks noChangeArrowheads="1"/>
          </p:cNvSpPr>
          <p:nvPr/>
        </p:nvSpPr>
        <p:spPr bwMode="auto">
          <a:xfrm>
            <a:off x="8773478" y="1557173"/>
            <a:ext cx="42832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31</a:t>
            </a:r>
          </a:p>
        </p:txBody>
      </p:sp>
      <p:grpSp>
        <p:nvGrpSpPr>
          <p:cNvPr id="5" name="组合 4"/>
          <p:cNvGrpSpPr/>
          <p:nvPr/>
        </p:nvGrpSpPr>
        <p:grpSpPr>
          <a:xfrm>
            <a:off x="3793490" y="4924261"/>
            <a:ext cx="4013200" cy="369332"/>
            <a:chOff x="2663825" y="4842346"/>
            <a:chExt cx="4013200" cy="369332"/>
          </a:xfrm>
        </p:grpSpPr>
        <p:sp>
          <p:nvSpPr>
            <p:cNvPr id="77" name="Line 6"/>
            <p:cNvSpPr>
              <a:spLocks noChangeShapeType="1"/>
            </p:cNvSpPr>
            <p:nvPr/>
          </p:nvSpPr>
          <p:spPr bwMode="auto">
            <a:xfrm>
              <a:off x="2663825" y="5026496"/>
              <a:ext cx="4013200"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0" name="Rectangle 24"/>
            <p:cNvSpPr>
              <a:spLocks noChangeArrowheads="1"/>
            </p:cNvSpPr>
            <p:nvPr/>
          </p:nvSpPr>
          <p:spPr bwMode="auto">
            <a:xfrm>
              <a:off x="4014788" y="4878858"/>
              <a:ext cx="1203325" cy="269875"/>
            </a:xfrm>
            <a:prstGeom prst="rect">
              <a:avLst/>
            </a:prstGeom>
            <a:solidFill>
              <a:srgbClr val="F9F1E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2" name="Text Box 26"/>
            <p:cNvSpPr txBox="1">
              <a:spLocks noChangeArrowheads="1"/>
            </p:cNvSpPr>
            <p:nvPr/>
          </p:nvSpPr>
          <p:spPr bwMode="auto">
            <a:xfrm>
              <a:off x="4037860" y="4842346"/>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IP </a:t>
              </a: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grpSp>
      <p:sp>
        <p:nvSpPr>
          <p:cNvPr id="114" name="Text Box 28"/>
          <p:cNvSpPr txBox="1">
            <a:spLocks noChangeArrowheads="1"/>
          </p:cNvSpPr>
          <p:nvPr/>
        </p:nvSpPr>
        <p:spPr bwMode="auto">
          <a:xfrm>
            <a:off x="1869859" y="1714285"/>
            <a:ext cx="14670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rPr>
              <a:t>前 </a:t>
            </a:r>
            <a:r>
              <a:rPr kumimoji="1" lang="en-US" altLang="zh-CN" sz="2000" u="none" dirty="0">
                <a:latin typeface="Times New Roman" panose="02020803070505020304" pitchFamily="18" charset="0"/>
                <a:ea typeface="思源黑体 CN Normal" panose="020B0400000000000000" pitchFamily="34" charset="-122"/>
                <a:cs typeface="Times New Roman" panose="02020803070505020304" pitchFamily="18" charset="0"/>
              </a:rPr>
              <a:t>4 </a:t>
            </a:r>
            <a:r>
              <a:rPr kumimoji="1"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rPr>
              <a:t>个字节</a:t>
            </a:r>
          </a:p>
          <a:p>
            <a:pPr algn="ctr" eaLnBrk="1" hangingPunct="1">
              <a:lnSpc>
                <a:spcPct val="90000"/>
              </a:lnSpc>
            </a:pPr>
            <a:r>
              <a:rPr kumimoji="1"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rPr>
              <a:t>都是一样的</a:t>
            </a:r>
          </a:p>
        </p:txBody>
      </p:sp>
      <p:sp>
        <p:nvSpPr>
          <p:cNvPr id="115" name="Text Box 29"/>
          <p:cNvSpPr txBox="1">
            <a:spLocks noChangeArrowheads="1"/>
          </p:cNvSpPr>
          <p:nvPr/>
        </p:nvSpPr>
        <p:spPr bwMode="auto">
          <a:xfrm>
            <a:off x="4479435" y="2814473"/>
            <a:ext cx="40094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ICMP </a:t>
            </a: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的数据部分（长度取决于类型）</a:t>
            </a:r>
          </a:p>
        </p:txBody>
      </p:sp>
      <p:sp>
        <p:nvSpPr>
          <p:cNvPr id="116" name="Line 30"/>
          <p:cNvSpPr>
            <a:spLocks noChangeShapeType="1"/>
          </p:cNvSpPr>
          <p:nvPr/>
        </p:nvSpPr>
        <p:spPr bwMode="auto">
          <a:xfrm>
            <a:off x="3334703" y="2033423"/>
            <a:ext cx="458787"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8" name="矩形 117"/>
          <p:cNvSpPr/>
          <p:nvPr/>
        </p:nvSpPr>
        <p:spPr>
          <a:xfrm>
            <a:off x="1811936" y="5212267"/>
            <a:ext cx="3795911" cy="461665"/>
          </a:xfrm>
          <a:prstGeom prst="rect">
            <a:avLst/>
          </a:prstGeom>
        </p:spPr>
        <p:txBody>
          <a:bodyPr wrap="none">
            <a:spAutoFit/>
          </a:bodyPr>
          <a:lstStyle>
            <a:lvl1pPr marL="342900" indent="-342900">
              <a:defRPr u="sng">
                <a:solidFill>
                  <a:schemeClr val="tx1"/>
                </a:solidFill>
                <a:latin typeface="Arial" panose="020B0704020202020204" pitchFamily="34" charset="0"/>
                <a:ea typeface="宋体" panose="02010600030101010101" pitchFamily="2" charset="-122"/>
              </a:defRPr>
            </a:lvl1pPr>
            <a:lvl2pPr marL="631825" indent="-306705">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lvl="1"/>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ICMP</a:t>
            </a:r>
            <a:r>
              <a:rPr lang="zh-CN" altLang="en-US" sz="2400" u="none"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报文封装在</a:t>
            </a: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组中</a:t>
            </a:r>
          </a:p>
        </p:txBody>
      </p:sp>
      <p:sp>
        <p:nvSpPr>
          <p:cNvPr id="119" name="矩形 118"/>
          <p:cNvSpPr/>
          <p:nvPr/>
        </p:nvSpPr>
        <p:spPr>
          <a:xfrm>
            <a:off x="4147038" y="5679153"/>
            <a:ext cx="4618252" cy="461665"/>
          </a:xfrm>
          <a:prstGeom prst="rect">
            <a:avLst/>
          </a:prstGeom>
        </p:spPr>
        <p:txBody>
          <a:bodyPr wrap="none">
            <a:spAutoFit/>
          </a:bodyPr>
          <a:lstStyle>
            <a:lvl1pPr marL="342900" indent="-342900">
              <a:defRPr u="sng">
                <a:solidFill>
                  <a:schemeClr val="tx1"/>
                </a:solidFill>
                <a:latin typeface="Arial" panose="020B0704020202020204" pitchFamily="34" charset="0"/>
                <a:ea typeface="宋体" panose="02010600030101010101" pitchFamily="2" charset="-122"/>
              </a:defRPr>
            </a:lvl1pPr>
            <a:lvl2pPr marL="631825" indent="-306705">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lvl="1"/>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一个类型字段和一个编码字段</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p:cTn id="11" dur="500" fill="hold"/>
                                        <p:tgtEl>
                                          <p:spTgt spid="114"/>
                                        </p:tgtEl>
                                        <p:attrNameLst>
                                          <p:attrName>ppt_w</p:attrName>
                                        </p:attrNameLst>
                                      </p:cBhvr>
                                      <p:tavLst>
                                        <p:tav tm="0">
                                          <p:val>
                                            <p:fltVal val="0"/>
                                          </p:val>
                                        </p:tav>
                                        <p:tav tm="100000">
                                          <p:val>
                                            <p:strVal val="#ppt_w"/>
                                          </p:val>
                                        </p:tav>
                                      </p:tavLst>
                                    </p:anim>
                                    <p:anim calcmode="lin" valueType="num">
                                      <p:cBhvr>
                                        <p:cTn id="12" dur="500" fill="hold"/>
                                        <p:tgtEl>
                                          <p:spTgt spid="114"/>
                                        </p:tgtEl>
                                        <p:attrNameLst>
                                          <p:attrName>ppt_h</p:attrName>
                                        </p:attrNameLst>
                                      </p:cBhvr>
                                      <p:tavLst>
                                        <p:tav tm="0">
                                          <p:val>
                                            <p:fltVal val="0"/>
                                          </p:val>
                                        </p:tav>
                                        <p:tav tm="100000">
                                          <p:val>
                                            <p:strVal val="#ppt_h"/>
                                          </p:val>
                                        </p:tav>
                                      </p:tavLst>
                                    </p:anim>
                                    <p:animEffect transition="in" filter="fade">
                                      <p:cBhvr>
                                        <p:cTn id="13" dur="500"/>
                                        <p:tgtEl>
                                          <p:spTgt spid="11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wipe(left)">
                                      <p:cBhvr>
                                        <p:cTn id="17" dur="500"/>
                                        <p:tgtEl>
                                          <p:spTgt spid="116"/>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fade">
                                      <p:cBhvr>
                                        <p:cTn id="36" dur="500"/>
                                        <p:tgtEl>
                                          <p:spTgt spid="1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500"/>
                                        <p:tgtEl>
                                          <p:spTgt spid="10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animEffect transition="in" filter="fade">
                                      <p:cBhvr>
                                        <p:cTn id="45" dur="500"/>
                                        <p:tgtEl>
                                          <p:spTgt spid="1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fade">
                                      <p:cBhvr>
                                        <p:cTn id="48" dur="500"/>
                                        <p:tgtEl>
                                          <p:spTgt spid="111"/>
                                        </p:tgtEl>
                                      </p:cBhvr>
                                    </p:animEffect>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3000" fill="hold" grpId="0" nodeType="clickEffect">
                                  <p:stCondLst>
                                    <p:cond delay="500"/>
                                  </p:stCondLst>
                                  <p:childTnLst>
                                    <p:anim calcmode="discrete" valueType="str">
                                      <p:cBhvr>
                                        <p:cTn id="52" dur="1000" fill="hold"/>
                                        <p:tgtEl>
                                          <p:spTgt spid="114"/>
                                        </p:tgtEl>
                                        <p:attrNameLst>
                                          <p:attrName>style.visibility</p:attrName>
                                        </p:attrNameLst>
                                      </p:cBhvr>
                                      <p:tavLst>
                                        <p:tav tm="0">
                                          <p:val>
                                            <p:strVal val="hidden"/>
                                          </p:val>
                                        </p:tav>
                                        <p:tav tm="50000">
                                          <p:val>
                                            <p:strVal val="visible"/>
                                          </p:val>
                                        </p:tav>
                                      </p:tavLst>
                                    </p:anim>
                                  </p:childTnLst>
                                </p:cTn>
                              </p:par>
                              <p:par>
                                <p:cTn id="53" presetID="35" presetClass="emph" presetSubtype="0" repeatCount="3000" fill="hold" nodeType="withEffect">
                                  <p:stCondLst>
                                    <p:cond delay="500"/>
                                  </p:stCondLst>
                                  <p:childTnLst>
                                    <p:anim calcmode="discrete" valueType="str">
                                      <p:cBhvr>
                                        <p:cTn id="54" dur="1000" fill="hold"/>
                                        <p:tgtEl>
                                          <p:spTgt spid="116"/>
                                        </p:tgtEl>
                                        <p:attrNameLst>
                                          <p:attrName>style.visibility</p:attrName>
                                        </p:attrNameLst>
                                      </p:cBhvr>
                                      <p:tavLst>
                                        <p:tav tm="0">
                                          <p:val>
                                            <p:strVal val="hidden"/>
                                          </p:val>
                                        </p:tav>
                                        <p:tav tm="50000">
                                          <p:val>
                                            <p:strVal val="visible"/>
                                          </p:val>
                                        </p:tav>
                                      </p:tavLst>
                                    </p:anim>
                                  </p:childTnLst>
                                </p:cTn>
                              </p:par>
                              <p:par>
                                <p:cTn id="55" presetID="35" presetClass="emph" presetSubtype="0" repeatCount="3000" fill="hold" grpId="0" nodeType="withEffect">
                                  <p:stCondLst>
                                    <p:cond delay="500"/>
                                  </p:stCondLst>
                                  <p:childTnLst>
                                    <p:anim calcmode="discrete" valueType="str">
                                      <p:cBhvr>
                                        <p:cTn id="56" dur="1000" fill="hold"/>
                                        <p:tgtEl>
                                          <p:spTgt spid="105"/>
                                        </p:tgtEl>
                                        <p:attrNameLst>
                                          <p:attrName>style.visibility</p:attrName>
                                        </p:attrNameLst>
                                      </p:cBhvr>
                                      <p:tavLst>
                                        <p:tav tm="0">
                                          <p:val>
                                            <p:strVal val="hidden"/>
                                          </p:val>
                                        </p:tav>
                                        <p:tav tm="50000">
                                          <p:val>
                                            <p:strVal val="visible"/>
                                          </p:val>
                                        </p:tav>
                                      </p:tavLst>
                                    </p:anim>
                                  </p:childTnLst>
                                </p:cTn>
                              </p:par>
                              <p:par>
                                <p:cTn id="57" presetID="35" presetClass="emph" presetSubtype="0" repeatCount="3000" fill="hold" grpId="0" nodeType="withEffect">
                                  <p:stCondLst>
                                    <p:cond delay="500"/>
                                  </p:stCondLst>
                                  <p:childTnLst>
                                    <p:anim calcmode="discrete" valueType="str">
                                      <p:cBhvr>
                                        <p:cTn id="58" dur="1000" fill="hold"/>
                                        <p:tgtEl>
                                          <p:spTgt spid="106"/>
                                        </p:tgtEl>
                                        <p:attrNameLst>
                                          <p:attrName>style.visibility</p:attrName>
                                        </p:attrNameLst>
                                      </p:cBhvr>
                                      <p:tavLst>
                                        <p:tav tm="0">
                                          <p:val>
                                            <p:strVal val="hidden"/>
                                          </p:val>
                                        </p:tav>
                                        <p:tav tm="50000">
                                          <p:val>
                                            <p:strVal val="visible"/>
                                          </p:val>
                                        </p:tav>
                                      </p:tavLst>
                                    </p:anim>
                                  </p:childTnLst>
                                </p:cTn>
                              </p:par>
                              <p:par>
                                <p:cTn id="59" presetID="35" presetClass="emph" presetSubtype="0" repeatCount="3000" fill="hold" grpId="0" nodeType="withEffect">
                                  <p:stCondLst>
                                    <p:cond delay="500"/>
                                  </p:stCondLst>
                                  <p:childTnLst>
                                    <p:anim calcmode="discrete" valueType="str">
                                      <p:cBhvr>
                                        <p:cTn id="60" dur="1000" fill="hold"/>
                                        <p:tgtEl>
                                          <p:spTgt spid="104"/>
                                        </p:tgtEl>
                                        <p:attrNameLst>
                                          <p:attrName>style.visibility</p:attrName>
                                        </p:attrNameLst>
                                      </p:cBhvr>
                                      <p:tavLst>
                                        <p:tav tm="0">
                                          <p:val>
                                            <p:strVal val="hidden"/>
                                          </p:val>
                                        </p:tav>
                                        <p:tav tm="50000">
                                          <p:val>
                                            <p:strVal val="visible"/>
                                          </p:val>
                                        </p:tav>
                                      </p:tavLst>
                                    </p:anim>
                                  </p:childTnLst>
                                </p:cTn>
                              </p:par>
                            </p:childTnLst>
                          </p:cTn>
                        </p:par>
                        <p:par>
                          <p:cTn id="61" fill="hold">
                            <p:stCondLst>
                              <p:cond delay="1500"/>
                            </p:stCondLst>
                            <p:childTnLst>
                              <p:par>
                                <p:cTn id="62" presetID="22" presetClass="entr" presetSubtype="1" fill="hold" grpId="0" nodeType="after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wipe(up)">
                                      <p:cBhvr>
                                        <p:cTn id="64" dur="500"/>
                                        <p:tgtEl>
                                          <p:spTgt spid="76"/>
                                        </p:tgtEl>
                                      </p:cBhvr>
                                    </p:animEffect>
                                  </p:childTnLst>
                                </p:cTn>
                              </p:par>
                            </p:childTnLst>
                          </p:cTn>
                        </p:par>
                        <p:par>
                          <p:cTn id="65" fill="hold">
                            <p:stCondLst>
                              <p:cond delay="2000"/>
                            </p:stCondLst>
                            <p:childTnLst>
                              <p:par>
                                <p:cTn id="66" presetID="53" presetClass="entr" presetSubtype="16" fill="hold" grpId="0" nodeType="afterEffect">
                                  <p:stCondLst>
                                    <p:cond delay="0"/>
                                  </p:stCondLst>
                                  <p:childTnLst>
                                    <p:set>
                                      <p:cBhvr>
                                        <p:cTn id="67" dur="1" fill="hold">
                                          <p:stCondLst>
                                            <p:cond delay="0"/>
                                          </p:stCondLst>
                                        </p:cTn>
                                        <p:tgtEl>
                                          <p:spTgt spid="94"/>
                                        </p:tgtEl>
                                        <p:attrNameLst>
                                          <p:attrName>style.visibility</p:attrName>
                                        </p:attrNameLst>
                                      </p:cBhvr>
                                      <p:to>
                                        <p:strVal val="visible"/>
                                      </p:to>
                                    </p:set>
                                    <p:anim calcmode="lin" valueType="num">
                                      <p:cBhvr>
                                        <p:cTn id="68" dur="500" fill="hold"/>
                                        <p:tgtEl>
                                          <p:spTgt spid="94"/>
                                        </p:tgtEl>
                                        <p:attrNameLst>
                                          <p:attrName>ppt_w</p:attrName>
                                        </p:attrNameLst>
                                      </p:cBhvr>
                                      <p:tavLst>
                                        <p:tav tm="0">
                                          <p:val>
                                            <p:fltVal val="0"/>
                                          </p:val>
                                        </p:tav>
                                        <p:tav tm="100000">
                                          <p:val>
                                            <p:strVal val="#ppt_w"/>
                                          </p:val>
                                        </p:tav>
                                      </p:tavLst>
                                    </p:anim>
                                    <p:anim calcmode="lin" valueType="num">
                                      <p:cBhvr>
                                        <p:cTn id="69" dur="500" fill="hold"/>
                                        <p:tgtEl>
                                          <p:spTgt spid="94"/>
                                        </p:tgtEl>
                                        <p:attrNameLst>
                                          <p:attrName>ppt_h</p:attrName>
                                        </p:attrNameLst>
                                      </p:cBhvr>
                                      <p:tavLst>
                                        <p:tav tm="0">
                                          <p:val>
                                            <p:fltVal val="0"/>
                                          </p:val>
                                        </p:tav>
                                        <p:tav tm="100000">
                                          <p:val>
                                            <p:strVal val="#ppt_h"/>
                                          </p:val>
                                        </p:tav>
                                      </p:tavLst>
                                    </p:anim>
                                    <p:animEffect transition="in" filter="fade">
                                      <p:cBhvr>
                                        <p:cTn id="70" dur="500"/>
                                        <p:tgtEl>
                                          <p:spTgt spid="94"/>
                                        </p:tgtEl>
                                      </p:cBhvr>
                                    </p:animEffect>
                                  </p:childTnLst>
                                </p:cTn>
                              </p:par>
                            </p:childTnLst>
                          </p:cTn>
                        </p:par>
                        <p:par>
                          <p:cTn id="71" fill="hold">
                            <p:stCondLst>
                              <p:cond delay="2500"/>
                            </p:stCondLst>
                            <p:childTnLst>
                              <p:par>
                                <p:cTn id="72" presetID="22" presetClass="entr" presetSubtype="1" fill="hold" grpId="0" nodeType="after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up)">
                                      <p:cBhvr>
                                        <p:cTn id="74" dur="500"/>
                                        <p:tgtEl>
                                          <p:spTgt spid="98"/>
                                        </p:tgtEl>
                                      </p:cBhvr>
                                    </p:animEffect>
                                  </p:childTnLst>
                                </p:cTn>
                              </p:par>
                            </p:childTnLst>
                          </p:cTn>
                        </p:par>
                        <p:par>
                          <p:cTn id="75" fill="hold">
                            <p:stCondLst>
                              <p:cond delay="3000"/>
                            </p:stCondLst>
                            <p:childTnLst>
                              <p:par>
                                <p:cTn id="76" presetID="53" presetClass="entr" presetSubtype="16" fill="hold" nodeType="after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p:cTn id="78" dur="500" fill="hold"/>
                                        <p:tgtEl>
                                          <p:spTgt spid="4"/>
                                        </p:tgtEl>
                                        <p:attrNameLst>
                                          <p:attrName>ppt_w</p:attrName>
                                        </p:attrNameLst>
                                      </p:cBhvr>
                                      <p:tavLst>
                                        <p:tav tm="0">
                                          <p:val>
                                            <p:fltVal val="0"/>
                                          </p:val>
                                        </p:tav>
                                        <p:tav tm="100000">
                                          <p:val>
                                            <p:strVal val="#ppt_w"/>
                                          </p:val>
                                        </p:tav>
                                      </p:tavLst>
                                    </p:anim>
                                    <p:anim calcmode="lin" valueType="num">
                                      <p:cBhvr>
                                        <p:cTn id="79" dur="500" fill="hold"/>
                                        <p:tgtEl>
                                          <p:spTgt spid="4"/>
                                        </p:tgtEl>
                                        <p:attrNameLst>
                                          <p:attrName>ppt_h</p:attrName>
                                        </p:attrNameLst>
                                      </p:cBhvr>
                                      <p:tavLst>
                                        <p:tav tm="0">
                                          <p:val>
                                            <p:fltVal val="0"/>
                                          </p:val>
                                        </p:tav>
                                        <p:tav tm="100000">
                                          <p:val>
                                            <p:strVal val="#ppt_h"/>
                                          </p:val>
                                        </p:tav>
                                      </p:tavLst>
                                    </p:anim>
                                    <p:animEffect transition="in" filter="fade">
                                      <p:cBhvr>
                                        <p:cTn id="80" dur="500"/>
                                        <p:tgtEl>
                                          <p:spTgt spid="4"/>
                                        </p:tgtEl>
                                      </p:cBhvr>
                                    </p:animEffect>
                                  </p:childTnLst>
                                </p:cTn>
                              </p:par>
                            </p:childTnLst>
                          </p:cTn>
                        </p:par>
                        <p:par>
                          <p:cTn id="81" fill="hold">
                            <p:stCondLst>
                              <p:cond delay="3500"/>
                            </p:stCondLst>
                            <p:childTnLst>
                              <p:par>
                                <p:cTn id="82" presetID="22" presetClass="entr" presetSubtype="8" fill="hold" grpId="0"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wipe(left)">
                                      <p:cBhvr>
                                        <p:cTn id="84" dur="500"/>
                                        <p:tgtEl>
                                          <p:spTgt spid="74"/>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animEffect transition="in" filter="fade">
                                      <p:cBhvr>
                                        <p:cTn id="91" dur="500"/>
                                        <p:tgtEl>
                                          <p:spTgt spid="96"/>
                                        </p:tgtEl>
                                      </p:cBhvr>
                                    </p:animEffect>
                                  </p:childTnLst>
                                </p:cTn>
                              </p:par>
                            </p:childTnLst>
                          </p:cTn>
                        </p:par>
                        <p:par>
                          <p:cTn id="92" fill="hold">
                            <p:stCondLst>
                              <p:cond delay="4500"/>
                            </p:stCondLst>
                            <p:childTnLst>
                              <p:par>
                                <p:cTn id="93" presetID="16" presetClass="entr" presetSubtype="37" fill="hold" nodeType="after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arn(outVertical)">
                                      <p:cBhvr>
                                        <p:cTn id="95" dur="500"/>
                                        <p:tgtEl>
                                          <p:spTgt spid="5"/>
                                        </p:tgtEl>
                                      </p:cBhvr>
                                    </p:animEffect>
                                  </p:childTnLst>
                                </p:cTn>
                              </p:par>
                            </p:childTnLst>
                          </p:cTn>
                        </p:par>
                        <p:par>
                          <p:cTn id="96" fill="hold">
                            <p:stCondLst>
                              <p:cond delay="5000"/>
                            </p:stCondLst>
                            <p:childTnLst>
                              <p:par>
                                <p:cTn id="97" presetID="22" presetClass="entr" presetSubtype="8" fill="hold" grpId="0" nodeType="afterEffect">
                                  <p:stCondLst>
                                    <p:cond delay="0"/>
                                  </p:stCondLst>
                                  <p:childTnLst>
                                    <p:set>
                                      <p:cBhvr>
                                        <p:cTn id="98" dur="1" fill="hold">
                                          <p:stCondLst>
                                            <p:cond delay="0"/>
                                          </p:stCondLst>
                                        </p:cTn>
                                        <p:tgtEl>
                                          <p:spTgt spid="118"/>
                                        </p:tgtEl>
                                        <p:attrNameLst>
                                          <p:attrName>style.visibility</p:attrName>
                                        </p:attrNameLst>
                                      </p:cBhvr>
                                      <p:to>
                                        <p:strVal val="visible"/>
                                      </p:to>
                                    </p:set>
                                    <p:animEffect transition="in" filter="wipe(left)">
                                      <p:cBhvr>
                                        <p:cTn id="99" dur="500"/>
                                        <p:tgtEl>
                                          <p:spTgt spid="118"/>
                                        </p:tgtEl>
                                      </p:cBhvr>
                                    </p:animEffect>
                                  </p:childTnLst>
                                </p:cTn>
                              </p:par>
                            </p:childTnLst>
                          </p:cTn>
                        </p:par>
                        <p:par>
                          <p:cTn id="100" fill="hold">
                            <p:stCondLst>
                              <p:cond delay="5500"/>
                            </p:stCondLst>
                            <p:childTnLst>
                              <p:par>
                                <p:cTn id="101" presetID="53" presetClass="entr" presetSubtype="16" fill="hold" grpId="0" nodeType="afterEffect">
                                  <p:stCondLst>
                                    <p:cond delay="0"/>
                                  </p:stCondLst>
                                  <p:childTnLst>
                                    <p:set>
                                      <p:cBhvr>
                                        <p:cTn id="102" dur="1" fill="hold">
                                          <p:stCondLst>
                                            <p:cond delay="0"/>
                                          </p:stCondLst>
                                        </p:cTn>
                                        <p:tgtEl>
                                          <p:spTgt spid="120"/>
                                        </p:tgtEl>
                                        <p:attrNameLst>
                                          <p:attrName>style.visibility</p:attrName>
                                        </p:attrNameLst>
                                      </p:cBhvr>
                                      <p:to>
                                        <p:strVal val="visible"/>
                                      </p:to>
                                    </p:set>
                                    <p:anim calcmode="lin" valueType="num">
                                      <p:cBhvr>
                                        <p:cTn id="103" dur="500" fill="hold"/>
                                        <p:tgtEl>
                                          <p:spTgt spid="120"/>
                                        </p:tgtEl>
                                        <p:attrNameLst>
                                          <p:attrName>ppt_w</p:attrName>
                                        </p:attrNameLst>
                                      </p:cBhvr>
                                      <p:tavLst>
                                        <p:tav tm="0">
                                          <p:val>
                                            <p:fltVal val="0"/>
                                          </p:val>
                                        </p:tav>
                                        <p:tav tm="100000">
                                          <p:val>
                                            <p:strVal val="#ppt_w"/>
                                          </p:val>
                                        </p:tav>
                                      </p:tavLst>
                                    </p:anim>
                                    <p:anim calcmode="lin" valueType="num">
                                      <p:cBhvr>
                                        <p:cTn id="104" dur="500" fill="hold"/>
                                        <p:tgtEl>
                                          <p:spTgt spid="120"/>
                                        </p:tgtEl>
                                        <p:attrNameLst>
                                          <p:attrName>ppt_h</p:attrName>
                                        </p:attrNameLst>
                                      </p:cBhvr>
                                      <p:tavLst>
                                        <p:tav tm="0">
                                          <p:val>
                                            <p:fltVal val="0"/>
                                          </p:val>
                                        </p:tav>
                                        <p:tav tm="100000">
                                          <p:val>
                                            <p:strVal val="#ppt_h"/>
                                          </p:val>
                                        </p:tav>
                                      </p:tavLst>
                                    </p:anim>
                                    <p:animEffect transition="in" filter="fade">
                                      <p:cBhvr>
                                        <p:cTn id="105" dur="500"/>
                                        <p:tgtEl>
                                          <p:spTgt spid="120"/>
                                        </p:tgtEl>
                                      </p:cBhvr>
                                    </p:animEffect>
                                  </p:childTnLst>
                                </p:cTn>
                              </p:par>
                            </p:childTnLst>
                          </p:cTn>
                        </p:par>
                        <p:par>
                          <p:cTn id="106" fill="hold">
                            <p:stCondLst>
                              <p:cond delay="6000"/>
                            </p:stCondLst>
                            <p:childTnLst>
                              <p:par>
                                <p:cTn id="107" presetID="22" presetClass="entr" presetSubtype="8" fill="hold" grpId="0" nodeType="afterEffect">
                                  <p:stCondLst>
                                    <p:cond delay="0"/>
                                  </p:stCondLst>
                                  <p:childTnLst>
                                    <p:set>
                                      <p:cBhvr>
                                        <p:cTn id="108" dur="1" fill="hold">
                                          <p:stCondLst>
                                            <p:cond delay="0"/>
                                          </p:stCondLst>
                                        </p:cTn>
                                        <p:tgtEl>
                                          <p:spTgt spid="119"/>
                                        </p:tgtEl>
                                        <p:attrNameLst>
                                          <p:attrName>style.visibility</p:attrName>
                                        </p:attrNameLst>
                                      </p:cBhvr>
                                      <p:to>
                                        <p:strVal val="visible"/>
                                      </p:to>
                                    </p:set>
                                    <p:animEffect transition="in" filter="wipe(left)">
                                      <p:cBhvr>
                                        <p:cTn id="10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6" grpId="0" bldLvl="0" animBg="1"/>
      <p:bldP spid="120" grpId="0" bldLvl="0" animBg="1"/>
      <p:bldP spid="78" grpId="0"/>
      <p:bldP spid="94" grpId="0" bldLvl="0" animBg="1"/>
      <p:bldP spid="95" grpId="0"/>
      <p:bldP spid="96" grpId="0" bldLvl="0" animBg="1"/>
      <p:bldP spid="98" grpId="0" bldLvl="0" animBg="1"/>
      <p:bldP spid="104" grpId="0"/>
      <p:bldP spid="104" grpId="1"/>
      <p:bldP spid="105" grpId="0"/>
      <p:bldP spid="105" grpId="1"/>
      <p:bldP spid="106" grpId="0"/>
      <p:bldP spid="106" grpId="1"/>
      <p:bldP spid="107" grpId="0"/>
      <p:bldP spid="108" grpId="0"/>
      <p:bldP spid="109" grpId="0"/>
      <p:bldP spid="111" grpId="0"/>
      <p:bldP spid="114" grpId="0"/>
      <p:bldP spid="114" grpId="1"/>
      <p:bldP spid="115" grpId="0"/>
      <p:bldP spid="116" grpId="0" bldLvl="0" animBg="1"/>
      <p:bldP spid="118" grpId="0"/>
      <p:bldP spid="11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532438" cy="1428589"/>
            <a:chOff x="551030" y="-368704"/>
            <a:chExt cx="5532438" cy="1428589"/>
          </a:xfrm>
        </p:grpSpPr>
        <p:grpSp>
          <p:nvGrpSpPr>
            <p:cNvPr id="29" name="组合 28"/>
            <p:cNvGrpSpPr/>
            <p:nvPr/>
          </p:nvGrpSpPr>
          <p:grpSpPr>
            <a:xfrm>
              <a:off x="1201632" y="303925"/>
              <a:ext cx="4881836" cy="687997"/>
              <a:chOff x="1839059" y="967769"/>
              <a:chExt cx="4881836" cy="687997"/>
            </a:xfrm>
          </p:grpSpPr>
          <p:sp>
            <p:nvSpPr>
              <p:cNvPr id="31" name="矩形: 圆角 30"/>
              <p:cNvSpPr/>
              <p:nvPr/>
            </p:nvSpPr>
            <p:spPr>
              <a:xfrm>
                <a:off x="1839059" y="967769"/>
                <a:ext cx="48818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61749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报文格式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871538" y="1550512"/>
            <a:ext cx="3896694" cy="526730"/>
            <a:chOff x="722008" y="1303131"/>
            <a:chExt cx="3720677" cy="502938"/>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477710" y="-182575"/>
              <a:ext cx="475861" cy="3454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69"/>
              <a:ext cx="280707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信息报文不可达</a:t>
              </a:r>
            </a:p>
          </p:txBody>
        </p:sp>
      </p:grpSp>
      <p:grpSp>
        <p:nvGrpSpPr>
          <p:cNvPr id="45" name="组合 44"/>
          <p:cNvGrpSpPr/>
          <p:nvPr/>
        </p:nvGrpSpPr>
        <p:grpSpPr>
          <a:xfrm>
            <a:off x="1677279" y="2438337"/>
            <a:ext cx="4680527" cy="498598"/>
            <a:chOff x="1403750" y="3593123"/>
            <a:chExt cx="4680527" cy="498598"/>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2" y="3593123"/>
              <a:ext cx="40983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信宿机硬件出现故障或关机</a:t>
              </a:r>
            </a:p>
          </p:txBody>
        </p:sp>
      </p:grpSp>
      <p:grpSp>
        <p:nvGrpSpPr>
          <p:cNvPr id="50" name="组合 49"/>
          <p:cNvGrpSpPr/>
          <p:nvPr/>
        </p:nvGrpSpPr>
        <p:grpSpPr>
          <a:xfrm>
            <a:off x="1677279" y="3012675"/>
            <a:ext cx="4680527" cy="498598"/>
            <a:chOff x="1403750" y="3593123"/>
            <a:chExt cx="4680527" cy="498598"/>
          </a:xfrm>
        </p:grpSpPr>
        <p:grpSp>
          <p:nvGrpSpPr>
            <p:cNvPr id="51" name="组合 50"/>
            <p:cNvGrpSpPr/>
            <p:nvPr/>
          </p:nvGrpSpPr>
          <p:grpSpPr>
            <a:xfrm>
              <a:off x="1403750" y="3593123"/>
              <a:ext cx="490436" cy="476221"/>
              <a:chOff x="1403750" y="3593123"/>
              <a:chExt cx="808892" cy="785446"/>
            </a:xfrm>
          </p:grpSpPr>
          <p:sp>
            <p:nvSpPr>
              <p:cNvPr id="53" name="对话气泡: 椭圆形 5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2" name="Text Box 79"/>
            <p:cNvSpPr txBox="1">
              <a:spLocks noChangeArrowheads="1"/>
            </p:cNvSpPr>
            <p:nvPr/>
          </p:nvSpPr>
          <p:spPr bwMode="auto">
            <a:xfrm>
              <a:off x="1985932" y="3593123"/>
              <a:ext cx="40983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发送者指定的地址不存在</a:t>
              </a:r>
            </a:p>
          </p:txBody>
        </p:sp>
      </p:grpSp>
      <p:grpSp>
        <p:nvGrpSpPr>
          <p:cNvPr id="55" name="组合 54"/>
          <p:cNvGrpSpPr/>
          <p:nvPr/>
        </p:nvGrpSpPr>
        <p:grpSpPr>
          <a:xfrm>
            <a:off x="1677279" y="3587014"/>
            <a:ext cx="4680527" cy="498598"/>
            <a:chOff x="1403750" y="3593123"/>
            <a:chExt cx="4680527" cy="498598"/>
          </a:xfrm>
        </p:grpSpPr>
        <p:grpSp>
          <p:nvGrpSpPr>
            <p:cNvPr id="56" name="组合 55"/>
            <p:cNvGrpSpPr/>
            <p:nvPr/>
          </p:nvGrpSpPr>
          <p:grpSpPr>
            <a:xfrm>
              <a:off x="1403750" y="3593123"/>
              <a:ext cx="490436" cy="476221"/>
              <a:chOff x="1403750" y="3593123"/>
              <a:chExt cx="808892" cy="785446"/>
            </a:xfrm>
          </p:grpSpPr>
          <p:sp>
            <p:nvSpPr>
              <p:cNvPr id="58" name="对话气泡: 椭圆形 5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7" name="Text Box 79"/>
            <p:cNvSpPr txBox="1">
              <a:spLocks noChangeArrowheads="1"/>
            </p:cNvSpPr>
            <p:nvPr/>
          </p:nvSpPr>
          <p:spPr bwMode="auto">
            <a:xfrm>
              <a:off x="1985932" y="3593123"/>
              <a:ext cx="40983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网关不知道去往信宿</a:t>
              </a:r>
              <a:r>
                <a:rPr kumimoji="1" lang="zh-CN" altLang="en-US" sz="240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的路径</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aphicFrame>
        <p:nvGraphicFramePr>
          <p:cNvPr id="33" name="表格 2"/>
          <p:cNvGraphicFramePr>
            <a:graphicFrameLocks noGrp="1"/>
          </p:cNvGraphicFramePr>
          <p:nvPr/>
        </p:nvGraphicFramePr>
        <p:xfrm>
          <a:off x="2281544" y="4083709"/>
          <a:ext cx="6096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类型（</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3</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码（</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0-12</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校验和</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70840">
                <a:tc gridSpan="3">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未用（全</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70840">
                <a:tc gridSpan="3">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出错数据报报头</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64bit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70840">
                <a:tc gridSpan="3">
                  <a:txBody>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p:cNvSpPr>
            <a:spLocks noGrp="1" noChangeArrowheads="1"/>
          </p:cNvSpPr>
          <p:nvPr>
            <p:ph idx="1"/>
          </p:nvPr>
        </p:nvSpPr>
        <p:spPr>
          <a:xfrm>
            <a:off x="838200" y="1825625"/>
            <a:ext cx="10515600" cy="3950970"/>
          </a:xfrm>
        </p:spPr>
        <p:txBody>
          <a:bodyPr>
            <a:normAutofit/>
          </a:bodyPr>
          <a:lstStyle/>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确保交付</a:t>
            </a: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具有时延上界的确保交付</a:t>
            </a:r>
            <a:endParaRPr lang="en-US" altLang="zh-CN" dirty="0">
              <a:ea typeface="楷体" panose="02010609060101010101" pitchFamily="49" charset="-122"/>
            </a:endParaRP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有序分组交付</a:t>
            </a: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确保最小带宽</a:t>
            </a: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确保最大时延抖动</a:t>
            </a: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8" name="组合 7"/>
          <p:cNvGrpSpPr/>
          <p:nvPr/>
        </p:nvGrpSpPr>
        <p:grpSpPr>
          <a:xfrm>
            <a:off x="430213" y="0"/>
            <a:ext cx="8879483" cy="3306028"/>
            <a:chOff x="551030" y="-368704"/>
            <a:chExt cx="8879483" cy="3306028"/>
          </a:xfrm>
        </p:grpSpPr>
        <p:grpSp>
          <p:nvGrpSpPr>
            <p:cNvPr id="9" name="组合 8"/>
            <p:cNvGrpSpPr/>
            <p:nvPr/>
          </p:nvGrpSpPr>
          <p:grpSpPr>
            <a:xfrm>
              <a:off x="1201631" y="303925"/>
              <a:ext cx="8228882" cy="2633399"/>
              <a:chOff x="1839058" y="967769"/>
              <a:chExt cx="8228882" cy="2633399"/>
            </a:xfrm>
          </p:grpSpPr>
          <p:sp>
            <p:nvSpPr>
              <p:cNvPr id="11" name="矩形: 圆角 10"/>
              <p:cNvSpPr/>
              <p:nvPr/>
            </p:nvSpPr>
            <p:spPr>
              <a:xfrm>
                <a:off x="1839058" y="967769"/>
                <a:ext cx="620370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878145" y="2954837"/>
                <a:ext cx="7189795" cy="646331"/>
              </a:xfrm>
              <a:prstGeom prst="rect">
                <a:avLst/>
              </a:prstGeom>
              <a:noFill/>
            </p:spPr>
            <p:txBody>
              <a:bodyPr wrap="square" rtlCol="0">
                <a:spAutoFit/>
              </a:bodyPr>
              <a:lstStyle/>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 name="文本框 12"/>
          <p:cNvSpPr txBox="1"/>
          <p:nvPr/>
        </p:nvSpPr>
        <p:spPr>
          <a:xfrm>
            <a:off x="2027849" y="714295"/>
            <a:ext cx="520143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网络层可能提供的服务</a:t>
            </a:r>
          </a:p>
        </p:txBody>
      </p:sp>
      <p:sp>
        <p:nvSpPr>
          <p:cNvPr id="2" name="灯片编号占位符 1">
            <a:extLst>
              <a:ext uri="{FF2B5EF4-FFF2-40B4-BE49-F238E27FC236}">
                <a16:creationId xmlns:a16="http://schemas.microsoft.com/office/drawing/2014/main" id="{80637E81-295A-4484-AB72-CBADF16F412A}"/>
              </a:ext>
            </a:extLst>
          </p:cNvPr>
          <p:cNvSpPr>
            <a:spLocks noGrp="1"/>
          </p:cNvSpPr>
          <p:nvPr>
            <p:ph type="sldNum" sz="quarter" idx="12"/>
          </p:nvPr>
        </p:nvSpPr>
        <p:spPr/>
        <p:txBody>
          <a:bodyPr/>
          <a:lstStyle/>
          <a:p>
            <a:fld id="{91F2D4EF-46D4-4764-B373-FC59CD1D281E}" type="slidenum">
              <a:rPr lang="zh-CN" altLang="en-US" smtClean="0"/>
              <a:t>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156675">
                                            <p:txEl>
                                              <p:pRg st="0" end="0"/>
                                            </p:txEl>
                                          </p:spTgt>
                                        </p:tgtEl>
                                        <p:attrNameLst>
                                          <p:attrName>style.visibility</p:attrName>
                                        </p:attrNameLst>
                                      </p:cBhvr>
                                      <p:to>
                                        <p:strVal val="visible"/>
                                      </p:to>
                                    </p:set>
                                    <p:anim calcmode="discrete" valueType="clr">
                                      <p:cBhvr override="childStyle">
                                        <p:cTn id="7" dur="80"/>
                                        <p:tgtEl>
                                          <p:spTgt spid="1566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6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6675">
                                            <p:txEl>
                                              <p:pRg st="0" end="0"/>
                                            </p:txEl>
                                          </p:spTgt>
                                        </p:tgtEl>
                                        <p:attrNameLst>
                                          <p:attrName>fill.type</p:attrName>
                                        </p:attrNameLst>
                                      </p:cBhvr>
                                      <p:to>
                                        <p:strVal val="solid"/>
                                      </p:to>
                                    </p:set>
                                  </p:childTnLst>
                                </p:cTn>
                              </p:par>
                            </p:childTnLst>
                          </p:cTn>
                        </p:par>
                        <p:par>
                          <p:cTn id="10" fill="hold">
                            <p:stCondLst>
                              <p:cond delay="2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6675">
                                            <p:txEl>
                                              <p:pRg st="1" end="1"/>
                                            </p:txEl>
                                          </p:spTgt>
                                        </p:tgtEl>
                                        <p:attrNameLst>
                                          <p:attrName>style.visibility</p:attrName>
                                        </p:attrNameLst>
                                      </p:cBhvr>
                                      <p:to>
                                        <p:strVal val="visible"/>
                                      </p:to>
                                    </p:set>
                                    <p:anim calcmode="discrete" valueType="clr">
                                      <p:cBhvr override="childStyle">
                                        <p:cTn id="13" dur="80"/>
                                        <p:tgtEl>
                                          <p:spTgt spid="1566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6675">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156675">
                                            <p:txEl>
                                              <p:pRg st="1" end="1"/>
                                            </p:txEl>
                                          </p:spTgt>
                                        </p:tgtEl>
                                        <p:attrNameLst>
                                          <p:attrName>fill.type</p:attrName>
                                        </p:attrNameLst>
                                      </p:cBhvr>
                                      <p:to>
                                        <p:strVal val="solid"/>
                                      </p:to>
                                    </p:set>
                                  </p:childTnLst>
                                </p:cTn>
                              </p:par>
                            </p:childTnLst>
                          </p:cTn>
                        </p:par>
                        <p:par>
                          <p:cTn id="16" fill="hold">
                            <p:stCondLst>
                              <p:cond delay="68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156675">
                                            <p:txEl>
                                              <p:pRg st="2" end="2"/>
                                            </p:txEl>
                                          </p:spTgt>
                                        </p:tgtEl>
                                        <p:attrNameLst>
                                          <p:attrName>style.visibility</p:attrName>
                                        </p:attrNameLst>
                                      </p:cBhvr>
                                      <p:to>
                                        <p:strVal val="visible"/>
                                      </p:to>
                                    </p:set>
                                    <p:anim calcmode="discrete" valueType="clr">
                                      <p:cBhvr override="childStyle">
                                        <p:cTn id="19" dur="80"/>
                                        <p:tgtEl>
                                          <p:spTgt spid="1566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56675">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156675">
                                            <p:txEl>
                                              <p:pRg st="2" end="2"/>
                                            </p:txEl>
                                          </p:spTgt>
                                        </p:tgtEl>
                                        <p:attrNameLst>
                                          <p:attrName>fill.type</p:attrName>
                                        </p:attrNameLst>
                                      </p:cBhvr>
                                      <p:to>
                                        <p:strVal val="solid"/>
                                      </p:to>
                                    </p:set>
                                  </p:childTnLst>
                                </p:cTn>
                              </p:par>
                            </p:childTnLst>
                          </p:cTn>
                        </p:par>
                        <p:par>
                          <p:cTn id="22" fill="hold">
                            <p:stCondLst>
                              <p:cond delay="96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156675">
                                            <p:txEl>
                                              <p:pRg st="3" end="3"/>
                                            </p:txEl>
                                          </p:spTgt>
                                        </p:tgtEl>
                                        <p:attrNameLst>
                                          <p:attrName>style.visibility</p:attrName>
                                        </p:attrNameLst>
                                      </p:cBhvr>
                                      <p:to>
                                        <p:strVal val="visible"/>
                                      </p:to>
                                    </p:set>
                                    <p:anim calcmode="discrete" valueType="clr">
                                      <p:cBhvr override="childStyle">
                                        <p:cTn id="25" dur="80"/>
                                        <p:tgtEl>
                                          <p:spTgt spid="1566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56675">
                                            <p:txEl>
                                              <p:pRg st="3" end="3"/>
                                            </p:txEl>
                                          </p:spTgt>
                                        </p:tgtEl>
                                        <p:attrNameLst>
                                          <p:attrName>fillcolor</p:attrName>
                                        </p:attrNameLst>
                                      </p:cBhvr>
                                      <p:tavLst>
                                        <p:tav tm="0">
                                          <p:val>
                                            <p:clrVal>
                                              <a:schemeClr val="accent2"/>
                                            </p:clrVal>
                                          </p:val>
                                        </p:tav>
                                        <p:tav tm="50000">
                                          <p:val>
                                            <p:clrVal>
                                              <a:schemeClr val="hlink"/>
                                            </p:clrVal>
                                          </p:val>
                                        </p:tav>
                                      </p:tavLst>
                                    </p:anim>
                                    <p:set>
                                      <p:cBhvr>
                                        <p:cTn id="27" dur="80"/>
                                        <p:tgtEl>
                                          <p:spTgt spid="156675">
                                            <p:txEl>
                                              <p:pRg st="3" end="3"/>
                                            </p:txEl>
                                          </p:spTgt>
                                        </p:tgtEl>
                                        <p:attrNameLst>
                                          <p:attrName>fill.type</p:attrName>
                                        </p:attrNameLst>
                                      </p:cBhvr>
                                      <p:to>
                                        <p:strVal val="solid"/>
                                      </p:to>
                                    </p:set>
                                  </p:childTnLst>
                                </p:cTn>
                              </p:par>
                            </p:childTnLst>
                          </p:cTn>
                        </p:par>
                        <p:par>
                          <p:cTn id="28" fill="hold">
                            <p:stCondLst>
                              <p:cond delay="1240"/>
                            </p:stCondLst>
                            <p:childTnLst>
                              <p:par>
                                <p:cTn id="29" presetID="27" presetClass="entr" presetSubtype="0" fill="hold" nodeType="afterEffect">
                                  <p:stCondLst>
                                    <p:cond delay="0"/>
                                  </p:stCondLst>
                                  <p:iterate type="lt">
                                    <p:tmPct val="50000"/>
                                  </p:iterate>
                                  <p:childTnLst>
                                    <p:set>
                                      <p:cBhvr>
                                        <p:cTn id="30" dur="1" fill="hold">
                                          <p:stCondLst>
                                            <p:cond delay="0"/>
                                          </p:stCondLst>
                                        </p:cTn>
                                        <p:tgtEl>
                                          <p:spTgt spid="156675">
                                            <p:txEl>
                                              <p:pRg st="4" end="4"/>
                                            </p:txEl>
                                          </p:spTgt>
                                        </p:tgtEl>
                                        <p:attrNameLst>
                                          <p:attrName>style.visibility</p:attrName>
                                        </p:attrNameLst>
                                      </p:cBhvr>
                                      <p:to>
                                        <p:strVal val="visible"/>
                                      </p:to>
                                    </p:set>
                                    <p:anim calcmode="discrete" valueType="clr">
                                      <p:cBhvr override="childStyle">
                                        <p:cTn id="31" dur="80"/>
                                        <p:tgtEl>
                                          <p:spTgt spid="1566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56675">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156675">
                                            <p:txEl>
                                              <p:pRg st="4" end="4"/>
                                            </p:txEl>
                                          </p:spTgt>
                                        </p:tgtEl>
                                        <p:attrNameLst>
                                          <p:attrName>fill.type</p:attrName>
                                        </p:attrNameLst>
                                      </p:cBhvr>
                                      <p:to>
                                        <p:strVal val="solid"/>
                                      </p:to>
                                    </p:set>
                                  </p:childTnLst>
                                </p:cTn>
                              </p:par>
                            </p:childTnLst>
                          </p:cTn>
                        </p:par>
                        <p:par>
                          <p:cTn id="34" fill="hold">
                            <p:stCondLst>
                              <p:cond delay="1600"/>
                            </p:stCondLst>
                            <p:childTnLst>
                              <p:par>
                                <p:cTn id="35" presetID="27" presetClass="entr" presetSubtype="0" fill="hold" nodeType="afterEffect">
                                  <p:stCondLst>
                                    <p:cond delay="0"/>
                                  </p:stCondLst>
                                  <p:iterate type="lt">
                                    <p:tmPct val="50000"/>
                                  </p:iterate>
                                  <p:childTnLst>
                                    <p:set>
                                      <p:cBhvr>
                                        <p:cTn id="36" dur="1" fill="hold">
                                          <p:stCondLst>
                                            <p:cond delay="0"/>
                                          </p:stCondLst>
                                        </p:cTn>
                                        <p:tgtEl>
                                          <p:spTgt spid="156675">
                                            <p:txEl>
                                              <p:pRg st="5" end="5"/>
                                            </p:txEl>
                                          </p:spTgt>
                                        </p:tgtEl>
                                        <p:attrNameLst>
                                          <p:attrName>style.visibility</p:attrName>
                                        </p:attrNameLst>
                                      </p:cBhvr>
                                      <p:to>
                                        <p:strVal val="visible"/>
                                      </p:to>
                                    </p:set>
                                    <p:anim calcmode="discrete" valueType="clr">
                                      <p:cBhvr override="childStyle">
                                        <p:cTn id="37" dur="80"/>
                                        <p:tgtEl>
                                          <p:spTgt spid="15667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56675">
                                            <p:txEl>
                                              <p:pRg st="5" end="5"/>
                                            </p:txEl>
                                          </p:spTgt>
                                        </p:tgtEl>
                                        <p:attrNameLst>
                                          <p:attrName>fillcolor</p:attrName>
                                        </p:attrNameLst>
                                      </p:cBhvr>
                                      <p:tavLst>
                                        <p:tav tm="0">
                                          <p:val>
                                            <p:clrVal>
                                              <a:schemeClr val="accent2"/>
                                            </p:clrVal>
                                          </p:val>
                                        </p:tav>
                                        <p:tav tm="50000">
                                          <p:val>
                                            <p:clrVal>
                                              <a:schemeClr val="hlink"/>
                                            </p:clrVal>
                                          </p:val>
                                        </p:tav>
                                      </p:tavLst>
                                    </p:anim>
                                    <p:set>
                                      <p:cBhvr>
                                        <p:cTn id="39" dur="80"/>
                                        <p:tgtEl>
                                          <p:spTgt spid="15667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532438" cy="1428589"/>
            <a:chOff x="551030" y="-368704"/>
            <a:chExt cx="5532438" cy="1428589"/>
          </a:xfrm>
        </p:grpSpPr>
        <p:grpSp>
          <p:nvGrpSpPr>
            <p:cNvPr id="29" name="组合 28"/>
            <p:cNvGrpSpPr/>
            <p:nvPr/>
          </p:nvGrpSpPr>
          <p:grpSpPr>
            <a:xfrm>
              <a:off x="1201632" y="303925"/>
              <a:ext cx="4881836" cy="687997"/>
              <a:chOff x="1839059" y="967769"/>
              <a:chExt cx="4881836" cy="687997"/>
            </a:xfrm>
          </p:grpSpPr>
          <p:sp>
            <p:nvSpPr>
              <p:cNvPr id="31" name="矩形: 圆角 30"/>
              <p:cNvSpPr/>
              <p:nvPr/>
            </p:nvSpPr>
            <p:spPr>
              <a:xfrm>
                <a:off x="1839059" y="967769"/>
                <a:ext cx="48818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61749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报文格式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515938" y="1514317"/>
            <a:ext cx="3896694" cy="526730"/>
            <a:chOff x="722008" y="1303131"/>
            <a:chExt cx="3720677" cy="502938"/>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477710" y="-182575"/>
              <a:ext cx="475861" cy="3454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69"/>
              <a:ext cx="280707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参数出错报文</a:t>
              </a:r>
            </a:p>
          </p:txBody>
        </p:sp>
      </p:grpSp>
      <p:grpSp>
        <p:nvGrpSpPr>
          <p:cNvPr id="45" name="组合 44"/>
          <p:cNvGrpSpPr/>
          <p:nvPr/>
        </p:nvGrpSpPr>
        <p:grpSpPr>
          <a:xfrm>
            <a:off x="1392915" y="2250107"/>
            <a:ext cx="6678182" cy="498598"/>
            <a:chOff x="1403750" y="3593123"/>
            <a:chExt cx="6678182" cy="498598"/>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2" y="3593123"/>
              <a:ext cx="6096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路由器或信宿机在丢弃参数出错的报文时</a:t>
              </a:r>
            </a:p>
          </p:txBody>
        </p:sp>
      </p:grpSp>
      <p:graphicFrame>
        <p:nvGraphicFramePr>
          <p:cNvPr id="33" name="表格 2"/>
          <p:cNvGraphicFramePr>
            <a:graphicFrameLocks noGrp="1"/>
          </p:cNvGraphicFramePr>
          <p:nvPr/>
        </p:nvGraphicFramePr>
        <p:xfrm>
          <a:off x="2071994" y="3007344"/>
          <a:ext cx="6096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类型（</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12</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码（</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或</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1</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校验和</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70840">
                <a:tc>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指针</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gridSpan="2">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未用（全</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dirty="0"/>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lnL w="19050" cap="flat" cmpd="sng" algn="ctr">
                      <a:solidFill>
                        <a:srgbClr val="009FF6"/>
                      </a:solidFill>
                      <a:prstDash val="solid"/>
                      <a:round/>
                      <a:headEnd type="none" w="med" len="med"/>
                      <a:tailEnd type="none" w="med" len="med"/>
                    </a:lnL>
                    <a:lnT w="19050" cap="flat" cmpd="sng" algn="ctr">
                      <a:solidFill>
                        <a:srgbClr val="009FF6"/>
                      </a:solidFill>
                      <a:prstDash val="solid"/>
                      <a:round/>
                      <a:headEnd type="none" w="med" len="med"/>
                      <a:tailEnd type="none" w="med" len="med"/>
                    </a:lnT>
                  </a:tcPr>
                </a:tc>
                <a:extLst>
                  <a:ext uri="{0D108BD9-81ED-4DB2-BD59-A6C34878D82A}">
                    <a16:rowId xmlns:a16="http://schemas.microsoft.com/office/drawing/2014/main" val="10001"/>
                  </a:ext>
                </a:extLst>
              </a:tr>
              <a:tr h="370840">
                <a:tc gridSpan="3">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出错数据报报头</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64bit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lnL w="19050" cap="flat" cmpd="sng" algn="ctr">
                      <a:solidFill>
                        <a:srgbClr val="009FF6"/>
                      </a:solidFill>
                      <a:prstDash val="solid"/>
                      <a:round/>
                      <a:headEnd type="none" w="med" len="med"/>
                      <a:tailEnd type="none" w="med" len="med"/>
                    </a:lnL>
                  </a:tcPr>
                </a:tc>
                <a:extLst>
                  <a:ext uri="{0D108BD9-81ED-4DB2-BD59-A6C34878D82A}">
                    <a16:rowId xmlns:a16="http://schemas.microsoft.com/office/drawing/2014/main" val="10002"/>
                  </a:ext>
                </a:extLst>
              </a:tr>
              <a:tr h="370840">
                <a:tc gridSpan="3">
                  <a:txBody>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lnL w="19050" cap="flat" cmpd="sng" algn="ctr">
                      <a:solidFill>
                        <a:srgbClr val="009FF6"/>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grpSp>
        <p:nvGrpSpPr>
          <p:cNvPr id="34" name="组合 33"/>
          <p:cNvGrpSpPr/>
          <p:nvPr/>
        </p:nvGrpSpPr>
        <p:grpSpPr>
          <a:xfrm>
            <a:off x="1908928" y="4924693"/>
            <a:ext cx="6847377" cy="601902"/>
            <a:chOff x="1791494" y="2592817"/>
            <a:chExt cx="5638006" cy="1117521"/>
          </a:xfrm>
        </p:grpSpPr>
        <p:sp>
          <p:nvSpPr>
            <p:cNvPr id="35" name="矩形: 圆角 34"/>
            <p:cNvSpPr/>
            <p:nvPr/>
          </p:nvSpPr>
          <p:spPr>
            <a:xfrm>
              <a:off x="1791494" y="2592817"/>
              <a:ext cx="5638006" cy="111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sp>
          <p:nvSpPr>
            <p:cNvPr id="36" name="文本框 35"/>
            <p:cNvSpPr txBox="1"/>
            <p:nvPr/>
          </p:nvSpPr>
          <p:spPr>
            <a:xfrm>
              <a:off x="1951183" y="2742396"/>
              <a:ext cx="5411642" cy="892427"/>
            </a:xfrm>
            <a:prstGeom prst="rect">
              <a:avLst/>
            </a:prstGeom>
            <a:noFill/>
          </p:spPr>
          <p:txBody>
            <a:bodyPr wrap="square" rtlCol="0">
              <a:spAutoFit/>
            </a:bodyPr>
            <a:lstStyle/>
            <a:p>
              <a:r>
                <a:rPr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0</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数据报某个参数错，指针域指向出错的字节</a:t>
              </a:r>
            </a:p>
          </p:txBody>
        </p:sp>
        <p:sp>
          <p:nvSpPr>
            <p:cNvPr id="37" name="矩形: 圆角 36"/>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grpSp>
      <p:grpSp>
        <p:nvGrpSpPr>
          <p:cNvPr id="60" name="组合 59"/>
          <p:cNvGrpSpPr/>
          <p:nvPr/>
        </p:nvGrpSpPr>
        <p:grpSpPr>
          <a:xfrm>
            <a:off x="1908445" y="5607159"/>
            <a:ext cx="6847377" cy="601902"/>
            <a:chOff x="1791494" y="2592817"/>
            <a:chExt cx="5638006" cy="1117521"/>
          </a:xfrm>
        </p:grpSpPr>
        <p:sp>
          <p:nvSpPr>
            <p:cNvPr id="61" name="矩形: 圆角 60"/>
            <p:cNvSpPr/>
            <p:nvPr/>
          </p:nvSpPr>
          <p:spPr>
            <a:xfrm>
              <a:off x="1791494" y="2592817"/>
              <a:ext cx="5638006" cy="111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sp>
          <p:nvSpPr>
            <p:cNvPr id="62" name="文本框 61"/>
            <p:cNvSpPr txBox="1"/>
            <p:nvPr/>
          </p:nvSpPr>
          <p:spPr>
            <a:xfrm>
              <a:off x="1951183" y="2742396"/>
              <a:ext cx="5411642" cy="857150"/>
            </a:xfrm>
            <a:prstGeom prst="rect">
              <a:avLst/>
            </a:prstGeom>
            <a:noFill/>
          </p:spPr>
          <p:txBody>
            <a:bodyPr wrap="square" rtlCol="0">
              <a:spAutoFit/>
            </a:bodyPr>
            <a:lstStyle/>
            <a:p>
              <a:r>
                <a:rPr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数据报缺少某个选项，无指针域</a:t>
              </a:r>
            </a:p>
          </p:txBody>
        </p:sp>
        <p:sp>
          <p:nvSpPr>
            <p:cNvPr id="63" name="矩形: 圆角 62"/>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1000"/>
                                        <p:tgtEl>
                                          <p:spTgt spid="33"/>
                                        </p:tgtEl>
                                      </p:cBhvr>
                                    </p:animEffect>
                                  </p:childTnLst>
                                </p:cTn>
                              </p:par>
                            </p:childTnLst>
                          </p:cTn>
                        </p:par>
                        <p:par>
                          <p:cTn id="20" fill="hold">
                            <p:stCondLst>
                              <p:cond delay="2500"/>
                            </p:stCondLst>
                            <p:childTnLst>
                              <p:par>
                                <p:cTn id="21" presetID="1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p:tgtEl>
                                          <p:spTgt spid="34"/>
                                        </p:tgtEl>
                                        <p:attrNameLst>
                                          <p:attrName>ppt_x</p:attrName>
                                        </p:attrNameLst>
                                      </p:cBhvr>
                                      <p:tavLst>
                                        <p:tav tm="0">
                                          <p:val>
                                            <p:strVal val="#ppt_x-#ppt_w*1.125000"/>
                                          </p:val>
                                        </p:tav>
                                        <p:tav tm="100000">
                                          <p:val>
                                            <p:strVal val="#ppt_x"/>
                                          </p:val>
                                        </p:tav>
                                      </p:tavLst>
                                    </p:anim>
                                    <p:animEffect transition="in" filter="wipe(right)">
                                      <p:cBhvr>
                                        <p:cTn id="24" dur="500"/>
                                        <p:tgtEl>
                                          <p:spTgt spid="34"/>
                                        </p:tgtEl>
                                      </p:cBhvr>
                                    </p:animEffect>
                                  </p:childTnLst>
                                </p:cTn>
                              </p:par>
                            </p:childTnLst>
                          </p:cTn>
                        </p:par>
                        <p:par>
                          <p:cTn id="25" fill="hold">
                            <p:stCondLst>
                              <p:cond delay="3000"/>
                            </p:stCondLst>
                            <p:childTnLst>
                              <p:par>
                                <p:cTn id="26" presetID="12" presetClass="entr" presetSubtype="8"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p:tgtEl>
                                          <p:spTgt spid="60"/>
                                        </p:tgtEl>
                                        <p:attrNameLst>
                                          <p:attrName>ppt_x</p:attrName>
                                        </p:attrNameLst>
                                      </p:cBhvr>
                                      <p:tavLst>
                                        <p:tav tm="0">
                                          <p:val>
                                            <p:strVal val="#ppt_x-#ppt_w*1.125000"/>
                                          </p:val>
                                        </p:tav>
                                        <p:tav tm="100000">
                                          <p:val>
                                            <p:strVal val="#ppt_x"/>
                                          </p:val>
                                        </p:tav>
                                      </p:tavLst>
                                    </p:anim>
                                    <p:animEffect transition="in" filter="wipe(right)">
                                      <p:cBhvr>
                                        <p:cTn id="2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532438" cy="1428589"/>
            <a:chOff x="551030" y="-368704"/>
            <a:chExt cx="5532438" cy="1428589"/>
          </a:xfrm>
        </p:grpSpPr>
        <p:grpSp>
          <p:nvGrpSpPr>
            <p:cNvPr id="29" name="组合 28"/>
            <p:cNvGrpSpPr/>
            <p:nvPr/>
          </p:nvGrpSpPr>
          <p:grpSpPr>
            <a:xfrm>
              <a:off x="1201632" y="303925"/>
              <a:ext cx="4881836" cy="687997"/>
              <a:chOff x="1839059" y="967769"/>
              <a:chExt cx="4881836" cy="687997"/>
            </a:xfrm>
          </p:grpSpPr>
          <p:sp>
            <p:nvSpPr>
              <p:cNvPr id="31" name="矩形: 圆角 30"/>
              <p:cNvSpPr/>
              <p:nvPr/>
            </p:nvSpPr>
            <p:spPr>
              <a:xfrm>
                <a:off x="1839059" y="967769"/>
                <a:ext cx="48818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61749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报文格式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801688" y="1685767"/>
            <a:ext cx="3896694" cy="526730"/>
            <a:chOff x="722008" y="1303131"/>
            <a:chExt cx="3720677" cy="502938"/>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477710" y="-182575"/>
              <a:ext cx="475861" cy="3454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69"/>
              <a:ext cx="280707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重定向报文</a:t>
              </a:r>
            </a:p>
          </p:txBody>
        </p:sp>
      </p:grpSp>
      <p:grpSp>
        <p:nvGrpSpPr>
          <p:cNvPr id="45" name="组合 44"/>
          <p:cNvGrpSpPr/>
          <p:nvPr/>
        </p:nvGrpSpPr>
        <p:grpSpPr>
          <a:xfrm>
            <a:off x="1233794" y="2512850"/>
            <a:ext cx="10323817" cy="476221"/>
            <a:chOff x="1403750" y="3593123"/>
            <a:chExt cx="10323817" cy="476221"/>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1" y="3593123"/>
              <a:ext cx="97416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路由转发过程中发现源主机可以将报文直接发送给下游路由节点。</a:t>
              </a:r>
            </a:p>
          </p:txBody>
        </p:sp>
      </p:grpSp>
      <p:graphicFrame>
        <p:nvGraphicFramePr>
          <p:cNvPr id="33" name="表格 2"/>
          <p:cNvGraphicFramePr>
            <a:graphicFrameLocks noGrp="1"/>
          </p:cNvGraphicFramePr>
          <p:nvPr>
            <p:custDataLst>
              <p:tags r:id="rId1"/>
            </p:custDataLst>
          </p:nvPr>
        </p:nvGraphicFramePr>
        <p:xfrm>
          <a:off x="1889041" y="3614216"/>
          <a:ext cx="6096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类型（</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5</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码（</a:t>
                      </a:r>
                      <a:r>
                        <a:rPr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0-3</a:t>
                      </a: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tc>
                  <a:txBody>
                    <a:bodyPr/>
                    <a:lstStyle/>
                    <a:p>
                      <a:pPr algn="ctr"/>
                      <a:r>
                        <a:rPr lang="zh-CN" altLang="en-US" sz="2400" dirty="0">
                          <a:solidFill>
                            <a:schemeClr val="tx1"/>
                          </a:solidFill>
                          <a:latin typeface="Times New Roman" panose="02020803070505020304" pitchFamily="18" charset="0"/>
                          <a:ea typeface="思源黑体 CN Normal" panose="020B0400000000000000" pitchFamily="34" charset="-122"/>
                          <a:cs typeface="Times New Roman" panose="02020803070505020304" pitchFamily="18" charset="0"/>
                        </a:rPr>
                        <a:t>校验和</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70840">
                <a:tc gridSpan="3">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网关</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lnL w="19050" cap="flat" cmpd="sng" algn="ctr">
                      <a:solidFill>
                        <a:srgbClr val="009FF6"/>
                      </a:solidFill>
                      <a:prstDash val="solid"/>
                      <a:round/>
                      <a:headEnd type="none" w="med" len="med"/>
                      <a:tailEnd type="none" w="med" len="med"/>
                    </a:lnL>
                    <a:lnT w="19050" cap="flat" cmpd="sng" algn="ctr">
                      <a:solidFill>
                        <a:srgbClr val="009FF6"/>
                      </a:solidFill>
                      <a:prstDash val="solid"/>
                      <a:round/>
                      <a:headEnd type="none" w="med" len="med"/>
                      <a:tailEnd type="none" w="med" len="med"/>
                    </a:lnT>
                  </a:tcPr>
                </a:tc>
                <a:extLst>
                  <a:ext uri="{0D108BD9-81ED-4DB2-BD59-A6C34878D82A}">
                    <a16:rowId xmlns:a16="http://schemas.microsoft.com/office/drawing/2014/main" val="10001"/>
                  </a:ext>
                </a:extLst>
              </a:tr>
              <a:tr h="370840">
                <a:tc gridSpan="3">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数据报报头</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64bit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a:t>
                      </a: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lnL w="19050" cap="flat" cmpd="sng" algn="ctr">
                      <a:solidFill>
                        <a:srgbClr val="009FF6"/>
                      </a:solidFill>
                      <a:prstDash val="solid"/>
                      <a:round/>
                      <a:headEnd type="none" w="med" len="med"/>
                      <a:tailEnd type="none" w="med" len="med"/>
                    </a:lnL>
                  </a:tcPr>
                </a:tc>
                <a:extLst>
                  <a:ext uri="{0D108BD9-81ED-4DB2-BD59-A6C34878D82A}">
                    <a16:rowId xmlns:a16="http://schemas.microsoft.com/office/drawing/2014/main" val="10002"/>
                  </a:ext>
                </a:extLst>
              </a:tr>
              <a:tr h="370840">
                <a:tc gridSpan="3">
                  <a:txBody>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lnL w="19050" cap="flat" cmpd="sng" algn="ctr">
                      <a:solidFill>
                        <a:srgbClr val="009FF6"/>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44" name="Text Box 79"/>
          <p:cNvSpPr txBox="1">
            <a:spLocks noChangeArrowheads="1"/>
          </p:cNvSpPr>
          <p:nvPr/>
        </p:nvSpPr>
        <p:spPr bwMode="auto">
          <a:xfrm>
            <a:off x="1724230" y="3194416"/>
            <a:ext cx="673728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0                        8                        16                       31</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10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532438" cy="1428589"/>
            <a:chOff x="551030" y="-368704"/>
            <a:chExt cx="5532438" cy="1428589"/>
          </a:xfrm>
        </p:grpSpPr>
        <p:grpSp>
          <p:nvGrpSpPr>
            <p:cNvPr id="29" name="组合 28"/>
            <p:cNvGrpSpPr/>
            <p:nvPr/>
          </p:nvGrpSpPr>
          <p:grpSpPr>
            <a:xfrm>
              <a:off x="1201632" y="303925"/>
              <a:ext cx="4881836" cy="687997"/>
              <a:chOff x="1839059" y="967769"/>
              <a:chExt cx="4881836" cy="687997"/>
            </a:xfrm>
          </p:grpSpPr>
          <p:sp>
            <p:nvSpPr>
              <p:cNvPr id="31" name="矩形: 圆角 30"/>
              <p:cNvSpPr/>
              <p:nvPr/>
            </p:nvSpPr>
            <p:spPr>
              <a:xfrm>
                <a:off x="1839059" y="967769"/>
                <a:ext cx="48818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61749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报文格式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871538" y="1755617"/>
            <a:ext cx="3896694" cy="526730"/>
            <a:chOff x="722008" y="1303131"/>
            <a:chExt cx="3720677" cy="502938"/>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477710" y="-182575"/>
              <a:ext cx="475861" cy="3454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69"/>
              <a:ext cx="280707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重定向报文</a:t>
              </a:r>
            </a:p>
          </p:txBody>
        </p:sp>
      </p:grpSp>
      <p:sp>
        <p:nvSpPr>
          <p:cNvPr id="21" name="Rectangle 11"/>
          <p:cNvSpPr>
            <a:spLocks noChangeArrowheads="1"/>
          </p:cNvSpPr>
          <p:nvPr/>
        </p:nvSpPr>
        <p:spPr bwMode="auto">
          <a:xfrm>
            <a:off x="1992810" y="3572830"/>
            <a:ext cx="1715139" cy="46166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码值</a:t>
            </a:r>
          </a:p>
        </p:txBody>
      </p:sp>
      <p:sp>
        <p:nvSpPr>
          <p:cNvPr id="22" name="矩形 21"/>
          <p:cNvSpPr/>
          <p:nvPr/>
        </p:nvSpPr>
        <p:spPr>
          <a:xfrm>
            <a:off x="3372498" y="3505868"/>
            <a:ext cx="5447004" cy="1491883"/>
          </a:xfrm>
          <a:prstGeom prst="rect">
            <a:avLst/>
          </a:prstGeom>
        </p:spPr>
        <p:txBody>
          <a:bodyPr wrap="none">
            <a:spAutoFit/>
          </a:bodyPr>
          <a:lstStyle>
            <a:lvl1pPr marL="342900" indent="-342900">
              <a:defRPr u="sng">
                <a:solidFill>
                  <a:schemeClr val="tx1"/>
                </a:solidFill>
                <a:latin typeface="Arial" panose="020B0704020202020204" pitchFamily="34" charset="0"/>
                <a:ea typeface="宋体" panose="02010600030101010101" pitchFamily="2" charset="-122"/>
              </a:defRPr>
            </a:lvl1pPr>
            <a:lvl2pPr marL="631825" indent="-306705">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lvl="1">
              <a:lnSpc>
                <a:spcPct val="130000"/>
              </a:lnSpc>
            </a:pPr>
            <a:r>
              <a:rPr lang="en-US" altLang="zh-CN" sz="2400" b="1" u="none" dirty="0">
                <a:latin typeface="Times New Roman" panose="02020803070505020304" pitchFamily="18" charset="0"/>
                <a:ea typeface="思源黑体 CN Normal" panose="020B0400000000000000" pitchFamily="34" charset="-122"/>
                <a:cs typeface="Times New Roman" panose="02020803070505020304" pitchFamily="18" charset="0"/>
              </a:rPr>
              <a:t>1 -- </a:t>
            </a:r>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对主机重定向报文</a:t>
            </a:r>
          </a:p>
          <a:p>
            <a:pPr lvl="1">
              <a:lnSpc>
                <a:spcPct val="130000"/>
              </a:lnSpc>
            </a:pPr>
            <a:r>
              <a:rPr lang="en-US" altLang="zh-CN" sz="2400" b="1" u="none" dirty="0">
                <a:latin typeface="Times New Roman" panose="02020803070505020304" pitchFamily="18" charset="0"/>
                <a:ea typeface="思源黑体 CN Normal" panose="020B0400000000000000" pitchFamily="34" charset="-122"/>
                <a:cs typeface="Times New Roman" panose="02020803070505020304" pitchFamily="18" charset="0"/>
              </a:rPr>
              <a:t>2 -- </a:t>
            </a:r>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对服务类型和网络的重定向报文</a:t>
            </a:r>
          </a:p>
          <a:p>
            <a:pPr lvl="1">
              <a:lnSpc>
                <a:spcPct val="130000"/>
              </a:lnSpc>
            </a:pPr>
            <a:r>
              <a:rPr lang="en-US" altLang="zh-CN" sz="2400" b="1" u="none" dirty="0">
                <a:latin typeface="Times New Roman" panose="02020803070505020304" pitchFamily="18" charset="0"/>
                <a:ea typeface="思源黑体 CN Normal" panose="020B0400000000000000" pitchFamily="34" charset="-122"/>
                <a:cs typeface="Times New Roman" panose="02020803070505020304" pitchFamily="18" charset="0"/>
              </a:rPr>
              <a:t>3 -- </a:t>
            </a:r>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对服务类型和主机的重定向报文</a:t>
            </a:r>
          </a:p>
        </p:txBody>
      </p:sp>
      <p:grpSp>
        <p:nvGrpSpPr>
          <p:cNvPr id="23" name="组合 22"/>
          <p:cNvGrpSpPr/>
          <p:nvPr/>
        </p:nvGrpSpPr>
        <p:grpSpPr>
          <a:xfrm>
            <a:off x="2047754" y="5234153"/>
            <a:ext cx="6587795" cy="601902"/>
            <a:chOff x="1791494" y="2592817"/>
            <a:chExt cx="5638006" cy="1117521"/>
          </a:xfrm>
        </p:grpSpPr>
        <p:sp>
          <p:nvSpPr>
            <p:cNvPr id="24" name="矩形: 圆角 23"/>
            <p:cNvSpPr/>
            <p:nvPr/>
          </p:nvSpPr>
          <p:spPr>
            <a:xfrm>
              <a:off x="1791494" y="2592817"/>
              <a:ext cx="5638006" cy="111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Times New Roman" panose="02020803070505020304" pitchFamily="18" charset="0"/>
                <a:cs typeface="Times New Roman" panose="02020803070505020304" pitchFamily="18" charset="0"/>
              </a:endParaRPr>
            </a:p>
          </p:txBody>
        </p:sp>
        <p:sp>
          <p:nvSpPr>
            <p:cNvPr id="25" name="文本框 24"/>
            <p:cNvSpPr txBox="1"/>
            <p:nvPr/>
          </p:nvSpPr>
          <p:spPr>
            <a:xfrm>
              <a:off x="1951183" y="2742396"/>
              <a:ext cx="5411642" cy="857150"/>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ICMP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差错报告与控制报文是单向传输的报文</a:t>
              </a:r>
            </a:p>
          </p:txBody>
        </p:sp>
        <p:sp>
          <p:nvSpPr>
            <p:cNvPr id="26" name="矩形: 圆角 25"/>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Times New Roman" panose="02020803070505020304" pitchFamily="18" charset="0"/>
                <a:cs typeface="Times New Roman" panose="02020803070505020304" pitchFamily="18" charset="0"/>
              </a:endParaRPr>
            </a:p>
          </p:txBody>
        </p:sp>
      </p:grpSp>
      <p:grpSp>
        <p:nvGrpSpPr>
          <p:cNvPr id="34" name="组合 33"/>
          <p:cNvGrpSpPr/>
          <p:nvPr/>
        </p:nvGrpSpPr>
        <p:grpSpPr>
          <a:xfrm>
            <a:off x="1404229" y="2608936"/>
            <a:ext cx="10565378" cy="476221"/>
            <a:chOff x="1403750" y="3593123"/>
            <a:chExt cx="10565378" cy="476221"/>
          </a:xfrm>
        </p:grpSpPr>
        <p:grpSp>
          <p:nvGrpSpPr>
            <p:cNvPr id="35" name="组合 34"/>
            <p:cNvGrpSpPr/>
            <p:nvPr/>
          </p:nvGrpSpPr>
          <p:grpSpPr>
            <a:xfrm>
              <a:off x="1403750" y="3593123"/>
              <a:ext cx="490436" cy="476221"/>
              <a:chOff x="1403750" y="3593123"/>
              <a:chExt cx="808892" cy="785446"/>
            </a:xfrm>
          </p:grpSpPr>
          <p:sp>
            <p:nvSpPr>
              <p:cNvPr id="37" name="对话气泡: 椭圆形 3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p:cNvSpPr txBox="1">
              <a:spLocks noChangeArrowheads="1"/>
            </p:cNvSpPr>
            <p:nvPr/>
          </p:nvSpPr>
          <p:spPr bwMode="auto">
            <a:xfrm>
              <a:off x="1985931" y="3593123"/>
              <a:ext cx="998319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路由转发过程中发现源主机可以将报文直接发送给下游路由节点。</a:t>
              </a:r>
            </a:p>
          </p:txBody>
        </p:sp>
      </p:gr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353340" y="2491145"/>
              <a:ext cx="360" cy="360"/>
            </p14:xfrm>
          </p:contentPart>
        </mc:Choice>
        <mc:Fallback xmlns="">
          <p:pic>
            <p:nvPicPr>
              <p:cNvPr id="2" name="墨迹 1"/>
            </p:nvPicPr>
            <p:blipFill>
              <a:blip r:embed="rId5"/>
            </p:blipFill>
            <p:spPr>
              <a:xfrm>
                <a:off x="7353340" y="2491145"/>
                <a:ext cx="360" cy="36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wipe(left)">
                                      <p:cBhvr>
                                        <p:cTn id="13" dur="500"/>
                                        <p:tgtEl>
                                          <p:spTgt spid="22">
                                            <p:txEl>
                                              <p:pRg st="0" end="0"/>
                                            </p:txEl>
                                          </p:spTgt>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wipe(left)">
                                      <p:cBhvr>
                                        <p:cTn id="17" dur="500"/>
                                        <p:tgtEl>
                                          <p:spTgt spid="22">
                                            <p:txEl>
                                              <p:pRg st="1" end="1"/>
                                            </p:txEl>
                                          </p:spTgt>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animEffect transition="in" filter="wipe(left)">
                                      <p:cBhvr>
                                        <p:cTn id="21" dur="500"/>
                                        <p:tgtEl>
                                          <p:spTgt spid="22">
                                            <p:txEl>
                                              <p:pRg st="2" end="2"/>
                                            </p:txEl>
                                          </p:spTgt>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p:tgtEl>
                                          <p:spTgt spid="23"/>
                                        </p:tgtEl>
                                        <p:attrNameLst>
                                          <p:attrName>ppt_x</p:attrName>
                                        </p:attrNameLst>
                                      </p:cBhvr>
                                      <p:tavLst>
                                        <p:tav tm="0">
                                          <p:val>
                                            <p:strVal val="#ppt_x-#ppt_w*1.125000"/>
                                          </p:val>
                                        </p:tav>
                                        <p:tav tm="100000">
                                          <p:val>
                                            <p:strVal val="#ppt_x"/>
                                          </p:val>
                                        </p:tav>
                                      </p:tavLst>
                                    </p:anim>
                                    <p:animEffect transition="in" filter="wipe(righ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410854" cy="1428589"/>
            <a:chOff x="551030" y="-368704"/>
            <a:chExt cx="6410854" cy="1428589"/>
          </a:xfrm>
        </p:grpSpPr>
        <p:grpSp>
          <p:nvGrpSpPr>
            <p:cNvPr id="29" name="组合 28"/>
            <p:cNvGrpSpPr/>
            <p:nvPr/>
          </p:nvGrpSpPr>
          <p:grpSpPr>
            <a:xfrm>
              <a:off x="1201631" y="303925"/>
              <a:ext cx="5760253" cy="687997"/>
              <a:chOff x="1839058" y="967769"/>
              <a:chExt cx="5760253" cy="687997"/>
            </a:xfrm>
          </p:grpSpPr>
          <p:sp>
            <p:nvSpPr>
              <p:cNvPr id="31" name="矩形: 圆角 30"/>
              <p:cNvSpPr/>
              <p:nvPr/>
            </p:nvSpPr>
            <p:spPr>
              <a:xfrm>
                <a:off x="1839058" y="967769"/>
                <a:ext cx="57602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49148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报文格式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1934761" y="1597481"/>
            <a:ext cx="5608637" cy="4893648"/>
            <a:chOff x="1474036" y="1402291"/>
            <a:chExt cx="5608637" cy="4893648"/>
          </a:xfrm>
        </p:grpSpPr>
        <p:sp>
          <p:nvSpPr>
            <p:cNvPr id="33" name="Text Box 4"/>
            <p:cNvSpPr txBox="1">
              <a:spLocks noChangeArrowheads="1"/>
            </p:cNvSpPr>
            <p:nvPr/>
          </p:nvSpPr>
          <p:spPr bwMode="auto">
            <a:xfrm>
              <a:off x="1474036" y="1402292"/>
              <a:ext cx="169341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类型</a:t>
              </a:r>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代码</a:t>
              </a:r>
              <a:endParaRPr lang="zh-CN" altLang="en-US"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0        0</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3        1 </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3        2 </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3        3 </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3        6</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3        7</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4        0 </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8        0 </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9        0</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10       0</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11       0</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 12       0</a:t>
              </a:r>
              <a:endPar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 name="Text Box 4"/>
            <p:cNvSpPr txBox="1">
              <a:spLocks noChangeArrowheads="1"/>
            </p:cNvSpPr>
            <p:nvPr/>
          </p:nvSpPr>
          <p:spPr bwMode="auto">
            <a:xfrm>
              <a:off x="3167451" y="1402291"/>
              <a:ext cx="391522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描述</a:t>
              </a:r>
              <a:endParaRPr lang="zh-CN" altLang="en-US"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回声回答（对</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Ping</a:t>
              </a:r>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的回答）</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目的主机不可达</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目的协议不可达</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目的端口不可达</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目的网络未知</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目的主机未知</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源抑制 </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拥塞控制，未用</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回声请求 </a:t>
              </a: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(ping)</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路由器通告</a:t>
              </a:r>
            </a:p>
            <a:p>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路由器发现</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TTL </a:t>
              </a:r>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过期</a:t>
              </a:r>
            </a:p>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400" u="none" dirty="0">
                  <a:latin typeface="Times New Roman" panose="02020803070505020304" pitchFamily="18" charset="0"/>
                  <a:ea typeface="思源黑体 CN Normal" panose="020B0400000000000000" pitchFamily="34" charset="-122"/>
                  <a:cs typeface="Times New Roman" panose="02020803070505020304" pitchFamily="18" charset="0"/>
                </a:rPr>
                <a:t>首部错误</a:t>
              </a:r>
            </a:p>
          </p:txBody>
        </p:sp>
      </p:gr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2332225" y="2351495"/>
              <a:ext cx="51120" cy="6480"/>
            </p14:xfrm>
          </p:contentPart>
        </mc:Choice>
        <mc:Fallback xmlns="">
          <p:pic>
            <p:nvPicPr>
              <p:cNvPr id="3" name="墨迹 2"/>
            </p:nvPicPr>
            <p:blipFill>
              <a:blip r:embed="rId5"/>
            </p:blipFill>
            <p:spPr>
              <a:xfrm>
                <a:off x="2332225" y="2351495"/>
                <a:ext cx="51120" cy="648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62588" cy="1428589"/>
            <a:chOff x="551030" y="-368704"/>
            <a:chExt cx="5462588" cy="1428589"/>
          </a:xfrm>
        </p:grpSpPr>
        <p:grpSp>
          <p:nvGrpSpPr>
            <p:cNvPr id="29" name="组合 28"/>
            <p:cNvGrpSpPr/>
            <p:nvPr/>
          </p:nvGrpSpPr>
          <p:grpSpPr>
            <a:xfrm>
              <a:off x="1201632" y="303925"/>
              <a:ext cx="4811986" cy="687997"/>
              <a:chOff x="1839059" y="967769"/>
              <a:chExt cx="4811986" cy="687997"/>
            </a:xfrm>
          </p:grpSpPr>
          <p:sp>
            <p:nvSpPr>
              <p:cNvPr id="31" name="矩形: 圆角 30"/>
              <p:cNvSpPr/>
              <p:nvPr/>
            </p:nvSpPr>
            <p:spPr>
              <a:xfrm>
                <a:off x="1839059" y="967769"/>
                <a:ext cx="481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36617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协议应用</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pic>
        <p:nvPicPr>
          <p:cNvPr id="1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777" y="2816920"/>
            <a:ext cx="7952047" cy="376675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1135698" y="1702274"/>
            <a:ext cx="1180046" cy="46166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Ping</a:t>
            </a:r>
            <a:endParaRPr kumimoji="1" lang="zh-CN" altLang="en-US"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 name="矩形 12"/>
          <p:cNvSpPr/>
          <p:nvPr/>
        </p:nvSpPr>
        <p:spPr>
          <a:xfrm>
            <a:off x="880362" y="2163940"/>
            <a:ext cx="7965322" cy="531620"/>
          </a:xfrm>
          <a:prstGeom prst="rect">
            <a:avLst/>
          </a:prstGeom>
        </p:spPr>
        <p:txBody>
          <a:bodyPr wrap="none">
            <a:spAutoFit/>
          </a:bodyPr>
          <a:lstStyle>
            <a:lvl1pPr marL="342900" indent="-342900">
              <a:defRPr u="sng">
                <a:solidFill>
                  <a:schemeClr val="tx1"/>
                </a:solidFill>
                <a:latin typeface="Arial" panose="020B0704020202020204" pitchFamily="34" charset="0"/>
                <a:ea typeface="宋体" panose="02010600030101010101" pitchFamily="2" charset="-122"/>
              </a:defRPr>
            </a:lvl1pPr>
            <a:lvl2pPr marL="631825" indent="-306705">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lvl="1">
              <a:lnSpc>
                <a:spcPct val="130000"/>
              </a:lnSpc>
            </a:pPr>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使用</a:t>
            </a:r>
            <a:r>
              <a:rPr lang="en-US" altLang="zh-CN" sz="2400" b="1" u="none" dirty="0">
                <a:latin typeface="Times New Roman" panose="02020803070505020304" pitchFamily="18" charset="0"/>
                <a:ea typeface="思源黑体 CN Normal" panose="020B0400000000000000" pitchFamily="34" charset="-122"/>
                <a:cs typeface="Times New Roman" panose="02020803070505020304" pitchFamily="18" charset="0"/>
              </a:rPr>
              <a:t>ICMP</a:t>
            </a:r>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回送和应答消息来确定一台主机是否可达。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62588" cy="1428589"/>
            <a:chOff x="551030" y="-368704"/>
            <a:chExt cx="5462588" cy="1428589"/>
          </a:xfrm>
        </p:grpSpPr>
        <p:grpSp>
          <p:nvGrpSpPr>
            <p:cNvPr id="29" name="组合 28"/>
            <p:cNvGrpSpPr/>
            <p:nvPr/>
          </p:nvGrpSpPr>
          <p:grpSpPr>
            <a:xfrm>
              <a:off x="1201632" y="303925"/>
              <a:ext cx="4811986" cy="687997"/>
              <a:chOff x="1839059" y="967769"/>
              <a:chExt cx="4811986" cy="687997"/>
            </a:xfrm>
          </p:grpSpPr>
          <p:sp>
            <p:nvSpPr>
              <p:cNvPr id="31" name="矩形: 圆角 30"/>
              <p:cNvSpPr/>
              <p:nvPr/>
            </p:nvSpPr>
            <p:spPr>
              <a:xfrm>
                <a:off x="1839059" y="967769"/>
                <a:ext cx="481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36617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ICMP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协议应用</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2" name="Rectangle 11"/>
          <p:cNvSpPr>
            <a:spLocks noChangeArrowheads="1"/>
          </p:cNvSpPr>
          <p:nvPr/>
        </p:nvSpPr>
        <p:spPr bwMode="auto">
          <a:xfrm>
            <a:off x="1331278" y="1747994"/>
            <a:ext cx="1180046" cy="46166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Tracert</a:t>
            </a:r>
            <a:endParaRPr kumimoji="1" lang="zh-CN" altLang="en-US" sz="24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 name="矩形 12"/>
          <p:cNvSpPr/>
          <p:nvPr/>
        </p:nvSpPr>
        <p:spPr>
          <a:xfrm>
            <a:off x="1075942" y="2209660"/>
            <a:ext cx="5565626" cy="531620"/>
          </a:xfrm>
          <a:prstGeom prst="rect">
            <a:avLst/>
          </a:prstGeom>
        </p:spPr>
        <p:txBody>
          <a:bodyPr wrap="none">
            <a:spAutoFit/>
          </a:bodyPr>
          <a:lstStyle>
            <a:lvl1pPr marL="342900" indent="-342900">
              <a:defRPr u="sng">
                <a:solidFill>
                  <a:schemeClr val="tx1"/>
                </a:solidFill>
                <a:latin typeface="Arial" panose="020B0704020202020204" pitchFamily="34" charset="0"/>
                <a:ea typeface="宋体" panose="02010600030101010101" pitchFamily="2" charset="-122"/>
              </a:defRPr>
            </a:lvl1pPr>
            <a:lvl2pPr marL="631825" indent="-306705">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lvl="1">
              <a:lnSpc>
                <a:spcPct val="130000"/>
              </a:lnSpc>
            </a:pPr>
            <a:r>
              <a:rPr lang="zh-CN" altLang="en-US" sz="2400" b="1" u="none" dirty="0">
                <a:latin typeface="Times New Roman" panose="02020803070505020304" pitchFamily="18" charset="0"/>
                <a:ea typeface="思源黑体 CN Normal" panose="020B0400000000000000" pitchFamily="34" charset="-122"/>
                <a:cs typeface="Times New Roman" panose="02020803070505020304" pitchFamily="18" charset="0"/>
              </a:rPr>
              <a:t>确定到目的主机路径的确切路由器。</a:t>
            </a:r>
          </a:p>
        </p:txBody>
      </p:sp>
      <p:pic>
        <p:nvPicPr>
          <p:cNvPr id="11"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625" y="2838417"/>
            <a:ext cx="7355398" cy="388657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074271" y="1390007"/>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585487" y="2008878"/>
            <a:ext cx="4511440" cy="2248886"/>
            <a:chOff x="2450758" y="2519622"/>
            <a:chExt cx="4511440" cy="2248886"/>
          </a:xfrm>
        </p:grpSpPr>
        <p:grpSp>
          <p:nvGrpSpPr>
            <p:cNvPr id="9" name="组合 8"/>
            <p:cNvGrpSpPr/>
            <p:nvPr/>
          </p:nvGrpSpPr>
          <p:grpSpPr>
            <a:xfrm>
              <a:off x="2450758" y="2519622"/>
              <a:ext cx="4511440" cy="2248886"/>
              <a:chOff x="1838070" y="1889716"/>
              <a:chExt cx="3383584" cy="1686664"/>
            </a:xfrm>
          </p:grpSpPr>
          <p:sp>
            <p:nvSpPr>
              <p:cNvPr id="11" name="矩形 10"/>
              <p:cNvSpPr/>
              <p:nvPr/>
            </p:nvSpPr>
            <p:spPr>
              <a:xfrm>
                <a:off x="2543995" y="1889716"/>
                <a:ext cx="2677659" cy="1686664"/>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选路算法</a:t>
                </a:r>
                <a:endParaRPr lang="en-US" altLang="zh-CN" sz="6600" dirty="0">
                  <a:solidFill>
                    <a:schemeClr val="tx1">
                      <a:lumMod val="85000"/>
                      <a:lumOff val="15000"/>
                    </a:schemeClr>
                  </a:solidFill>
                  <a:latin typeface="造字工房朗倩（非商用）常规体" pitchFamily="50" charset="-122"/>
                  <a:ea typeface="造字工房朗倩（非商用）常规体" pitchFamily="50" charset="-122"/>
                </a:endParaRPr>
              </a:p>
              <a:p>
                <a:pPr algn="ctr">
                  <a:lnSpc>
                    <a:spcPct val="110000"/>
                  </a:lnSpc>
                </a:pP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198948" y="2517233"/>
                <a:ext cx="3022706" cy="530915"/>
              </a:xfrm>
              <a:prstGeom prst="rect">
                <a:avLst/>
              </a:prstGeom>
            </p:spPr>
            <p:txBody>
              <a:bodyPr wrap="none">
                <a:spAutoFit/>
              </a:bodyPr>
              <a:lstStyle/>
              <a:p>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outing algorithm</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1838070" y="2248846"/>
                <a:ext cx="549670" cy="807914"/>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R</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1902459" y="3145366"/>
                <a:ext cx="321339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335834" y="4045910"/>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535021"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5609CF48-0A00-4861-B9BC-91FCBCE14532}"/>
              </a:ext>
            </a:extLst>
          </p:cNvPr>
          <p:cNvSpPr>
            <a:spLocks noGrp="1"/>
          </p:cNvSpPr>
          <p:nvPr>
            <p:ph type="sldNum" sz="quarter" idx="12"/>
          </p:nvPr>
        </p:nvSpPr>
        <p:spPr/>
        <p:txBody>
          <a:bodyPr/>
          <a:lstStyle/>
          <a:p>
            <a:fld id="{91F2D4EF-46D4-4764-B373-FC59CD1D281E}" type="slidenum">
              <a:rPr lang="zh-CN" altLang="en-US" smtClean="0"/>
              <a:t>136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7430678" cy="1428589"/>
            <a:chOff x="551030" y="-368704"/>
            <a:chExt cx="7430678" cy="1428589"/>
          </a:xfrm>
        </p:grpSpPr>
        <p:grpSp>
          <p:nvGrpSpPr>
            <p:cNvPr id="9" name="组合 8"/>
            <p:cNvGrpSpPr/>
            <p:nvPr/>
          </p:nvGrpSpPr>
          <p:grpSpPr>
            <a:xfrm>
              <a:off x="1201632" y="303925"/>
              <a:ext cx="6780076" cy="675443"/>
              <a:chOff x="1839059" y="967769"/>
              <a:chExt cx="6780076" cy="675443"/>
            </a:xfrm>
          </p:grpSpPr>
          <p:sp>
            <p:nvSpPr>
              <p:cNvPr id="11" name="矩形: 圆角 1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选路算法的概念和目的</a:t>
                </a: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1" name="组合 20"/>
          <p:cNvGrpSpPr/>
          <p:nvPr/>
        </p:nvGrpSpPr>
        <p:grpSpPr>
          <a:xfrm>
            <a:off x="776839" y="3257270"/>
            <a:ext cx="4966439" cy="513284"/>
            <a:chOff x="722008" y="1303131"/>
            <a:chExt cx="4742099" cy="490100"/>
          </a:xfrm>
        </p:grpSpPr>
        <p:grpSp>
          <p:nvGrpSpPr>
            <p:cNvPr id="22" name="组合 21"/>
            <p:cNvGrpSpPr/>
            <p:nvPr/>
          </p:nvGrpSpPr>
          <p:grpSpPr>
            <a:xfrm>
              <a:off x="722008" y="1303131"/>
              <a:ext cx="546594" cy="475865"/>
              <a:chOff x="708742" y="1296102"/>
              <a:chExt cx="454744" cy="283828"/>
            </a:xfrm>
          </p:grpSpPr>
          <p:sp>
            <p:nvSpPr>
              <p:cNvPr id="25" name="平行四边形 2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6" name="平行四边形 2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3"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4"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选路算法的目的</a:t>
              </a:r>
            </a:p>
          </p:txBody>
        </p:sp>
      </p:grpSp>
      <p:sp>
        <p:nvSpPr>
          <p:cNvPr id="17" name="文本框 16"/>
          <p:cNvSpPr txBox="1"/>
          <p:nvPr/>
        </p:nvSpPr>
        <p:spPr>
          <a:xfrm>
            <a:off x="1207291" y="1583629"/>
            <a:ext cx="8373460" cy="1289712"/>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默认路由器：一台主机“直接”连接到的路由器</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源路由器：源主机的默认路由器</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目的路由器：目标主机的默认路由器</a:t>
            </a:r>
          </a:p>
        </p:txBody>
      </p:sp>
      <p:sp>
        <p:nvSpPr>
          <p:cNvPr id="18" name="文本框 17"/>
          <p:cNvSpPr txBox="1"/>
          <p:nvPr/>
        </p:nvSpPr>
        <p:spPr>
          <a:xfrm>
            <a:off x="1207291" y="3914250"/>
            <a:ext cx="10321690" cy="1705210"/>
          </a:xfrm>
          <a:prstGeom prst="rect">
            <a:avLst/>
          </a:prstGeom>
          <a:noFill/>
        </p:spPr>
        <p:txBody>
          <a:bodyPr wrap="square">
            <a:spAutoFit/>
          </a:bodyPr>
          <a:lstStyle/>
          <a:p>
            <a:pPr>
              <a:lnSpc>
                <a:spcPct val="150000"/>
              </a:lnSpc>
              <a:buClr>
                <a:srgbClr val="009FF6"/>
              </a:buClr>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给定一组路由器以及连接路由器的链路，从中找到一条从源路由器到目标路由器“</a:t>
            </a:r>
            <a:r>
              <a:rPr kumimoji="1" lang="zh-CN" altLang="en-US"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好的</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”路径</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“好的”通常指具有最低费用的路径</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例外：</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A</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之间的路径费用很低，但是由于处于两个组织之间，而这两个组织作出的路由策略，不允许通行。</a:t>
            </a:r>
          </a:p>
        </p:txBody>
      </p:sp>
      <p:sp>
        <p:nvSpPr>
          <p:cNvPr id="2" name="灯片编号占位符 1">
            <a:extLst>
              <a:ext uri="{FF2B5EF4-FFF2-40B4-BE49-F238E27FC236}">
                <a16:creationId xmlns:a16="http://schemas.microsoft.com/office/drawing/2014/main" id="{FED5D29C-AC89-4B38-95FF-D6A7823B0F7B}"/>
              </a:ext>
            </a:extLst>
          </p:cNvPr>
          <p:cNvSpPr>
            <a:spLocks noGrp="1"/>
          </p:cNvSpPr>
          <p:nvPr>
            <p:ph type="sldNum" sz="quarter" idx="12"/>
          </p:nvPr>
        </p:nvSpPr>
        <p:spPr/>
        <p:txBody>
          <a:bodyPr/>
          <a:lstStyle/>
          <a:p>
            <a:fld id="{91F2D4EF-46D4-4764-B373-FC59CD1D281E}" type="slidenum">
              <a:rPr lang="zh-CN" altLang="en-US" smtClean="0"/>
              <a:t>137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 calcmode="lin" valueType="num">
                                      <p:cBhvr additive="base">
                                        <p:cTn id="15"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xEl>
                                              <p:pRg st="1" end="1"/>
                                            </p:txEl>
                                          </p:spTgt>
                                        </p:tgtEl>
                                        <p:attrNameLst>
                                          <p:attrName>style.visibility</p:attrName>
                                        </p:attrNameLst>
                                      </p:cBhvr>
                                      <p:to>
                                        <p:strVal val="visible"/>
                                      </p:to>
                                    </p:set>
                                    <p:animEffect transition="in" filter="fade">
                                      <p:cBhvr>
                                        <p:cTn id="32" dur="500"/>
                                        <p:tgtEl>
                                          <p:spTgt spid="18">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animEffect transition="in" filter="fade">
                                      <p:cBhvr>
                                        <p:cTn id="35"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5" name="Group 4"/>
          <p:cNvGrpSpPr/>
          <p:nvPr/>
        </p:nvGrpSpPr>
        <p:grpSpPr bwMode="auto">
          <a:xfrm>
            <a:off x="6729150" y="1162328"/>
            <a:ext cx="3848100" cy="2759075"/>
            <a:chOff x="3162" y="1071"/>
            <a:chExt cx="2250" cy="1409"/>
          </a:xfrm>
        </p:grpSpPr>
        <p:sp>
          <p:nvSpPr>
            <p:cNvPr id="184329" name="Freeform 5"/>
            <p:cNvSpPr>
              <a:spLocks noChangeArrowheads="1"/>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330" name="Freeform 6"/>
            <p:cNvSpPr>
              <a:spLocks noChangeArrowheads="1"/>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31" name="Oval 7"/>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32" name="Line 8"/>
            <p:cNvSpPr>
              <a:spLocks noChangeShapeType="1"/>
            </p:cNvSpPr>
            <p:nvPr/>
          </p:nvSpPr>
          <p:spPr bwMode="auto">
            <a:xfrm>
              <a:off x="3238"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3" name="Line 9"/>
            <p:cNvSpPr>
              <a:spLocks noChangeShapeType="1"/>
            </p:cNvSpPr>
            <p:nvPr/>
          </p:nvSpPr>
          <p:spPr bwMode="auto">
            <a:xfrm>
              <a:off x="3551"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4" name="Rectangle 10"/>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35" name="Oval 11"/>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36" name="Oval 12"/>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37" name="Line 13"/>
            <p:cNvSpPr>
              <a:spLocks noChangeShapeType="1"/>
            </p:cNvSpPr>
            <p:nvPr/>
          </p:nvSpPr>
          <p:spPr bwMode="auto">
            <a:xfrm>
              <a:off x="3712"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8" name="Line 14"/>
            <p:cNvSpPr>
              <a:spLocks noChangeShapeType="1"/>
            </p:cNvSpPr>
            <p:nvPr/>
          </p:nvSpPr>
          <p:spPr bwMode="auto">
            <a:xfrm>
              <a:off x="4025"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9" name="Rectangle 15"/>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40" name="Oval 16"/>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1" name="Oval 17"/>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2" name="Line 18"/>
            <p:cNvSpPr>
              <a:spLocks noChangeShapeType="1"/>
            </p:cNvSpPr>
            <p:nvPr/>
          </p:nvSpPr>
          <p:spPr bwMode="auto">
            <a:xfrm>
              <a:off x="3708"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3" name="Line 19"/>
            <p:cNvSpPr>
              <a:spLocks noChangeShapeType="1"/>
            </p:cNvSpPr>
            <p:nvPr/>
          </p:nvSpPr>
          <p:spPr bwMode="auto">
            <a:xfrm>
              <a:off x="4021"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4" name="Rectangle 20"/>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45" name="Oval 21"/>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6" name="Oval 22"/>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7" name="Line 23"/>
            <p:cNvSpPr>
              <a:spLocks noChangeShapeType="1"/>
            </p:cNvSpPr>
            <p:nvPr/>
          </p:nvSpPr>
          <p:spPr bwMode="auto">
            <a:xfrm>
              <a:off x="4391"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8" name="Line 24"/>
            <p:cNvSpPr>
              <a:spLocks noChangeShapeType="1"/>
            </p:cNvSpPr>
            <p:nvPr/>
          </p:nvSpPr>
          <p:spPr bwMode="auto">
            <a:xfrm>
              <a:off x="4703"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9" name="Rectangle 25"/>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50" name="Oval 26"/>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1" name="Oval 27"/>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2" name="Line 28"/>
            <p:cNvSpPr>
              <a:spLocks noChangeShapeType="1"/>
            </p:cNvSpPr>
            <p:nvPr/>
          </p:nvSpPr>
          <p:spPr bwMode="auto">
            <a:xfrm>
              <a:off x="4401"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3" name="Line 29"/>
            <p:cNvSpPr>
              <a:spLocks noChangeShapeType="1"/>
            </p:cNvSpPr>
            <p:nvPr/>
          </p:nvSpPr>
          <p:spPr bwMode="auto">
            <a:xfrm>
              <a:off x="4714"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4" name="Rectangle 30"/>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55" name="Oval 31"/>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6" name="Oval 32"/>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7" name="Line 33"/>
            <p:cNvSpPr>
              <a:spLocks noChangeShapeType="1"/>
            </p:cNvSpPr>
            <p:nvPr/>
          </p:nvSpPr>
          <p:spPr bwMode="auto">
            <a:xfrm>
              <a:off x="4966"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8" name="Line 34"/>
            <p:cNvSpPr>
              <a:spLocks noChangeShapeType="1"/>
            </p:cNvSpPr>
            <p:nvPr/>
          </p:nvSpPr>
          <p:spPr bwMode="auto">
            <a:xfrm>
              <a:off x="5279"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9" name="Rectangle 35"/>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60" name="Oval 36"/>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61" name="Freeform 37"/>
            <p:cNvSpPr>
              <a:spLocks noChangeArrowheads="1"/>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2" name="Freeform 38"/>
            <p:cNvSpPr>
              <a:spLocks noChangeArrowheads="1"/>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3" name="Freeform 39"/>
            <p:cNvSpPr>
              <a:spLocks noChangeArrowheads="1"/>
            </p:cNvSpPr>
            <p:nvPr/>
          </p:nvSpPr>
          <p:spPr bwMode="auto">
            <a:xfrm>
              <a:off x="4029" y="1638"/>
              <a:ext cx="504" cy="600"/>
            </a:xfrm>
            <a:custGeom>
              <a:avLst/>
              <a:gdLst>
                <a:gd name="T0" fmla="*/ 0 w 378"/>
                <a:gd name="T1" fmla="*/ 7134 h 174"/>
                <a:gd name="T2" fmla="*/ 896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4" name="Freeform 40"/>
            <p:cNvSpPr>
              <a:spLocks noChangeArrowheads="1"/>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5" name="Freeform 41"/>
            <p:cNvSpPr>
              <a:spLocks noChangeArrowheads="1"/>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6" name="Freeform 42"/>
            <p:cNvSpPr>
              <a:spLocks noChangeArrowheads="1"/>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7" name="Freeform 43"/>
            <p:cNvSpPr>
              <a:spLocks noChangeArrowheads="1"/>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8" name="Freeform 44"/>
            <p:cNvSpPr>
              <a:spLocks noChangeArrowheads="1"/>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9" name="Freeform 45"/>
            <p:cNvSpPr>
              <a:spLocks noChangeArrowheads="1"/>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4370" name="Group 46"/>
            <p:cNvGrpSpPr/>
            <p:nvPr/>
          </p:nvGrpSpPr>
          <p:grpSpPr bwMode="auto">
            <a:xfrm>
              <a:off x="3295" y="1748"/>
              <a:ext cx="192" cy="204"/>
              <a:chOff x="2960" y="2429"/>
              <a:chExt cx="195" cy="204"/>
            </a:xfrm>
          </p:grpSpPr>
          <p:sp>
            <p:nvSpPr>
              <p:cNvPr id="184396"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7" name="Text Box 48"/>
              <p:cNvSpPr txBox="1">
                <a:spLocks noChangeArrowheads="1"/>
              </p:cNvSpPr>
              <p:nvPr/>
            </p:nvSpPr>
            <p:spPr bwMode="auto">
              <a:xfrm>
                <a:off x="2960" y="2429"/>
                <a:ext cx="1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u</a:t>
                </a:r>
                <a:endParaRPr lang="en-US" altLang="zh-CN" sz="2400">
                  <a:ea typeface="楷体" panose="02010609060101010101" pitchFamily="49" charset="-122"/>
                </a:endParaRPr>
              </a:p>
            </p:txBody>
          </p:sp>
        </p:grpSp>
        <p:grpSp>
          <p:nvGrpSpPr>
            <p:cNvPr id="184371" name="Group 49"/>
            <p:cNvGrpSpPr/>
            <p:nvPr/>
          </p:nvGrpSpPr>
          <p:grpSpPr bwMode="auto">
            <a:xfrm>
              <a:off x="4468" y="2132"/>
              <a:ext cx="183" cy="203"/>
              <a:chOff x="2965" y="2429"/>
              <a:chExt cx="186" cy="203"/>
            </a:xfrm>
          </p:grpSpPr>
          <p:sp>
            <p:nvSpPr>
              <p:cNvPr id="184394"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5" name="Text Box 51"/>
              <p:cNvSpPr txBox="1">
                <a:spLocks noChangeArrowheads="1"/>
              </p:cNvSpPr>
              <p:nvPr/>
            </p:nvSpPr>
            <p:spPr bwMode="auto">
              <a:xfrm>
                <a:off x="2965" y="2429"/>
                <a:ext cx="18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y</a:t>
                </a:r>
                <a:endParaRPr lang="en-US" altLang="zh-CN" sz="2400">
                  <a:ea typeface="楷体" panose="02010609060101010101" pitchFamily="49" charset="-122"/>
                </a:endParaRPr>
              </a:p>
            </p:txBody>
          </p:sp>
        </p:grpSp>
        <p:grpSp>
          <p:nvGrpSpPr>
            <p:cNvPr id="184372" name="Group 52"/>
            <p:cNvGrpSpPr/>
            <p:nvPr/>
          </p:nvGrpSpPr>
          <p:grpSpPr bwMode="auto">
            <a:xfrm>
              <a:off x="3778" y="2099"/>
              <a:ext cx="198" cy="236"/>
              <a:chOff x="2958" y="2399"/>
              <a:chExt cx="199" cy="236"/>
            </a:xfrm>
          </p:grpSpPr>
          <p:sp>
            <p:nvSpPr>
              <p:cNvPr id="184392"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3" name="Text Box 54"/>
              <p:cNvSpPr txBox="1">
                <a:spLocks noChangeArrowheads="1"/>
              </p:cNvSpPr>
              <p:nvPr/>
            </p:nvSpPr>
            <p:spPr bwMode="auto">
              <a:xfrm>
                <a:off x="2958" y="2399"/>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x</a:t>
                </a:r>
              </a:p>
            </p:txBody>
          </p:sp>
        </p:grpSp>
        <p:grpSp>
          <p:nvGrpSpPr>
            <p:cNvPr id="184373" name="Group 55"/>
            <p:cNvGrpSpPr/>
            <p:nvPr/>
          </p:nvGrpSpPr>
          <p:grpSpPr bwMode="auto">
            <a:xfrm>
              <a:off x="4433" y="1442"/>
              <a:ext cx="216" cy="204"/>
              <a:chOff x="2948" y="2429"/>
              <a:chExt cx="220" cy="204"/>
            </a:xfrm>
          </p:grpSpPr>
          <p:sp>
            <p:nvSpPr>
              <p:cNvPr id="184390"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1" name="Text Box 57"/>
              <p:cNvSpPr txBox="1">
                <a:spLocks noChangeArrowheads="1"/>
              </p:cNvSpPr>
              <p:nvPr/>
            </p:nvSpPr>
            <p:spPr bwMode="auto">
              <a:xfrm>
                <a:off x="2948" y="2429"/>
                <a:ext cx="2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w</a:t>
                </a:r>
                <a:endParaRPr lang="en-US" altLang="zh-CN" sz="2400">
                  <a:ea typeface="楷体" panose="02010609060101010101" pitchFamily="49" charset="-122"/>
                </a:endParaRPr>
              </a:p>
            </p:txBody>
          </p:sp>
        </p:grpSp>
        <p:grpSp>
          <p:nvGrpSpPr>
            <p:cNvPr id="184374" name="Group 58"/>
            <p:cNvGrpSpPr/>
            <p:nvPr/>
          </p:nvGrpSpPr>
          <p:grpSpPr bwMode="auto">
            <a:xfrm>
              <a:off x="3778" y="1442"/>
              <a:ext cx="183" cy="204"/>
              <a:chOff x="2964" y="2429"/>
              <a:chExt cx="186" cy="204"/>
            </a:xfrm>
          </p:grpSpPr>
          <p:sp>
            <p:nvSpPr>
              <p:cNvPr id="184388"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89" name="Text Box 60"/>
              <p:cNvSpPr txBox="1">
                <a:spLocks noChangeArrowheads="1"/>
              </p:cNvSpPr>
              <p:nvPr/>
            </p:nvSpPr>
            <p:spPr bwMode="auto">
              <a:xfrm>
                <a:off x="2964" y="2429"/>
                <a:ext cx="1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v</a:t>
                </a:r>
                <a:endParaRPr lang="en-US" altLang="zh-CN" sz="2400">
                  <a:ea typeface="楷体" panose="02010609060101010101" pitchFamily="49" charset="-122"/>
                </a:endParaRPr>
              </a:p>
            </p:txBody>
          </p:sp>
        </p:grpSp>
        <p:grpSp>
          <p:nvGrpSpPr>
            <p:cNvPr id="184375" name="Group 61"/>
            <p:cNvGrpSpPr/>
            <p:nvPr/>
          </p:nvGrpSpPr>
          <p:grpSpPr bwMode="auto">
            <a:xfrm>
              <a:off x="5029" y="1760"/>
              <a:ext cx="204" cy="234"/>
              <a:chOff x="2953" y="2399"/>
              <a:chExt cx="206" cy="234"/>
            </a:xfrm>
          </p:grpSpPr>
          <p:sp>
            <p:nvSpPr>
              <p:cNvPr id="184386"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87" name="Text Box 63"/>
              <p:cNvSpPr txBox="1">
                <a:spLocks noChangeArrowheads="1"/>
              </p:cNvSpPr>
              <p:nvPr/>
            </p:nvSpPr>
            <p:spPr bwMode="auto">
              <a:xfrm>
                <a:off x="2953" y="2399"/>
                <a:ext cx="20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z</a:t>
                </a:r>
              </a:p>
            </p:txBody>
          </p:sp>
        </p:grpSp>
        <p:sp>
          <p:nvSpPr>
            <p:cNvPr id="184376" name="Text Box 64"/>
            <p:cNvSpPr txBox="1">
              <a:spLocks noChangeArrowheads="1"/>
            </p:cNvSpPr>
            <p:nvPr/>
          </p:nvSpPr>
          <p:spPr bwMode="auto">
            <a:xfrm>
              <a:off x="3499" y="1571"/>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4377" name="Text Box 65"/>
            <p:cNvSpPr txBox="1">
              <a:spLocks noChangeArrowheads="1"/>
            </p:cNvSpPr>
            <p:nvPr/>
          </p:nvSpPr>
          <p:spPr bwMode="auto">
            <a:xfrm>
              <a:off x="3847" y="1790"/>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4378" name="Text Box 66"/>
            <p:cNvSpPr txBox="1">
              <a:spLocks noChangeArrowheads="1"/>
            </p:cNvSpPr>
            <p:nvPr/>
          </p:nvSpPr>
          <p:spPr bwMode="auto">
            <a:xfrm>
              <a:off x="3411" y="200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4379" name="Text Box 67"/>
            <p:cNvSpPr txBox="1">
              <a:spLocks noChangeArrowheads="1"/>
            </p:cNvSpPr>
            <p:nvPr/>
          </p:nvSpPr>
          <p:spPr bwMode="auto">
            <a:xfrm>
              <a:off x="4232" y="188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4380" name="Text Box 68"/>
            <p:cNvSpPr txBox="1">
              <a:spLocks noChangeArrowheads="1"/>
            </p:cNvSpPr>
            <p:nvPr/>
          </p:nvSpPr>
          <p:spPr bwMode="auto">
            <a:xfrm>
              <a:off x="4168" y="2237"/>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4381" name="Text Box 69"/>
            <p:cNvSpPr txBox="1">
              <a:spLocks noChangeArrowheads="1"/>
            </p:cNvSpPr>
            <p:nvPr/>
          </p:nvSpPr>
          <p:spPr bwMode="auto">
            <a:xfrm>
              <a:off x="4528" y="180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4382" name="Text Box 70"/>
            <p:cNvSpPr txBox="1">
              <a:spLocks noChangeArrowheads="1"/>
            </p:cNvSpPr>
            <p:nvPr/>
          </p:nvSpPr>
          <p:spPr bwMode="auto">
            <a:xfrm>
              <a:off x="4888" y="2072"/>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4383" name="Text Box 71"/>
            <p:cNvSpPr txBox="1">
              <a:spLocks noChangeArrowheads="1"/>
            </p:cNvSpPr>
            <p:nvPr/>
          </p:nvSpPr>
          <p:spPr bwMode="auto">
            <a:xfrm>
              <a:off x="4861" y="153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sp>
          <p:nvSpPr>
            <p:cNvPr id="184384" name="Text Box 72"/>
            <p:cNvSpPr txBox="1">
              <a:spLocks noChangeArrowheads="1"/>
            </p:cNvSpPr>
            <p:nvPr/>
          </p:nvSpPr>
          <p:spPr bwMode="auto">
            <a:xfrm>
              <a:off x="4127" y="138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4385" name="Text Box 73"/>
            <p:cNvSpPr txBox="1">
              <a:spLocks noChangeArrowheads="1"/>
            </p:cNvSpPr>
            <p:nvPr/>
          </p:nvSpPr>
          <p:spPr bwMode="auto">
            <a:xfrm>
              <a:off x="3775" y="111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grpSp>
      <p:grpSp>
        <p:nvGrpSpPr>
          <p:cNvPr id="85" name="组合 84"/>
          <p:cNvGrpSpPr/>
          <p:nvPr/>
        </p:nvGrpSpPr>
        <p:grpSpPr>
          <a:xfrm>
            <a:off x="377163" y="-185744"/>
            <a:ext cx="7430678" cy="1428589"/>
            <a:chOff x="551030" y="-368704"/>
            <a:chExt cx="7430678" cy="1428589"/>
          </a:xfrm>
        </p:grpSpPr>
        <p:grpSp>
          <p:nvGrpSpPr>
            <p:cNvPr id="86" name="组合 85"/>
            <p:cNvGrpSpPr/>
            <p:nvPr/>
          </p:nvGrpSpPr>
          <p:grpSpPr>
            <a:xfrm>
              <a:off x="1201632" y="303925"/>
              <a:ext cx="6780076" cy="675443"/>
              <a:chOff x="1839059" y="967769"/>
              <a:chExt cx="6780076" cy="675443"/>
            </a:xfrm>
          </p:grpSpPr>
          <p:sp>
            <p:nvSpPr>
              <p:cNvPr id="88" name="矩形: 圆角 87"/>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选路算法的抽象图模型</a:t>
                </a:r>
              </a:p>
            </p:txBody>
          </p:sp>
        </p:grpSp>
        <p:pic>
          <p:nvPicPr>
            <p:cNvPr id="87" name="图片 8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1" name="组合 80"/>
          <p:cNvGrpSpPr/>
          <p:nvPr/>
        </p:nvGrpSpPr>
        <p:grpSpPr>
          <a:xfrm>
            <a:off x="2397350" y="4875996"/>
            <a:ext cx="7089452" cy="1255937"/>
            <a:chOff x="1791494" y="2533650"/>
            <a:chExt cx="5486489" cy="1200150"/>
          </a:xfrm>
        </p:grpSpPr>
        <p:sp>
          <p:nvSpPr>
            <p:cNvPr id="82" name="矩形: 圆角 81"/>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文本框 82"/>
            <p:cNvSpPr txBox="1"/>
            <p:nvPr/>
          </p:nvSpPr>
          <p:spPr>
            <a:xfrm>
              <a:off x="1946663" y="2675354"/>
              <a:ext cx="5281461" cy="970548"/>
            </a:xfrm>
            <a:prstGeom prst="rect">
              <a:avLst/>
            </a:prstGeom>
            <a:noFill/>
          </p:spPr>
          <p:txBody>
            <a:bodyPr wrap="square" rtlCol="0">
              <a:spAutoFit/>
            </a:bodyPr>
            <a:lstStyle/>
            <a:p>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注意</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抽象图模型在其他网络环境中也是很有用的</a:t>
              </a:r>
            </a:p>
            <a:p>
              <a:endPar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比如</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P2P, </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这里</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是节点的集合而</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E</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是</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TCP</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连接的集合</a:t>
              </a:r>
            </a:p>
          </p:txBody>
        </p:sp>
        <p:sp>
          <p:nvSpPr>
            <p:cNvPr id="84" name="矩形: 圆角 83"/>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91" name="组合 90"/>
          <p:cNvGrpSpPr/>
          <p:nvPr/>
        </p:nvGrpSpPr>
        <p:grpSpPr>
          <a:xfrm>
            <a:off x="1125627" y="2028631"/>
            <a:ext cx="3851911" cy="478144"/>
            <a:chOff x="1403750" y="3593123"/>
            <a:chExt cx="3851911" cy="478144"/>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1985931" y="3593123"/>
              <a:ext cx="3269730"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lang="zh-CN" altLang="en-US" sz="2400" dirty="0">
                  <a:latin typeface="思源黑体 CN Normal" panose="020B0400000000000000" pitchFamily="34" charset="-122"/>
                  <a:ea typeface="思源黑体 CN Normal" panose="020B0400000000000000" pitchFamily="34" charset="-122"/>
                </a:rPr>
                <a:t>图</a:t>
              </a:r>
              <a:r>
                <a:rPr lang="en-US" altLang="zh-CN" sz="2400" dirty="0">
                  <a:latin typeface="思源黑体 CN Normal" panose="020B0400000000000000" pitchFamily="34" charset="-122"/>
                  <a:ea typeface="思源黑体 CN Normal" panose="020B0400000000000000" pitchFamily="34" charset="-122"/>
                </a:rPr>
                <a:t>: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 = (N,E)</a:t>
              </a:r>
            </a:p>
          </p:txBody>
        </p:sp>
      </p:grpSp>
      <p:grpSp>
        <p:nvGrpSpPr>
          <p:cNvPr id="96" name="组合 95"/>
          <p:cNvGrpSpPr/>
          <p:nvPr/>
        </p:nvGrpSpPr>
        <p:grpSpPr>
          <a:xfrm>
            <a:off x="1132618" y="4049471"/>
            <a:ext cx="9477939" cy="476221"/>
            <a:chOff x="1403750" y="3593123"/>
            <a:chExt cx="9477939" cy="476221"/>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0" y="3593123"/>
              <a:ext cx="889575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E =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链路集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u,v</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v,x</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v,w</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x,w</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x,y</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w,y</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w,z</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y,z</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p>
          </p:txBody>
        </p:sp>
      </p:grpSp>
      <p:grpSp>
        <p:nvGrpSpPr>
          <p:cNvPr id="101" name="组合 100"/>
          <p:cNvGrpSpPr/>
          <p:nvPr/>
        </p:nvGrpSpPr>
        <p:grpSpPr>
          <a:xfrm>
            <a:off x="1129542" y="2986968"/>
            <a:ext cx="6264391" cy="476221"/>
            <a:chOff x="1403750" y="3593123"/>
            <a:chExt cx="6264391" cy="476221"/>
          </a:xfrm>
        </p:grpSpPr>
        <p:grpSp>
          <p:nvGrpSpPr>
            <p:cNvPr id="102" name="组合 101"/>
            <p:cNvGrpSpPr/>
            <p:nvPr/>
          </p:nvGrpSpPr>
          <p:grpSpPr>
            <a:xfrm>
              <a:off x="1403750" y="3593123"/>
              <a:ext cx="490436" cy="476221"/>
              <a:chOff x="1403750" y="3593123"/>
              <a:chExt cx="808892" cy="785446"/>
            </a:xfrm>
          </p:grpSpPr>
          <p:sp>
            <p:nvSpPr>
              <p:cNvPr id="104" name="对话气泡: 椭圆形 10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3" name="Text Box 79"/>
            <p:cNvSpPr txBox="1">
              <a:spLocks noChangeArrowheads="1"/>
            </p:cNvSpPr>
            <p:nvPr/>
          </p:nvSpPr>
          <p:spPr bwMode="auto">
            <a:xfrm>
              <a:off x="1985930" y="3593123"/>
              <a:ext cx="568221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pl-PL"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 = </a:t>
              </a:r>
              <a:r>
                <a:rPr kumimoji="1" lang="zh-CN" altLang="pl-PL" sz="2400" dirty="0">
                  <a:latin typeface="Times New Roman" panose="02020803070505020304" pitchFamily="18" charset="0"/>
                  <a:ea typeface="思源黑体 CN Normal" panose="020B0400000000000000" pitchFamily="34" charset="-122"/>
                  <a:cs typeface="Times New Roman" panose="02020803070505020304" pitchFamily="18" charset="0"/>
                </a:rPr>
                <a:t>路由器集 </a:t>
              </a:r>
              <a:r>
                <a:rPr kumimoji="1" lang="pl-PL"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u, v, w, x, y, z }</a:t>
              </a:r>
            </a:p>
          </p:txBody>
        </p:sp>
      </p:grpSp>
      <p:sp>
        <p:nvSpPr>
          <p:cNvPr id="2" name="灯片编号占位符 1">
            <a:extLst>
              <a:ext uri="{FF2B5EF4-FFF2-40B4-BE49-F238E27FC236}">
                <a16:creationId xmlns:a16="http://schemas.microsoft.com/office/drawing/2014/main" id="{7D8FF09F-ED6F-4B1F-9A0C-061E77248A26}"/>
              </a:ext>
            </a:extLst>
          </p:cNvPr>
          <p:cNvSpPr>
            <a:spLocks noGrp="1"/>
          </p:cNvSpPr>
          <p:nvPr>
            <p:ph type="sldNum" sz="quarter" idx="12"/>
          </p:nvPr>
        </p:nvSpPr>
        <p:spPr/>
        <p:txBody>
          <a:bodyPr/>
          <a:lstStyle/>
          <a:p>
            <a:fld id="{91F2D4EF-46D4-4764-B373-FC59CD1D281E}" type="slidenum">
              <a:rPr lang="zh-CN" altLang="en-US" smtClean="0"/>
              <a:t>138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500"/>
                                        <p:tgtEl>
                                          <p:spTgt spid="9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ipe(left)">
                                      <p:cBhvr>
                                        <p:cTn id="20" dur="5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down)">
                                      <p:cBhvr>
                                        <p:cTn id="2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3" name="Group 4"/>
          <p:cNvGrpSpPr/>
          <p:nvPr/>
        </p:nvGrpSpPr>
        <p:grpSpPr bwMode="auto">
          <a:xfrm>
            <a:off x="1736725" y="1330914"/>
            <a:ext cx="3689350" cy="2628900"/>
            <a:chOff x="3162" y="1071"/>
            <a:chExt cx="2250" cy="1409"/>
          </a:xfrm>
        </p:grpSpPr>
        <p:sp>
          <p:nvSpPr>
            <p:cNvPr id="186378" name="Freeform 5"/>
            <p:cNvSpPr>
              <a:spLocks noChangeArrowheads="1"/>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379" name="Freeform 6"/>
            <p:cNvSpPr>
              <a:spLocks noChangeArrowheads="1"/>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380" name="Oval 7"/>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81" name="Line 8"/>
            <p:cNvSpPr>
              <a:spLocks noChangeShapeType="1"/>
            </p:cNvSpPr>
            <p:nvPr/>
          </p:nvSpPr>
          <p:spPr bwMode="auto">
            <a:xfrm>
              <a:off x="3238"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2" name="Line 9"/>
            <p:cNvSpPr>
              <a:spLocks noChangeShapeType="1"/>
            </p:cNvSpPr>
            <p:nvPr/>
          </p:nvSpPr>
          <p:spPr bwMode="auto">
            <a:xfrm>
              <a:off x="3551"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3" name="Rectangle 10"/>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84" name="Oval 11"/>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85" name="Oval 12"/>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86" name="Line 13"/>
            <p:cNvSpPr>
              <a:spLocks noChangeShapeType="1"/>
            </p:cNvSpPr>
            <p:nvPr/>
          </p:nvSpPr>
          <p:spPr bwMode="auto">
            <a:xfrm>
              <a:off x="3712"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7" name="Line 14"/>
            <p:cNvSpPr>
              <a:spLocks noChangeShapeType="1"/>
            </p:cNvSpPr>
            <p:nvPr/>
          </p:nvSpPr>
          <p:spPr bwMode="auto">
            <a:xfrm>
              <a:off x="4025"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8" name="Rectangle 15"/>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89" name="Oval 16"/>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0" name="Oval 17"/>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1" name="Line 18"/>
            <p:cNvSpPr>
              <a:spLocks noChangeShapeType="1"/>
            </p:cNvSpPr>
            <p:nvPr/>
          </p:nvSpPr>
          <p:spPr bwMode="auto">
            <a:xfrm>
              <a:off x="3708"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2" name="Line 19"/>
            <p:cNvSpPr>
              <a:spLocks noChangeShapeType="1"/>
            </p:cNvSpPr>
            <p:nvPr/>
          </p:nvSpPr>
          <p:spPr bwMode="auto">
            <a:xfrm>
              <a:off x="4021"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3" name="Rectangle 20"/>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94" name="Oval 21"/>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5" name="Oval 22"/>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6" name="Line 23"/>
            <p:cNvSpPr>
              <a:spLocks noChangeShapeType="1"/>
            </p:cNvSpPr>
            <p:nvPr/>
          </p:nvSpPr>
          <p:spPr bwMode="auto">
            <a:xfrm>
              <a:off x="4391"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7" name="Line 24"/>
            <p:cNvSpPr>
              <a:spLocks noChangeShapeType="1"/>
            </p:cNvSpPr>
            <p:nvPr/>
          </p:nvSpPr>
          <p:spPr bwMode="auto">
            <a:xfrm>
              <a:off x="4703"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8" name="Rectangle 25"/>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99" name="Oval 26"/>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0" name="Oval 27"/>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1" name="Line 28"/>
            <p:cNvSpPr>
              <a:spLocks noChangeShapeType="1"/>
            </p:cNvSpPr>
            <p:nvPr/>
          </p:nvSpPr>
          <p:spPr bwMode="auto">
            <a:xfrm>
              <a:off x="4401"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2" name="Line 29"/>
            <p:cNvSpPr>
              <a:spLocks noChangeShapeType="1"/>
            </p:cNvSpPr>
            <p:nvPr/>
          </p:nvSpPr>
          <p:spPr bwMode="auto">
            <a:xfrm>
              <a:off x="4714"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3" name="Rectangle 30"/>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404" name="Oval 31"/>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5" name="Oval 32"/>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6" name="Line 33"/>
            <p:cNvSpPr>
              <a:spLocks noChangeShapeType="1"/>
            </p:cNvSpPr>
            <p:nvPr/>
          </p:nvSpPr>
          <p:spPr bwMode="auto">
            <a:xfrm>
              <a:off x="4966"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7" name="Line 34"/>
            <p:cNvSpPr>
              <a:spLocks noChangeShapeType="1"/>
            </p:cNvSpPr>
            <p:nvPr/>
          </p:nvSpPr>
          <p:spPr bwMode="auto">
            <a:xfrm>
              <a:off x="5279"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8" name="Rectangle 35"/>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409" name="Oval 36"/>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10" name="Freeform 37"/>
            <p:cNvSpPr>
              <a:spLocks noChangeArrowheads="1"/>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1" name="Freeform 38"/>
            <p:cNvSpPr>
              <a:spLocks noChangeArrowheads="1"/>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2" name="Freeform 39"/>
            <p:cNvSpPr>
              <a:spLocks noChangeArrowheads="1"/>
            </p:cNvSpPr>
            <p:nvPr/>
          </p:nvSpPr>
          <p:spPr bwMode="auto">
            <a:xfrm>
              <a:off x="4029" y="1638"/>
              <a:ext cx="504" cy="600"/>
            </a:xfrm>
            <a:custGeom>
              <a:avLst/>
              <a:gdLst>
                <a:gd name="T0" fmla="*/ 0 w 378"/>
                <a:gd name="T1" fmla="*/ 7134 h 174"/>
                <a:gd name="T2" fmla="*/ 896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3" name="Freeform 40"/>
            <p:cNvSpPr>
              <a:spLocks noChangeArrowheads="1"/>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4" name="Freeform 41"/>
            <p:cNvSpPr>
              <a:spLocks noChangeArrowheads="1"/>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5" name="Freeform 42"/>
            <p:cNvSpPr>
              <a:spLocks noChangeArrowheads="1"/>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6" name="Freeform 43"/>
            <p:cNvSpPr>
              <a:spLocks noChangeArrowheads="1"/>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7" name="Freeform 44"/>
            <p:cNvSpPr>
              <a:spLocks noChangeArrowheads="1"/>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8" name="Freeform 45"/>
            <p:cNvSpPr>
              <a:spLocks noChangeArrowheads="1"/>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6419" name="Group 46"/>
            <p:cNvGrpSpPr/>
            <p:nvPr/>
          </p:nvGrpSpPr>
          <p:grpSpPr bwMode="auto">
            <a:xfrm>
              <a:off x="3291" y="1748"/>
              <a:ext cx="200" cy="214"/>
              <a:chOff x="2956" y="2429"/>
              <a:chExt cx="203" cy="214"/>
            </a:xfrm>
          </p:grpSpPr>
          <p:sp>
            <p:nvSpPr>
              <p:cNvPr id="186445"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6" name="Text Box 48"/>
              <p:cNvSpPr txBox="1">
                <a:spLocks noChangeArrowheads="1"/>
              </p:cNvSpPr>
              <p:nvPr/>
            </p:nvSpPr>
            <p:spPr bwMode="auto">
              <a:xfrm>
                <a:off x="2956" y="2429"/>
                <a:ext cx="20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u</a:t>
                </a:r>
                <a:endParaRPr lang="en-US" altLang="zh-CN" sz="2400">
                  <a:ea typeface="楷体" panose="02010609060101010101" pitchFamily="49" charset="-122"/>
                </a:endParaRPr>
              </a:p>
            </p:txBody>
          </p:sp>
        </p:grpSp>
        <p:grpSp>
          <p:nvGrpSpPr>
            <p:cNvPr id="186420" name="Group 49"/>
            <p:cNvGrpSpPr/>
            <p:nvPr/>
          </p:nvGrpSpPr>
          <p:grpSpPr bwMode="auto">
            <a:xfrm>
              <a:off x="4463" y="2132"/>
              <a:ext cx="193" cy="213"/>
              <a:chOff x="2960" y="2429"/>
              <a:chExt cx="196" cy="213"/>
            </a:xfrm>
          </p:grpSpPr>
          <p:sp>
            <p:nvSpPr>
              <p:cNvPr id="186443"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4" name="Text Box 51"/>
              <p:cNvSpPr txBox="1">
                <a:spLocks noChangeArrowheads="1"/>
              </p:cNvSpPr>
              <p:nvPr/>
            </p:nvSpPr>
            <p:spPr bwMode="auto">
              <a:xfrm>
                <a:off x="2960" y="2429"/>
                <a:ext cx="1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y</a:t>
                </a:r>
                <a:endParaRPr lang="en-US" altLang="zh-CN" sz="2400">
                  <a:ea typeface="楷体" panose="02010609060101010101" pitchFamily="49" charset="-122"/>
                </a:endParaRPr>
              </a:p>
            </p:txBody>
          </p:sp>
        </p:grpSp>
        <p:grpSp>
          <p:nvGrpSpPr>
            <p:cNvPr id="186421" name="Group 52"/>
            <p:cNvGrpSpPr/>
            <p:nvPr/>
          </p:nvGrpSpPr>
          <p:grpSpPr bwMode="auto">
            <a:xfrm>
              <a:off x="3774" y="2099"/>
              <a:ext cx="206" cy="247"/>
              <a:chOff x="2954" y="2399"/>
              <a:chExt cx="207" cy="247"/>
            </a:xfrm>
          </p:grpSpPr>
          <p:sp>
            <p:nvSpPr>
              <p:cNvPr id="186441"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2" name="Text Box 54"/>
              <p:cNvSpPr txBox="1">
                <a:spLocks noChangeArrowheads="1"/>
              </p:cNvSpPr>
              <p:nvPr/>
            </p:nvSpPr>
            <p:spPr bwMode="auto">
              <a:xfrm>
                <a:off x="2954" y="2399"/>
                <a:ext cx="20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x</a:t>
                </a:r>
              </a:p>
            </p:txBody>
          </p:sp>
        </p:grpSp>
        <p:grpSp>
          <p:nvGrpSpPr>
            <p:cNvPr id="186422" name="Group 55"/>
            <p:cNvGrpSpPr/>
            <p:nvPr/>
          </p:nvGrpSpPr>
          <p:grpSpPr bwMode="auto">
            <a:xfrm>
              <a:off x="4429" y="1442"/>
              <a:ext cx="226" cy="214"/>
              <a:chOff x="2943" y="2429"/>
              <a:chExt cx="230" cy="214"/>
            </a:xfrm>
          </p:grpSpPr>
          <p:sp>
            <p:nvSpPr>
              <p:cNvPr id="186439"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0" name="Text Box 57"/>
              <p:cNvSpPr txBox="1">
                <a:spLocks noChangeArrowheads="1"/>
              </p:cNvSpPr>
              <p:nvPr/>
            </p:nvSpPr>
            <p:spPr bwMode="auto">
              <a:xfrm>
                <a:off x="2943" y="2429"/>
                <a:ext cx="23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w</a:t>
                </a:r>
                <a:endParaRPr lang="en-US" altLang="zh-CN" sz="2400">
                  <a:ea typeface="楷体" panose="02010609060101010101" pitchFamily="49" charset="-122"/>
                </a:endParaRPr>
              </a:p>
            </p:txBody>
          </p:sp>
        </p:grpSp>
        <p:grpSp>
          <p:nvGrpSpPr>
            <p:cNvPr id="186423" name="Group 58"/>
            <p:cNvGrpSpPr/>
            <p:nvPr/>
          </p:nvGrpSpPr>
          <p:grpSpPr bwMode="auto">
            <a:xfrm>
              <a:off x="3775" y="1442"/>
              <a:ext cx="191" cy="214"/>
              <a:chOff x="2961" y="2429"/>
              <a:chExt cx="194" cy="214"/>
            </a:xfrm>
          </p:grpSpPr>
          <p:sp>
            <p:nvSpPr>
              <p:cNvPr id="186437"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38" name="Text Box 60"/>
              <p:cNvSpPr txBox="1">
                <a:spLocks noChangeArrowheads="1"/>
              </p:cNvSpPr>
              <p:nvPr/>
            </p:nvSpPr>
            <p:spPr bwMode="auto">
              <a:xfrm>
                <a:off x="2961" y="2429"/>
                <a:ext cx="1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v</a:t>
                </a:r>
                <a:endParaRPr lang="en-US" altLang="zh-CN" sz="2400">
                  <a:ea typeface="楷体" panose="02010609060101010101" pitchFamily="49" charset="-122"/>
                </a:endParaRPr>
              </a:p>
            </p:txBody>
          </p:sp>
        </p:grpSp>
        <p:grpSp>
          <p:nvGrpSpPr>
            <p:cNvPr id="186424" name="Group 61"/>
            <p:cNvGrpSpPr/>
            <p:nvPr/>
          </p:nvGrpSpPr>
          <p:grpSpPr bwMode="auto">
            <a:xfrm>
              <a:off x="5027" y="1760"/>
              <a:ext cx="206" cy="247"/>
              <a:chOff x="2952" y="2399"/>
              <a:chExt cx="208" cy="247"/>
            </a:xfrm>
          </p:grpSpPr>
          <p:sp>
            <p:nvSpPr>
              <p:cNvPr id="186435"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36" name="Text Box 63"/>
              <p:cNvSpPr txBox="1">
                <a:spLocks noChangeArrowheads="1"/>
              </p:cNvSpPr>
              <p:nvPr/>
            </p:nvSpPr>
            <p:spPr bwMode="auto">
              <a:xfrm>
                <a:off x="2952" y="2399"/>
                <a:ext cx="20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z</a:t>
                </a:r>
              </a:p>
            </p:txBody>
          </p:sp>
        </p:grpSp>
        <p:sp>
          <p:nvSpPr>
            <p:cNvPr id="186425" name="Text Box 64"/>
            <p:cNvSpPr txBox="1">
              <a:spLocks noChangeArrowheads="1"/>
            </p:cNvSpPr>
            <p:nvPr/>
          </p:nvSpPr>
          <p:spPr bwMode="auto">
            <a:xfrm>
              <a:off x="3495" y="1571"/>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6426" name="Text Box 65"/>
            <p:cNvSpPr txBox="1">
              <a:spLocks noChangeArrowheads="1"/>
            </p:cNvSpPr>
            <p:nvPr/>
          </p:nvSpPr>
          <p:spPr bwMode="auto">
            <a:xfrm>
              <a:off x="3843" y="1790"/>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6427" name="Text Box 66"/>
            <p:cNvSpPr txBox="1">
              <a:spLocks noChangeArrowheads="1"/>
            </p:cNvSpPr>
            <p:nvPr/>
          </p:nvSpPr>
          <p:spPr bwMode="auto">
            <a:xfrm>
              <a:off x="3408" y="2003"/>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6428" name="Text Box 67"/>
            <p:cNvSpPr txBox="1">
              <a:spLocks noChangeArrowheads="1"/>
            </p:cNvSpPr>
            <p:nvPr/>
          </p:nvSpPr>
          <p:spPr bwMode="auto">
            <a:xfrm>
              <a:off x="4227" y="1883"/>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6429" name="Text Box 68"/>
            <p:cNvSpPr txBox="1">
              <a:spLocks noChangeArrowheads="1"/>
            </p:cNvSpPr>
            <p:nvPr/>
          </p:nvSpPr>
          <p:spPr bwMode="auto">
            <a:xfrm>
              <a:off x="4164" y="2237"/>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6430" name="Text Box 69"/>
            <p:cNvSpPr txBox="1">
              <a:spLocks noChangeArrowheads="1"/>
            </p:cNvSpPr>
            <p:nvPr/>
          </p:nvSpPr>
          <p:spPr bwMode="auto">
            <a:xfrm>
              <a:off x="4524" y="1808"/>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6431" name="Text Box 70"/>
            <p:cNvSpPr txBox="1">
              <a:spLocks noChangeArrowheads="1"/>
            </p:cNvSpPr>
            <p:nvPr/>
          </p:nvSpPr>
          <p:spPr bwMode="auto">
            <a:xfrm>
              <a:off x="4883" y="2072"/>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6432" name="Text Box 71"/>
            <p:cNvSpPr txBox="1">
              <a:spLocks noChangeArrowheads="1"/>
            </p:cNvSpPr>
            <p:nvPr/>
          </p:nvSpPr>
          <p:spPr bwMode="auto">
            <a:xfrm>
              <a:off x="4857" y="1535"/>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sp>
          <p:nvSpPr>
            <p:cNvPr id="186433" name="Text Box 72"/>
            <p:cNvSpPr txBox="1">
              <a:spLocks noChangeArrowheads="1"/>
            </p:cNvSpPr>
            <p:nvPr/>
          </p:nvSpPr>
          <p:spPr bwMode="auto">
            <a:xfrm>
              <a:off x="4122" y="1385"/>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6434" name="Text Box 73"/>
            <p:cNvSpPr txBox="1">
              <a:spLocks noChangeArrowheads="1"/>
            </p:cNvSpPr>
            <p:nvPr/>
          </p:nvSpPr>
          <p:spPr bwMode="auto">
            <a:xfrm>
              <a:off x="3771" y="1118"/>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grpSp>
      <p:sp>
        <p:nvSpPr>
          <p:cNvPr id="186374" name="Text Box 74"/>
          <p:cNvSpPr txBox="1">
            <a:spLocks noChangeArrowheads="1"/>
          </p:cNvSpPr>
          <p:nvPr/>
        </p:nvSpPr>
        <p:spPr bwMode="auto">
          <a:xfrm>
            <a:off x="5936025" y="1602893"/>
            <a:ext cx="292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Char char="•"/>
            </a:pPr>
            <a:endParaRPr lang="zh-CN" altLang="en-US" sz="2400" dirty="0">
              <a:ea typeface="楷体" panose="02010609060101010101" pitchFamily="49" charset="-122"/>
            </a:endParaRPr>
          </a:p>
        </p:txBody>
      </p:sp>
      <p:grpSp>
        <p:nvGrpSpPr>
          <p:cNvPr id="81" name="组合 80"/>
          <p:cNvGrpSpPr/>
          <p:nvPr/>
        </p:nvGrpSpPr>
        <p:grpSpPr>
          <a:xfrm>
            <a:off x="481698" y="-193337"/>
            <a:ext cx="7430678" cy="1428589"/>
            <a:chOff x="551030" y="-368704"/>
            <a:chExt cx="7430678" cy="1428589"/>
          </a:xfrm>
        </p:grpSpPr>
        <p:grpSp>
          <p:nvGrpSpPr>
            <p:cNvPr id="82" name="组合 81"/>
            <p:cNvGrpSpPr/>
            <p:nvPr/>
          </p:nvGrpSpPr>
          <p:grpSpPr>
            <a:xfrm>
              <a:off x="1201632" y="303925"/>
              <a:ext cx="6780076" cy="675443"/>
              <a:chOff x="1839059" y="967769"/>
              <a:chExt cx="6780076" cy="675443"/>
            </a:xfrm>
          </p:grpSpPr>
          <p:sp>
            <p:nvSpPr>
              <p:cNvPr id="84" name="矩形: 圆角 83"/>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5" name="文本框 84"/>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选路算法的抽象图模型</a:t>
                </a:r>
              </a:p>
            </p:txBody>
          </p:sp>
        </p:grpSp>
        <p:pic>
          <p:nvPicPr>
            <p:cNvPr id="83" name="图片 8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6" name="文本框 85"/>
          <p:cNvSpPr txBox="1"/>
          <p:nvPr/>
        </p:nvSpPr>
        <p:spPr>
          <a:xfrm>
            <a:off x="5937631" y="1602893"/>
            <a:ext cx="5893008" cy="2351221"/>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x,x</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 = </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节点</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X’ </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间边的费用</a:t>
            </a:r>
            <a:b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b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例如左图中 </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w,z</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 = 5</a:t>
            </a:r>
          </a:p>
          <a:p>
            <a:pPr>
              <a:lnSpc>
                <a:spcPct val="150000"/>
              </a:lnSpc>
              <a:buClr>
                <a:srgbClr val="009FF6"/>
              </a:buClr>
            </a:pPr>
            <a:endPar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费用可以是经济的， 但也有可能和链路的带宽以及链路拥塞状况有关</a:t>
            </a:r>
          </a:p>
        </p:txBody>
      </p:sp>
      <p:grpSp>
        <p:nvGrpSpPr>
          <p:cNvPr id="87" name="组合 86"/>
          <p:cNvGrpSpPr/>
          <p:nvPr/>
        </p:nvGrpSpPr>
        <p:grpSpPr>
          <a:xfrm>
            <a:off x="1471334" y="4160880"/>
            <a:ext cx="9221449" cy="945001"/>
            <a:chOff x="4650628" y="2323882"/>
            <a:chExt cx="4279892" cy="1841322"/>
          </a:xfrm>
        </p:grpSpPr>
        <p:sp>
          <p:nvSpPr>
            <p:cNvPr id="88" name="矩形: 圆角 87"/>
            <p:cNvSpPr/>
            <p:nvPr/>
          </p:nvSpPr>
          <p:spPr>
            <a:xfrm>
              <a:off x="4650628" y="2323882"/>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9" name="文本框 88"/>
            <p:cNvSpPr txBox="1"/>
            <p:nvPr/>
          </p:nvSpPr>
          <p:spPr>
            <a:xfrm>
              <a:off x="4755795" y="2546017"/>
              <a:ext cx="4174725" cy="1619187"/>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路径费用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(x1, x2, x3,…, </a:t>
              </a:r>
              <a:r>
                <a:rPr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xp</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c(x1,x2) + c(x2,x3) + … + c(xp-1,xp) </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91" name="组合 90"/>
          <p:cNvGrpSpPr/>
          <p:nvPr/>
        </p:nvGrpSpPr>
        <p:grpSpPr>
          <a:xfrm>
            <a:off x="1465764" y="4945974"/>
            <a:ext cx="7158906" cy="663835"/>
            <a:chOff x="4650628" y="2323882"/>
            <a:chExt cx="4279892" cy="1293474"/>
          </a:xfrm>
        </p:grpSpPr>
        <p:sp>
          <p:nvSpPr>
            <p:cNvPr id="92" name="矩形: 圆角 91"/>
            <p:cNvSpPr/>
            <p:nvPr/>
          </p:nvSpPr>
          <p:spPr>
            <a:xfrm>
              <a:off x="4650628" y="2323882"/>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93" name="文本框 92"/>
            <p:cNvSpPr txBox="1"/>
            <p:nvPr/>
          </p:nvSpPr>
          <p:spPr>
            <a:xfrm>
              <a:off x="4755795" y="2546017"/>
              <a:ext cx="4174725" cy="899548"/>
            </a:xfrm>
            <a:prstGeom prst="rect">
              <a:avLst/>
            </a:prstGeom>
            <a:noFill/>
          </p:spPr>
          <p:txBody>
            <a:bodyPr wrap="square" rtlCol="0">
              <a:spAutoFit/>
            </a:bodyPr>
            <a:lstStyle/>
            <a:p>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问题</a:t>
              </a:r>
              <a:r>
                <a:rPr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节点</a:t>
              </a:r>
              <a:r>
                <a:rPr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U</a:t>
              </a:r>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和节点</a:t>
              </a:r>
              <a:r>
                <a:rPr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Z</a:t>
              </a:r>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之间的最低费用路径是什么？</a:t>
              </a:r>
            </a:p>
          </p:txBody>
        </p:sp>
      </p:grpSp>
      <p:grpSp>
        <p:nvGrpSpPr>
          <p:cNvPr id="94" name="组合 93"/>
          <p:cNvGrpSpPr/>
          <p:nvPr/>
        </p:nvGrpSpPr>
        <p:grpSpPr>
          <a:xfrm>
            <a:off x="1497085" y="5723813"/>
            <a:ext cx="4485892" cy="663835"/>
            <a:chOff x="4681142" y="2324476"/>
            <a:chExt cx="4370396" cy="1293474"/>
          </a:xfrm>
        </p:grpSpPr>
        <p:sp>
          <p:nvSpPr>
            <p:cNvPr id="95" name="矩形: 圆角 94"/>
            <p:cNvSpPr/>
            <p:nvPr/>
          </p:nvSpPr>
          <p:spPr>
            <a:xfrm>
              <a:off x="4681142" y="2324476"/>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96" name="文本框 95"/>
            <p:cNvSpPr txBox="1"/>
            <p:nvPr/>
          </p:nvSpPr>
          <p:spPr>
            <a:xfrm>
              <a:off x="4876813" y="2481216"/>
              <a:ext cx="4174725" cy="899548"/>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选路算法</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找出</a:t>
              </a:r>
              <a:r>
                <a:rPr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最低费用路径</a:t>
              </a:r>
            </a:p>
          </p:txBody>
        </p:sp>
      </p:grpSp>
      <p:sp>
        <p:nvSpPr>
          <p:cNvPr id="2" name="灯片编号占位符 1">
            <a:extLst>
              <a:ext uri="{FF2B5EF4-FFF2-40B4-BE49-F238E27FC236}">
                <a16:creationId xmlns:a16="http://schemas.microsoft.com/office/drawing/2014/main" id="{5EE3D6B9-8734-43F6-889C-EAFB892F1C38}"/>
              </a:ext>
            </a:extLst>
          </p:cNvPr>
          <p:cNvSpPr>
            <a:spLocks noGrp="1"/>
          </p:cNvSpPr>
          <p:nvPr>
            <p:ph type="sldNum" sz="quarter" idx="12"/>
          </p:nvPr>
        </p:nvSpPr>
        <p:spPr/>
        <p:txBody>
          <a:bodyPr/>
          <a:lstStyle/>
          <a:p>
            <a:fld id="{91F2D4EF-46D4-4764-B373-FC59CD1D281E}" type="slidenum">
              <a:rPr lang="zh-CN" altLang="en-US" smtClean="0"/>
              <a:t>139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86373"/>
                                        </p:tgtEl>
                                        <p:attrNameLst>
                                          <p:attrName>style.visibility</p:attrName>
                                        </p:attrNameLst>
                                      </p:cBhvr>
                                      <p:to>
                                        <p:strVal val="visible"/>
                                      </p:to>
                                    </p:set>
                                    <p:animEffect transition="in" filter="randombar(horizontal)">
                                      <p:cBhvr>
                                        <p:cTn id="11" dur="500"/>
                                        <p:tgtEl>
                                          <p:spTgt spid="18637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6">
                                            <p:txEl>
                                              <p:pRg st="0" end="0"/>
                                            </p:txEl>
                                          </p:spTgt>
                                        </p:tgtEl>
                                        <p:attrNameLst>
                                          <p:attrName>style.visibility</p:attrName>
                                        </p:attrNameLst>
                                      </p:cBhvr>
                                      <p:to>
                                        <p:strVal val="visible"/>
                                      </p:to>
                                    </p:set>
                                    <p:animEffect transition="in" filter="fade">
                                      <p:cBhvr>
                                        <p:cTn id="16" dur="1000"/>
                                        <p:tgtEl>
                                          <p:spTgt spid="86">
                                            <p:txEl>
                                              <p:pRg st="0" end="0"/>
                                            </p:txEl>
                                          </p:spTgt>
                                        </p:tgtEl>
                                      </p:cBhvr>
                                    </p:animEffect>
                                    <p:anim calcmode="lin" valueType="num">
                                      <p:cBhvr>
                                        <p:cTn id="17" dur="1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86">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6">
                                            <p:txEl>
                                              <p:pRg st="2" end="2"/>
                                            </p:txEl>
                                          </p:spTgt>
                                        </p:tgtEl>
                                        <p:attrNameLst>
                                          <p:attrName>style.visibility</p:attrName>
                                        </p:attrNameLst>
                                      </p:cBhvr>
                                      <p:to>
                                        <p:strVal val="visible"/>
                                      </p:to>
                                    </p:set>
                                    <p:animEffect transition="in" filter="fade">
                                      <p:cBhvr>
                                        <p:cTn id="21" dur="1000"/>
                                        <p:tgtEl>
                                          <p:spTgt spid="86">
                                            <p:txEl>
                                              <p:pRg st="2" end="2"/>
                                            </p:txEl>
                                          </p:spTgt>
                                        </p:tgtEl>
                                      </p:cBhvr>
                                    </p:animEffect>
                                    <p:anim calcmode="lin" valueType="num">
                                      <p:cBhvr>
                                        <p:cTn id="22" dur="1000" fill="hold"/>
                                        <p:tgtEl>
                                          <p:spTgt spid="8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p:cNvSpPr>
            <a:spLocks noGrp="1" noChangeArrowheads="1"/>
          </p:cNvSpPr>
          <p:nvPr>
            <p:ph idx="1"/>
          </p:nvPr>
        </p:nvSpPr>
        <p:spPr>
          <a:xfrm>
            <a:off x="1992314" y="1341438"/>
            <a:ext cx="8675687" cy="4679950"/>
          </a:xfrm>
        </p:spPr>
        <p:txBody>
          <a:bodyPr/>
          <a:lstStyle/>
          <a:p>
            <a:pPr eaLnBrk="1" hangingPunct="1"/>
            <a:endParaRPr lang="en-US" altLang="zh-CN" sz="2400" b="1" dirty="0">
              <a:ea typeface="楷体" panose="02010609060101010101" pitchFamily="49" charset="-122"/>
            </a:endParaRPr>
          </a:p>
          <a:p>
            <a:pPr marL="0" indent="0" eaLnBrk="1" hangingPunct="1">
              <a:buNone/>
            </a:pPr>
            <a:endParaRPr lang="zh-CN" altLang="en-US" sz="2400" dirty="0">
              <a:ea typeface="楷体" panose="02010609060101010101" pitchFamily="49" charset="-122"/>
            </a:endParaRPr>
          </a:p>
          <a:p>
            <a:pPr eaLnBrk="1" hangingPunct="1">
              <a:buFont typeface="Wingdings" panose="05000000000000000000" pitchFamily="2" charset="2"/>
              <a:buNone/>
            </a:pPr>
            <a:r>
              <a:rPr lang="zh-CN" altLang="en-US" sz="2000" b="1" dirty="0">
                <a:ea typeface="楷体" panose="02010609060101010101" pitchFamily="49" charset="-122"/>
              </a:rPr>
              <a:t>网络体系结构   服务模型   带宽保证   无丢失保证   排序   定时   拥塞指示</a:t>
            </a:r>
          </a:p>
          <a:p>
            <a:pPr eaLnBrk="1" hangingPunct="1">
              <a:buFont typeface="Wingdings" panose="05000000000000000000" pitchFamily="2" charset="2"/>
              <a:buNone/>
            </a:pPr>
            <a:endParaRPr lang="zh-CN" altLang="en-US" sz="2000" dirty="0">
              <a:ea typeface="楷体" panose="02010609060101010101" pitchFamily="49" charset="-122"/>
            </a:endParaRPr>
          </a:p>
          <a:p>
            <a:pPr eaLnBrk="1" hangingPunct="1">
              <a:buFont typeface="Wingdings" panose="05000000000000000000" pitchFamily="2" charset="2"/>
              <a:buNone/>
            </a:pPr>
            <a:r>
              <a:rPr lang="zh-CN" altLang="en-US" sz="2000" dirty="0">
                <a:ea typeface="楷体" panose="02010609060101010101" pitchFamily="49" charset="-122"/>
              </a:rPr>
              <a:t>     因特网         尽力而为         无               无            无    不维持     无</a:t>
            </a:r>
          </a:p>
          <a:p>
            <a:pPr eaLnBrk="1" hangingPunct="1">
              <a:buFont typeface="Wingdings" panose="05000000000000000000" pitchFamily="2" charset="2"/>
              <a:buNone/>
            </a:pPr>
            <a:r>
              <a:rPr lang="zh-CN" altLang="en-US" sz="2000" dirty="0">
                <a:ea typeface="楷体" panose="02010609060101010101" pitchFamily="49" charset="-122"/>
              </a:rPr>
              <a:t>   </a:t>
            </a:r>
          </a:p>
          <a:p>
            <a:pPr eaLnBrk="1" hangingPunct="1">
              <a:buFont typeface="Wingdings" panose="05000000000000000000" pitchFamily="2" charset="2"/>
              <a:buNone/>
            </a:pPr>
            <a:r>
              <a:rPr lang="zh-CN" altLang="en-US" sz="2000" dirty="0">
                <a:ea typeface="楷体" panose="02010609060101010101" pitchFamily="49" charset="-122"/>
              </a:rPr>
              <a:t>      </a:t>
            </a:r>
            <a:r>
              <a:rPr lang="en-US" altLang="zh-CN" sz="2000" dirty="0">
                <a:ea typeface="楷体" panose="02010609060101010101" pitchFamily="49" charset="-122"/>
              </a:rPr>
              <a:t>ATM               CBR     </a:t>
            </a:r>
            <a:r>
              <a:rPr lang="zh-CN" altLang="en-US" sz="2000" dirty="0">
                <a:ea typeface="楷体" panose="02010609060101010101" pitchFamily="49" charset="-122"/>
              </a:rPr>
              <a:t>保证恒定速率     是           有序   维持     无拥塞</a:t>
            </a:r>
          </a:p>
          <a:p>
            <a:pPr eaLnBrk="1" hangingPunct="1">
              <a:buFont typeface="Wingdings" panose="05000000000000000000" pitchFamily="2" charset="2"/>
              <a:buNone/>
            </a:pPr>
            <a:endParaRPr lang="zh-CN" altLang="en-US" sz="2000" dirty="0">
              <a:ea typeface="楷体" panose="02010609060101010101" pitchFamily="49" charset="-122"/>
            </a:endParaRPr>
          </a:p>
          <a:p>
            <a:pPr eaLnBrk="1" hangingPunct="1">
              <a:buFont typeface="Wingdings" panose="05000000000000000000" pitchFamily="2" charset="2"/>
              <a:buNone/>
            </a:pPr>
            <a:r>
              <a:rPr lang="zh-CN" altLang="en-US" sz="2000" dirty="0">
                <a:ea typeface="楷体" panose="02010609060101010101" pitchFamily="49" charset="-122"/>
              </a:rPr>
              <a:t>      </a:t>
            </a:r>
            <a:r>
              <a:rPr lang="en-US" altLang="zh-CN" sz="2000" dirty="0">
                <a:ea typeface="楷体" panose="02010609060101010101" pitchFamily="49" charset="-122"/>
              </a:rPr>
              <a:t>ATM               ABR      </a:t>
            </a:r>
            <a:r>
              <a:rPr lang="zh-CN" altLang="en-US" sz="2000" dirty="0">
                <a:ea typeface="楷体" panose="02010609060101010101" pitchFamily="49" charset="-122"/>
              </a:rPr>
              <a:t>保证最小速率    无          有序   维持    提供指示</a:t>
            </a:r>
          </a:p>
          <a:p>
            <a:pPr eaLnBrk="1" hangingPunct="1">
              <a:buFont typeface="Wingdings" panose="05000000000000000000" pitchFamily="2" charset="2"/>
              <a:buNone/>
            </a:pPr>
            <a:r>
              <a:rPr lang="zh-CN" altLang="en-US" sz="2000" dirty="0">
                <a:ea typeface="楷体" panose="02010609060101010101" pitchFamily="49" charset="-122"/>
              </a:rPr>
              <a:t>      </a:t>
            </a:r>
          </a:p>
        </p:txBody>
      </p:sp>
      <p:sp>
        <p:nvSpPr>
          <p:cNvPr id="20486" name="Line 4"/>
          <p:cNvSpPr>
            <a:spLocks noChangeShapeType="1"/>
          </p:cNvSpPr>
          <p:nvPr/>
        </p:nvSpPr>
        <p:spPr bwMode="auto">
          <a:xfrm>
            <a:off x="1992313" y="2141463"/>
            <a:ext cx="8280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87" name="Line 5"/>
          <p:cNvSpPr>
            <a:spLocks noChangeShapeType="1"/>
          </p:cNvSpPr>
          <p:nvPr/>
        </p:nvSpPr>
        <p:spPr bwMode="auto">
          <a:xfrm>
            <a:off x="1992313" y="2751790"/>
            <a:ext cx="8280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88" name="Line 6"/>
          <p:cNvSpPr>
            <a:spLocks noChangeShapeType="1"/>
          </p:cNvSpPr>
          <p:nvPr/>
        </p:nvSpPr>
        <p:spPr bwMode="auto">
          <a:xfrm>
            <a:off x="2037375" y="3534436"/>
            <a:ext cx="8280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89" name="Line 7"/>
          <p:cNvSpPr>
            <a:spLocks noChangeShapeType="1"/>
          </p:cNvSpPr>
          <p:nvPr/>
        </p:nvSpPr>
        <p:spPr bwMode="auto">
          <a:xfrm>
            <a:off x="1992313" y="4316530"/>
            <a:ext cx="8280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0" name="Line 8"/>
          <p:cNvSpPr>
            <a:spLocks noChangeShapeType="1"/>
          </p:cNvSpPr>
          <p:nvPr/>
        </p:nvSpPr>
        <p:spPr bwMode="auto">
          <a:xfrm>
            <a:off x="1992313" y="5084763"/>
            <a:ext cx="8280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组合 24"/>
          <p:cNvGrpSpPr/>
          <p:nvPr/>
        </p:nvGrpSpPr>
        <p:grpSpPr>
          <a:xfrm>
            <a:off x="430213" y="0"/>
            <a:ext cx="8824250" cy="1428589"/>
            <a:chOff x="551030" y="-368704"/>
            <a:chExt cx="8824250" cy="1428589"/>
          </a:xfrm>
        </p:grpSpPr>
        <p:grpSp>
          <p:nvGrpSpPr>
            <p:cNvPr id="26" name="组合 25"/>
            <p:cNvGrpSpPr/>
            <p:nvPr/>
          </p:nvGrpSpPr>
          <p:grpSpPr>
            <a:xfrm>
              <a:off x="1201631" y="303925"/>
              <a:ext cx="8173649" cy="675443"/>
              <a:chOff x="1839058" y="967769"/>
              <a:chExt cx="8173649" cy="675443"/>
            </a:xfrm>
          </p:grpSpPr>
          <p:sp>
            <p:nvSpPr>
              <p:cNvPr id="28" name="矩形: 圆角 27"/>
              <p:cNvSpPr/>
              <p:nvPr/>
            </p:nvSpPr>
            <p:spPr>
              <a:xfrm>
                <a:off x="1839058" y="967769"/>
                <a:ext cx="81184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9" name="文本框 28"/>
              <p:cNvSpPr txBox="1"/>
              <p:nvPr/>
            </p:nvSpPr>
            <p:spPr>
              <a:xfrm>
                <a:off x="2666700" y="996881"/>
                <a:ext cx="734600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几种实际使用的网络层服务模型</a:t>
                </a:r>
              </a:p>
            </p:txBody>
          </p:sp>
        </p:grpSp>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ADC4D224-6881-4600-8C6E-84B43E149F31}"/>
              </a:ext>
            </a:extLst>
          </p:cNvPr>
          <p:cNvSpPr>
            <a:spLocks noGrp="1"/>
          </p:cNvSpPr>
          <p:nvPr>
            <p:ph type="sldNum" sz="quarter" idx="12"/>
          </p:nvPr>
        </p:nvSpPr>
        <p:spPr/>
        <p:txBody>
          <a:bodyPr/>
          <a:lstStyle/>
          <a:p>
            <a:fld id="{91F2D4EF-46D4-4764-B373-FC59CD1D281E}" type="slidenum">
              <a:rPr lang="zh-CN" altLang="en-US" smtClean="0"/>
              <a:t>14</a:t>
            </a:fld>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81698" y="-193337"/>
            <a:ext cx="7430678" cy="1428589"/>
            <a:chOff x="551030" y="-368704"/>
            <a:chExt cx="7430678" cy="1428589"/>
          </a:xfrm>
        </p:grpSpPr>
        <p:grpSp>
          <p:nvGrpSpPr>
            <p:cNvPr id="9" name="组合 8"/>
            <p:cNvGrpSpPr/>
            <p:nvPr/>
          </p:nvGrpSpPr>
          <p:grpSpPr>
            <a:xfrm>
              <a:off x="1201632" y="303925"/>
              <a:ext cx="6780076" cy="675443"/>
              <a:chOff x="1839059" y="967769"/>
              <a:chExt cx="6780076" cy="675443"/>
            </a:xfrm>
          </p:grpSpPr>
          <p:sp>
            <p:nvSpPr>
              <p:cNvPr id="11" name="矩形: 圆角 1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选路算法分类</a:t>
                </a: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1010101" y="1514759"/>
            <a:ext cx="7605998" cy="913393"/>
            <a:chOff x="722008" y="1303131"/>
            <a:chExt cx="4742099" cy="872137"/>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46479" y="1323031"/>
              <a:ext cx="3916868" cy="85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根据信息是全局性还是分散式的进行分类</a:t>
              </a:r>
            </a:p>
          </p:txBody>
        </p:sp>
      </p:grpSp>
      <p:sp>
        <p:nvSpPr>
          <p:cNvPr id="19" name="文本框 18"/>
          <p:cNvSpPr txBox="1"/>
          <p:nvPr/>
        </p:nvSpPr>
        <p:spPr>
          <a:xfrm>
            <a:off x="1437690" y="2188811"/>
            <a:ext cx="7569387" cy="3274551"/>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全局选路算法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所有路由器都知道整个网络拓扑图以及链路的费用信息</a:t>
            </a:r>
          </a:p>
          <a:p>
            <a:pPr marL="800100" lvl="1" indent="-342900">
              <a:lnSpc>
                <a:spcPct val="150000"/>
              </a:lnSpc>
              <a:buClr>
                <a:srgbClr val="009FF6"/>
              </a:buClr>
              <a:buFont typeface="Wingdings" panose="05000000000000000000" pitchFamily="2" charset="2"/>
              <a:buChar char="n"/>
            </a:pP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链路状态算法</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分散式选路算法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每个路由器仅有与其相连链路的费用信息</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通过迭代计算过程与相邻节点交换信息</a:t>
            </a:r>
          </a:p>
          <a:p>
            <a:pPr marL="800100" lvl="1" indent="-342900">
              <a:lnSpc>
                <a:spcPct val="150000"/>
              </a:lnSpc>
              <a:buClr>
                <a:srgbClr val="009FF6"/>
              </a:buClr>
              <a:buFont typeface="Wingdings" panose="05000000000000000000" pitchFamily="2" charset="2"/>
              <a:buChar char="n"/>
            </a:pPr>
            <a:r>
              <a:rPr kumimoji="1" lang="zh-CN" altLang="en-US"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距离向量算法</a:t>
            </a:r>
          </a:p>
        </p:txBody>
      </p:sp>
      <p:sp>
        <p:nvSpPr>
          <p:cNvPr id="2" name="灯片编号占位符 1">
            <a:extLst>
              <a:ext uri="{FF2B5EF4-FFF2-40B4-BE49-F238E27FC236}">
                <a16:creationId xmlns:a16="http://schemas.microsoft.com/office/drawing/2014/main" id="{014B8FB8-BA72-402E-BA1F-772EBADA1E42}"/>
              </a:ext>
            </a:extLst>
          </p:cNvPr>
          <p:cNvSpPr>
            <a:spLocks noGrp="1"/>
          </p:cNvSpPr>
          <p:nvPr>
            <p:ph type="sldNum" sz="quarter" idx="12"/>
          </p:nvPr>
        </p:nvSpPr>
        <p:spPr/>
        <p:txBody>
          <a:bodyPr/>
          <a:lstStyle/>
          <a:p>
            <a:fld id="{91F2D4EF-46D4-4764-B373-FC59CD1D281E}" type="slidenum">
              <a:rPr lang="zh-CN" altLang="en-US" smtClean="0"/>
              <a:t>140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 calcmode="lin" valueType="num">
                                      <p:cBhvr additive="base">
                                        <p:cTn id="1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 calcmode="lin" valueType="num">
                                      <p:cBhvr additive="base">
                                        <p:cTn id="2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9">
                                            <p:txEl>
                                              <p:pRg st="2" end="2"/>
                                            </p:txEl>
                                          </p:spTgt>
                                        </p:tgtEl>
                                        <p:attrNameLst>
                                          <p:attrName>style.visibility</p:attrName>
                                        </p:attrNameLst>
                                      </p:cBhvr>
                                      <p:to>
                                        <p:strVal val="visible"/>
                                      </p:to>
                                    </p:set>
                                    <p:anim calcmode="lin" valueType="num">
                                      <p:cBhvr additive="base">
                                        <p:cTn id="24"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additive="base">
                                        <p:cTn id="28"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9">
                                            <p:txEl>
                                              <p:pRg st="4" end="4"/>
                                            </p:txEl>
                                          </p:spTgt>
                                        </p:tgtEl>
                                        <p:attrNameLst>
                                          <p:attrName>style.visibility</p:attrName>
                                        </p:attrNameLst>
                                      </p:cBhvr>
                                      <p:to>
                                        <p:strVal val="visible"/>
                                      </p:to>
                                    </p:set>
                                    <p:anim calcmode="lin" valueType="num">
                                      <p:cBhvr additive="base">
                                        <p:cTn id="32"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9">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additive="base">
                                        <p:cTn id="36"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9">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9">
                                            <p:txEl>
                                              <p:pRg st="6" end="6"/>
                                            </p:txEl>
                                          </p:spTgt>
                                        </p:tgtEl>
                                        <p:attrNameLst>
                                          <p:attrName>style.visibility</p:attrName>
                                        </p:attrNameLst>
                                      </p:cBhvr>
                                      <p:to>
                                        <p:strVal val="visible"/>
                                      </p:to>
                                    </p:set>
                                    <p:anim calcmode="lin" valueType="num">
                                      <p:cBhvr additive="base">
                                        <p:cTn id="40"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81698" y="-193337"/>
            <a:ext cx="7430678" cy="1428589"/>
            <a:chOff x="551030" y="-368704"/>
            <a:chExt cx="7430678" cy="1428589"/>
          </a:xfrm>
        </p:grpSpPr>
        <p:grpSp>
          <p:nvGrpSpPr>
            <p:cNvPr id="9" name="组合 8"/>
            <p:cNvGrpSpPr/>
            <p:nvPr/>
          </p:nvGrpSpPr>
          <p:grpSpPr>
            <a:xfrm>
              <a:off x="1201632" y="303925"/>
              <a:ext cx="6780076" cy="675443"/>
              <a:chOff x="1839059" y="967769"/>
              <a:chExt cx="6780076" cy="675443"/>
            </a:xfrm>
          </p:grpSpPr>
          <p:sp>
            <p:nvSpPr>
              <p:cNvPr id="11" name="矩形: 圆角 1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选路算法分类</a:t>
                </a: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1000673" y="1490556"/>
            <a:ext cx="7605998" cy="513284"/>
            <a:chOff x="722008" y="1303131"/>
            <a:chExt cx="4742099" cy="490100"/>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根据信息是静态还是动态的进行分类</a:t>
              </a:r>
            </a:p>
          </p:txBody>
        </p:sp>
      </p:grpSp>
      <p:sp>
        <p:nvSpPr>
          <p:cNvPr id="19" name="文本框 18"/>
          <p:cNvSpPr txBox="1"/>
          <p:nvPr/>
        </p:nvSpPr>
        <p:spPr>
          <a:xfrm>
            <a:off x="1538185" y="2244234"/>
            <a:ext cx="7638293" cy="2812886"/>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静态选路算法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随着时间的流逝，路由的变化非常缓</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动态选路算法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路由信息可以更快地发生变化</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周期性的更新</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可以响应拓扑或链路费用的变化</a:t>
            </a:r>
          </a:p>
        </p:txBody>
      </p:sp>
      <p:sp>
        <p:nvSpPr>
          <p:cNvPr id="2" name="灯片编号占位符 1">
            <a:extLst>
              <a:ext uri="{FF2B5EF4-FFF2-40B4-BE49-F238E27FC236}">
                <a16:creationId xmlns:a16="http://schemas.microsoft.com/office/drawing/2014/main" id="{8E1D797B-FA61-43D7-B7D5-4BA5A9CE9D00}"/>
              </a:ext>
            </a:extLst>
          </p:cNvPr>
          <p:cNvSpPr>
            <a:spLocks noGrp="1"/>
          </p:cNvSpPr>
          <p:nvPr>
            <p:ph type="sldNum" sz="quarter" idx="12"/>
          </p:nvPr>
        </p:nvSpPr>
        <p:spPr/>
        <p:txBody>
          <a:bodyPr/>
          <a:lstStyle/>
          <a:p>
            <a:fld id="{91F2D4EF-46D4-4764-B373-FC59CD1D281E}" type="slidenum">
              <a:rPr lang="zh-CN" altLang="en-US" smtClean="0"/>
              <a:t>141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1698" y="-193337"/>
            <a:ext cx="7430678" cy="1428589"/>
            <a:chOff x="551030" y="-368704"/>
            <a:chExt cx="7430678" cy="1428589"/>
          </a:xfrm>
        </p:grpSpPr>
        <p:grpSp>
          <p:nvGrpSpPr>
            <p:cNvPr id="7" name="组合 6"/>
            <p:cNvGrpSpPr/>
            <p:nvPr/>
          </p:nvGrpSpPr>
          <p:grpSpPr>
            <a:xfrm>
              <a:off x="1201632" y="303925"/>
              <a:ext cx="6780076" cy="675443"/>
              <a:chOff x="1839059" y="967769"/>
              <a:chExt cx="6780076" cy="675443"/>
            </a:xfrm>
          </p:grpSpPr>
          <p:sp>
            <p:nvSpPr>
              <p:cNvPr id="9" name="矩形: 圆角 8"/>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 name="文本框 9"/>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选路算法分类</a:t>
                </a: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991247" y="1476796"/>
            <a:ext cx="7243067" cy="513284"/>
            <a:chOff x="722008" y="1303131"/>
            <a:chExt cx="4742099" cy="490100"/>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根据是否对负载敏感进行分类</a:t>
              </a:r>
            </a:p>
          </p:txBody>
        </p:sp>
      </p:grpSp>
      <p:sp>
        <p:nvSpPr>
          <p:cNvPr id="19" name="文本框 18"/>
          <p:cNvSpPr txBox="1"/>
          <p:nvPr/>
        </p:nvSpPr>
        <p:spPr>
          <a:xfrm>
            <a:off x="1503111" y="2216714"/>
            <a:ext cx="6618290" cy="1889556"/>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负载敏感算法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链路费用会动态地变化以反映出链路的当前状况</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负载迟钝算法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链路费用不明显地反映链路的当前状况</a:t>
            </a:r>
          </a:p>
        </p:txBody>
      </p:sp>
      <p:sp>
        <p:nvSpPr>
          <p:cNvPr id="2" name="灯片编号占位符 1">
            <a:extLst>
              <a:ext uri="{FF2B5EF4-FFF2-40B4-BE49-F238E27FC236}">
                <a16:creationId xmlns:a16="http://schemas.microsoft.com/office/drawing/2014/main" id="{31A28ABA-3DBB-4A88-AF0F-7329A61BEABF}"/>
              </a:ext>
            </a:extLst>
          </p:cNvPr>
          <p:cNvSpPr>
            <a:spLocks noGrp="1"/>
          </p:cNvSpPr>
          <p:nvPr>
            <p:ph type="sldNum" sz="quarter" idx="12"/>
          </p:nvPr>
        </p:nvSpPr>
        <p:spPr/>
        <p:txBody>
          <a:bodyPr/>
          <a:lstStyle/>
          <a:p>
            <a:fld id="{91F2D4EF-46D4-4764-B373-FC59CD1D281E}" type="slidenum">
              <a:rPr lang="zh-CN" altLang="en-US" smtClean="0"/>
              <a:t>142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430678" cy="1428589"/>
            <a:chOff x="551030" y="-368704"/>
            <a:chExt cx="7430678" cy="1428589"/>
          </a:xfrm>
        </p:grpSpPr>
        <p:grpSp>
          <p:nvGrpSpPr>
            <p:cNvPr id="29" name="组合 28"/>
            <p:cNvGrpSpPr/>
            <p:nvPr/>
          </p:nvGrpSpPr>
          <p:grpSpPr>
            <a:xfrm>
              <a:off x="1201632" y="303925"/>
              <a:ext cx="6780076" cy="675443"/>
              <a:chOff x="1839059" y="967769"/>
              <a:chExt cx="6780076" cy="675443"/>
            </a:xfrm>
          </p:grpSpPr>
          <p:sp>
            <p:nvSpPr>
              <p:cNvPr id="31" name="矩形: 圆角 3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如何选路才能满足路由要求</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810906" y="1550761"/>
            <a:ext cx="4396880" cy="526730"/>
            <a:chOff x="722008" y="1303131"/>
            <a:chExt cx="4198268" cy="502938"/>
          </a:xfrm>
        </p:grpSpPr>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8"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9" name="Text Box 79"/>
            <p:cNvSpPr txBox="1">
              <a:spLocks noChangeArrowheads="1"/>
            </p:cNvSpPr>
            <p:nvPr/>
          </p:nvSpPr>
          <p:spPr bwMode="auto">
            <a:xfrm>
              <a:off x="1224497" y="1335870"/>
              <a:ext cx="369577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首先将网络拓扑映射为图</a:t>
              </a:r>
            </a:p>
          </p:txBody>
        </p:sp>
      </p:grpSp>
      <p:sp>
        <p:nvSpPr>
          <p:cNvPr id="77" name="Rectangle 11"/>
          <p:cNvSpPr>
            <a:spLocks noChangeArrowheads="1"/>
          </p:cNvSpPr>
          <p:nvPr/>
        </p:nvSpPr>
        <p:spPr bwMode="auto">
          <a:xfrm>
            <a:off x="1666445" y="4478029"/>
            <a:ext cx="1738722"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性能目标</a:t>
            </a:r>
          </a:p>
        </p:txBody>
      </p:sp>
      <p:sp>
        <p:nvSpPr>
          <p:cNvPr id="90" name="Rectangle 11"/>
          <p:cNvSpPr>
            <a:spLocks noChangeArrowheads="1"/>
          </p:cNvSpPr>
          <p:nvPr/>
        </p:nvSpPr>
        <p:spPr bwMode="auto">
          <a:xfrm>
            <a:off x="6425597" y="4477292"/>
            <a:ext cx="1738722" cy="492442"/>
          </a:xfrm>
          <a:prstGeom prst="roundRect">
            <a:avLst>
              <a:gd name="adj" fmla="val 50000"/>
            </a:avLst>
          </a:prstGeom>
          <a:solidFill>
            <a:srgbClr val="FFC000"/>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报文交换</a:t>
            </a:r>
          </a:p>
        </p:txBody>
      </p:sp>
      <p:grpSp>
        <p:nvGrpSpPr>
          <p:cNvPr id="2" name="组合 1"/>
          <p:cNvGrpSpPr/>
          <p:nvPr/>
        </p:nvGrpSpPr>
        <p:grpSpPr>
          <a:xfrm>
            <a:off x="1666445" y="5136718"/>
            <a:ext cx="7912791" cy="478881"/>
            <a:chOff x="455500" y="5107508"/>
            <a:chExt cx="7912791" cy="478881"/>
          </a:xfrm>
        </p:grpSpPr>
        <p:grpSp>
          <p:nvGrpSpPr>
            <p:cNvPr id="78" name="组合 77"/>
            <p:cNvGrpSpPr/>
            <p:nvPr/>
          </p:nvGrpSpPr>
          <p:grpSpPr>
            <a:xfrm>
              <a:off x="455500" y="5108245"/>
              <a:ext cx="3617999" cy="478144"/>
              <a:chOff x="1403750" y="3593123"/>
              <a:chExt cx="3617999" cy="478144"/>
            </a:xfrm>
          </p:grpSpPr>
          <p:grpSp>
            <p:nvGrpSpPr>
              <p:cNvPr id="79" name="组合 78"/>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3" y="3593123"/>
                <a:ext cx="303581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基于路径成本最优？</a:t>
                </a:r>
              </a:p>
            </p:txBody>
          </p:sp>
        </p:grpSp>
        <p:sp>
          <p:nvSpPr>
            <p:cNvPr id="88" name="AutoShape 71"/>
            <p:cNvSpPr>
              <a:spLocks noChangeArrowheads="1"/>
            </p:cNvSpPr>
            <p:nvPr/>
          </p:nvSpPr>
          <p:spPr bwMode="auto">
            <a:xfrm rot="16200000">
              <a:off x="3804028" y="5225141"/>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91" name="组合 90"/>
            <p:cNvGrpSpPr/>
            <p:nvPr/>
          </p:nvGrpSpPr>
          <p:grpSpPr>
            <a:xfrm>
              <a:off x="5214652" y="5107508"/>
              <a:ext cx="3153639" cy="478144"/>
              <a:chOff x="1403750" y="3593123"/>
              <a:chExt cx="3153639" cy="478144"/>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1985933" y="3593123"/>
                <a:ext cx="257145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两两节点间交换？</a:t>
                </a:r>
              </a:p>
            </p:txBody>
          </p:sp>
        </p:grpSp>
        <p:sp>
          <p:nvSpPr>
            <p:cNvPr id="101" name="矩形 100"/>
            <p:cNvSpPr/>
            <p:nvPr/>
          </p:nvSpPr>
          <p:spPr>
            <a:xfrm>
              <a:off x="3983655" y="5107640"/>
              <a:ext cx="970137" cy="461665"/>
            </a:xfrm>
            <a:prstGeom prst="rect">
              <a:avLst/>
            </a:prstGeom>
          </p:spPr>
          <p:txBody>
            <a:bodyPr wrap="none">
              <a:spAutoFit/>
            </a:bodyPr>
            <a:lstStyle/>
            <a:p>
              <a:r>
                <a:rPr lang="en-US" altLang="zh-CN" sz="2400" b="1" dirty="0">
                  <a:gradFill>
                    <a:gsLst>
                      <a:gs pos="100000">
                        <a:srgbClr val="2E95D1"/>
                      </a:gs>
                      <a:gs pos="0">
                        <a:srgbClr val="1F25A0"/>
                      </a:gs>
                    </a:gsLst>
                    <a:lin ang="7800000" scaled="0"/>
                  </a:gradFill>
                  <a:latin typeface="Times New Roman" panose="02020803070505020304" pitchFamily="18" charset="0"/>
                  <a:cs typeface="Times New Roman" panose="02020803070505020304" pitchFamily="18" charset="0"/>
                </a:rPr>
                <a:t>OSPF</a:t>
              </a:r>
            </a:p>
          </p:txBody>
        </p:sp>
        <p:sp>
          <p:nvSpPr>
            <p:cNvPr id="103" name="AutoShape 71"/>
            <p:cNvSpPr>
              <a:spLocks noChangeArrowheads="1"/>
            </p:cNvSpPr>
            <p:nvPr/>
          </p:nvSpPr>
          <p:spPr bwMode="auto">
            <a:xfrm rot="16200000" flipV="1">
              <a:off x="4922080" y="5225141"/>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3" name="组合 2"/>
          <p:cNvGrpSpPr/>
          <p:nvPr/>
        </p:nvGrpSpPr>
        <p:grpSpPr>
          <a:xfrm>
            <a:off x="1666445" y="5730184"/>
            <a:ext cx="7912791" cy="478881"/>
            <a:chOff x="455500" y="5700974"/>
            <a:chExt cx="7912791" cy="478881"/>
          </a:xfrm>
        </p:grpSpPr>
        <p:grpSp>
          <p:nvGrpSpPr>
            <p:cNvPr id="83" name="组合 82"/>
            <p:cNvGrpSpPr/>
            <p:nvPr/>
          </p:nvGrpSpPr>
          <p:grpSpPr>
            <a:xfrm>
              <a:off x="455500" y="5701711"/>
              <a:ext cx="3617999" cy="478144"/>
              <a:chOff x="1403750" y="3593123"/>
              <a:chExt cx="3617999" cy="478144"/>
            </a:xfrm>
          </p:grpSpPr>
          <p:grpSp>
            <p:nvGrpSpPr>
              <p:cNvPr id="84" name="组合 83"/>
              <p:cNvGrpSpPr/>
              <p:nvPr/>
            </p:nvGrpSpPr>
            <p:grpSpPr>
              <a:xfrm>
                <a:off x="1403750" y="3593123"/>
                <a:ext cx="490436" cy="476221"/>
                <a:chOff x="1403750" y="3593123"/>
                <a:chExt cx="808892" cy="785446"/>
              </a:xfrm>
            </p:grpSpPr>
            <p:sp>
              <p:nvSpPr>
                <p:cNvPr id="86" name="对话气泡: 椭圆形 8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5" name="Text Box 79"/>
              <p:cNvSpPr txBox="1">
                <a:spLocks noChangeArrowheads="1"/>
              </p:cNvSpPr>
              <p:nvPr/>
            </p:nvSpPr>
            <p:spPr bwMode="auto">
              <a:xfrm>
                <a:off x="1985933" y="3593123"/>
                <a:ext cx="303581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基于路径距离最短？</a:t>
                </a:r>
              </a:p>
            </p:txBody>
          </p:sp>
        </p:grpSp>
        <p:sp>
          <p:nvSpPr>
            <p:cNvPr id="89" name="AutoShape 71"/>
            <p:cNvSpPr>
              <a:spLocks noChangeArrowheads="1"/>
            </p:cNvSpPr>
            <p:nvPr/>
          </p:nvSpPr>
          <p:spPr bwMode="auto">
            <a:xfrm rot="16200000">
              <a:off x="3796043" y="5816993"/>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96" name="组合 95"/>
            <p:cNvGrpSpPr/>
            <p:nvPr/>
          </p:nvGrpSpPr>
          <p:grpSpPr>
            <a:xfrm>
              <a:off x="5214652" y="5700974"/>
              <a:ext cx="3153639" cy="478144"/>
              <a:chOff x="1403750" y="3593123"/>
              <a:chExt cx="3153639" cy="478144"/>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3" y="3593123"/>
                <a:ext cx="257145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相邻节点间交换？</a:t>
                </a:r>
              </a:p>
            </p:txBody>
          </p:sp>
        </p:grpSp>
        <p:sp>
          <p:nvSpPr>
            <p:cNvPr id="102" name="矩形 101"/>
            <p:cNvSpPr/>
            <p:nvPr/>
          </p:nvSpPr>
          <p:spPr>
            <a:xfrm>
              <a:off x="4113329" y="5708251"/>
              <a:ext cx="715260" cy="461665"/>
            </a:xfrm>
            <a:prstGeom prst="rect">
              <a:avLst/>
            </a:prstGeom>
          </p:spPr>
          <p:txBody>
            <a:bodyPr wrap="none">
              <a:spAutoFit/>
            </a:bodyPr>
            <a:lstStyle/>
            <a:p>
              <a:r>
                <a:rPr lang="en-US" altLang="zh-CN" sz="2400" b="1" dirty="0">
                  <a:gradFill>
                    <a:gsLst>
                      <a:gs pos="100000">
                        <a:srgbClr val="2E95D1"/>
                      </a:gs>
                      <a:gs pos="0">
                        <a:srgbClr val="1F25A0"/>
                      </a:gs>
                    </a:gsLst>
                    <a:lin ang="7800000" scaled="0"/>
                  </a:gradFill>
                  <a:latin typeface="Times New Roman" panose="02020803070505020304" pitchFamily="18" charset="0"/>
                  <a:cs typeface="Times New Roman" panose="02020803070505020304" pitchFamily="18" charset="0"/>
                </a:rPr>
                <a:t>RIP</a:t>
              </a:r>
            </a:p>
          </p:txBody>
        </p:sp>
        <p:sp>
          <p:nvSpPr>
            <p:cNvPr id="105" name="AutoShape 71"/>
            <p:cNvSpPr>
              <a:spLocks noChangeArrowheads="1"/>
            </p:cNvSpPr>
            <p:nvPr/>
          </p:nvSpPr>
          <p:spPr bwMode="auto">
            <a:xfrm rot="16200000" flipV="1">
              <a:off x="4922080" y="5807101"/>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104" name="组合 103"/>
          <p:cNvGrpSpPr/>
          <p:nvPr/>
        </p:nvGrpSpPr>
        <p:grpSpPr>
          <a:xfrm>
            <a:off x="3766536" y="2268234"/>
            <a:ext cx="3318200" cy="2412154"/>
            <a:chOff x="498682" y="2222923"/>
            <a:chExt cx="3318200" cy="2412154"/>
          </a:xfrm>
        </p:grpSpPr>
        <p:grpSp>
          <p:nvGrpSpPr>
            <p:cNvPr id="106" name="组合 105"/>
            <p:cNvGrpSpPr/>
            <p:nvPr/>
          </p:nvGrpSpPr>
          <p:grpSpPr>
            <a:xfrm>
              <a:off x="498682" y="2222923"/>
              <a:ext cx="3318200" cy="2412154"/>
              <a:chOff x="2707027" y="1673538"/>
              <a:chExt cx="3810000" cy="3520449"/>
            </a:xfrm>
          </p:grpSpPr>
          <p:grpSp>
            <p:nvGrpSpPr>
              <p:cNvPr id="211" name="组合 210"/>
              <p:cNvGrpSpPr/>
              <p:nvPr/>
            </p:nvGrpSpPr>
            <p:grpSpPr>
              <a:xfrm>
                <a:off x="2707027" y="1673538"/>
                <a:ext cx="3810000" cy="3520449"/>
                <a:chOff x="2363126" y="1676863"/>
                <a:chExt cx="3995264" cy="3691633"/>
              </a:xfrm>
            </p:grpSpPr>
            <p:sp>
              <p:nvSpPr>
                <p:cNvPr id="213" name="椭圆 212"/>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4" name="椭圆 213"/>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12" name="弧形 211"/>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cxnSp>
          <p:nvCxnSpPr>
            <p:cNvPr id="107" name="直接连接符 106"/>
            <p:cNvCxnSpPr/>
            <p:nvPr/>
          </p:nvCxnSpPr>
          <p:spPr>
            <a:xfrm flipV="1">
              <a:off x="1197504" y="2987505"/>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897180" y="2904231"/>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897180" y="4020519"/>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2772272" y="2987643"/>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2746702" y="3547624"/>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flipV="1">
              <a:off x="1226237" y="3547624"/>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653070" y="3003108"/>
              <a:ext cx="0" cy="93132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864509" y="3023179"/>
              <a:ext cx="640011" cy="9119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2633471" y="3013729"/>
              <a:ext cx="0" cy="91699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6" name="Text Box 16"/>
            <p:cNvSpPr txBox="1">
              <a:spLocks noChangeArrowheads="1"/>
            </p:cNvSpPr>
            <p:nvPr/>
          </p:nvSpPr>
          <p:spPr bwMode="auto">
            <a:xfrm>
              <a:off x="858638" y="351210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17" name="Text Box 16"/>
            <p:cNvSpPr txBox="1">
              <a:spLocks noChangeArrowheads="1"/>
            </p:cNvSpPr>
            <p:nvPr/>
          </p:nvSpPr>
          <p:spPr bwMode="auto">
            <a:xfrm>
              <a:off x="1548886" y="404582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18" name="Text Box 16"/>
            <p:cNvSpPr txBox="1">
              <a:spLocks noChangeArrowheads="1"/>
            </p:cNvSpPr>
            <p:nvPr/>
          </p:nvSpPr>
          <p:spPr bwMode="auto">
            <a:xfrm>
              <a:off x="1553726" y="2944145"/>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v</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19" name="Text Box 16"/>
            <p:cNvSpPr txBox="1">
              <a:spLocks noChangeArrowheads="1"/>
            </p:cNvSpPr>
            <p:nvPr/>
          </p:nvSpPr>
          <p:spPr bwMode="auto">
            <a:xfrm>
              <a:off x="2421453" y="2944145"/>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0" name="Text Box 16"/>
            <p:cNvSpPr txBox="1">
              <a:spLocks noChangeArrowheads="1"/>
            </p:cNvSpPr>
            <p:nvPr/>
          </p:nvSpPr>
          <p:spPr bwMode="auto">
            <a:xfrm>
              <a:off x="3097132" y="3473634"/>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z</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1" name="Text Box 16"/>
            <p:cNvSpPr txBox="1">
              <a:spLocks noChangeArrowheads="1"/>
            </p:cNvSpPr>
            <p:nvPr/>
          </p:nvSpPr>
          <p:spPr bwMode="auto">
            <a:xfrm>
              <a:off x="2422799" y="402508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2" name="Text Box 16"/>
            <p:cNvSpPr txBox="1">
              <a:spLocks noChangeArrowheads="1"/>
            </p:cNvSpPr>
            <p:nvPr/>
          </p:nvSpPr>
          <p:spPr bwMode="auto">
            <a:xfrm>
              <a:off x="2822699" y="297103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3" name="Text Box 16"/>
            <p:cNvSpPr txBox="1">
              <a:spLocks noChangeArrowheads="1"/>
            </p:cNvSpPr>
            <p:nvPr/>
          </p:nvSpPr>
          <p:spPr bwMode="auto">
            <a:xfrm>
              <a:off x="2812497" y="368359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4" name="Text Box 16"/>
            <p:cNvSpPr txBox="1">
              <a:spLocks noChangeArrowheads="1"/>
            </p:cNvSpPr>
            <p:nvPr/>
          </p:nvSpPr>
          <p:spPr bwMode="auto">
            <a:xfrm>
              <a:off x="2551640" y="330688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5" name="Text Box 16"/>
            <p:cNvSpPr txBox="1">
              <a:spLocks noChangeArrowheads="1"/>
            </p:cNvSpPr>
            <p:nvPr/>
          </p:nvSpPr>
          <p:spPr bwMode="auto">
            <a:xfrm>
              <a:off x="2003526" y="324733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6" name="Text Box 16"/>
            <p:cNvSpPr txBox="1">
              <a:spLocks noChangeArrowheads="1"/>
            </p:cNvSpPr>
            <p:nvPr/>
          </p:nvSpPr>
          <p:spPr bwMode="auto">
            <a:xfrm>
              <a:off x="2003526" y="4018804"/>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7" name="Text Box 16"/>
            <p:cNvSpPr txBox="1">
              <a:spLocks noChangeArrowheads="1"/>
            </p:cNvSpPr>
            <p:nvPr/>
          </p:nvSpPr>
          <p:spPr bwMode="auto">
            <a:xfrm>
              <a:off x="1178068" y="371851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8" name="Text Box 16"/>
            <p:cNvSpPr txBox="1">
              <a:spLocks noChangeArrowheads="1"/>
            </p:cNvSpPr>
            <p:nvPr/>
          </p:nvSpPr>
          <p:spPr bwMode="auto">
            <a:xfrm>
              <a:off x="1581036" y="329438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9" name="Text Box 16"/>
            <p:cNvSpPr txBox="1">
              <a:spLocks noChangeArrowheads="1"/>
            </p:cNvSpPr>
            <p:nvPr/>
          </p:nvSpPr>
          <p:spPr bwMode="auto">
            <a:xfrm>
              <a:off x="1137462" y="297103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30" name="Text Box 16"/>
            <p:cNvSpPr txBox="1">
              <a:spLocks noChangeArrowheads="1"/>
            </p:cNvSpPr>
            <p:nvPr/>
          </p:nvSpPr>
          <p:spPr bwMode="auto">
            <a:xfrm>
              <a:off x="1990387" y="266561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31" name="任意多边形: 形状 130"/>
            <p:cNvSpPr/>
            <p:nvPr/>
          </p:nvSpPr>
          <p:spPr>
            <a:xfrm>
              <a:off x="931617" y="2469856"/>
              <a:ext cx="1779738" cy="894914"/>
            </a:xfrm>
            <a:custGeom>
              <a:avLst/>
              <a:gdLst>
                <a:gd name="connsiteX0" fmla="*/ 0 w 2024743"/>
                <a:gd name="connsiteY0" fmla="*/ 1018111 h 1018111"/>
                <a:gd name="connsiteX1" fmla="*/ 205991 w 2024743"/>
                <a:gd name="connsiteY1" fmla="*/ 410186 h 1018111"/>
                <a:gd name="connsiteX2" fmla="*/ 823965 w 2024743"/>
                <a:gd name="connsiteY2" fmla="*/ 23324 h 1018111"/>
                <a:gd name="connsiteX3" fmla="*/ 1632857 w 2024743"/>
                <a:gd name="connsiteY3" fmla="*/ 83614 h 1018111"/>
                <a:gd name="connsiteX4" fmla="*/ 2024743 w 2024743"/>
                <a:gd name="connsiteY4" fmla="*/ 415210 h 10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43" h="1018111">
                  <a:moveTo>
                    <a:pt x="0" y="1018111"/>
                  </a:moveTo>
                  <a:cubicBezTo>
                    <a:pt x="34332" y="797047"/>
                    <a:pt x="68664" y="575984"/>
                    <a:pt x="205991" y="410186"/>
                  </a:cubicBezTo>
                  <a:cubicBezTo>
                    <a:pt x="343318" y="244388"/>
                    <a:pt x="586154" y="77753"/>
                    <a:pt x="823965" y="23324"/>
                  </a:cubicBezTo>
                  <a:cubicBezTo>
                    <a:pt x="1061776" y="-31105"/>
                    <a:pt x="1432727" y="18300"/>
                    <a:pt x="1632857" y="83614"/>
                  </a:cubicBezTo>
                  <a:cubicBezTo>
                    <a:pt x="1832987" y="148928"/>
                    <a:pt x="1928865" y="282069"/>
                    <a:pt x="2024743" y="41521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Text Box 16"/>
            <p:cNvSpPr txBox="1">
              <a:spLocks noChangeArrowheads="1"/>
            </p:cNvSpPr>
            <p:nvPr/>
          </p:nvSpPr>
          <p:spPr bwMode="auto">
            <a:xfrm>
              <a:off x="1505102" y="2245325"/>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33" name="组合 132"/>
            <p:cNvGrpSpPr/>
            <p:nvPr/>
          </p:nvGrpSpPr>
          <p:grpSpPr>
            <a:xfrm>
              <a:off x="721590" y="3306046"/>
              <a:ext cx="544387" cy="299067"/>
              <a:chOff x="7197358" y="2706811"/>
              <a:chExt cx="1701826" cy="934925"/>
            </a:xfrm>
          </p:grpSpPr>
          <p:sp>
            <p:nvSpPr>
              <p:cNvPr id="19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0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02" name="Group 47"/>
              <p:cNvGrpSpPr/>
              <p:nvPr/>
            </p:nvGrpSpPr>
            <p:grpSpPr bwMode="auto">
              <a:xfrm>
                <a:off x="7673438" y="2790740"/>
                <a:ext cx="700705" cy="169809"/>
                <a:chOff x="2208" y="2184"/>
                <a:chExt cx="176" cy="69"/>
              </a:xfrm>
            </p:grpSpPr>
            <p:grpSp>
              <p:nvGrpSpPr>
                <p:cNvPr id="203" name="Group 48"/>
                <p:cNvGrpSpPr/>
                <p:nvPr/>
              </p:nvGrpSpPr>
              <p:grpSpPr bwMode="auto">
                <a:xfrm>
                  <a:off x="2208" y="2185"/>
                  <a:ext cx="176" cy="68"/>
                  <a:chOff x="2848" y="848"/>
                  <a:chExt cx="140" cy="98"/>
                </a:xfrm>
              </p:grpSpPr>
              <p:sp>
                <p:nvSpPr>
                  <p:cNvPr id="20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4" name="Group 52"/>
                <p:cNvGrpSpPr/>
                <p:nvPr/>
              </p:nvGrpSpPr>
              <p:grpSpPr bwMode="auto">
                <a:xfrm flipV="1">
                  <a:off x="2208" y="2184"/>
                  <a:ext cx="176" cy="68"/>
                  <a:chOff x="2848" y="848"/>
                  <a:chExt cx="140" cy="98"/>
                </a:xfrm>
              </p:grpSpPr>
              <p:sp>
                <p:nvSpPr>
                  <p:cNvPr id="20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4" name="组合 133"/>
            <p:cNvGrpSpPr/>
            <p:nvPr/>
          </p:nvGrpSpPr>
          <p:grpSpPr>
            <a:xfrm>
              <a:off x="1375715" y="2715393"/>
              <a:ext cx="544387" cy="299067"/>
              <a:chOff x="7197358" y="2706811"/>
              <a:chExt cx="1701826" cy="934925"/>
            </a:xfrm>
          </p:grpSpPr>
          <p:sp>
            <p:nvSpPr>
              <p:cNvPr id="187"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88"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89"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90" name="Group 47"/>
              <p:cNvGrpSpPr/>
              <p:nvPr/>
            </p:nvGrpSpPr>
            <p:grpSpPr bwMode="auto">
              <a:xfrm>
                <a:off x="7673438" y="2790740"/>
                <a:ext cx="700705" cy="169809"/>
                <a:chOff x="2208" y="2184"/>
                <a:chExt cx="176" cy="69"/>
              </a:xfrm>
            </p:grpSpPr>
            <p:grpSp>
              <p:nvGrpSpPr>
                <p:cNvPr id="191" name="Group 48"/>
                <p:cNvGrpSpPr/>
                <p:nvPr/>
              </p:nvGrpSpPr>
              <p:grpSpPr bwMode="auto">
                <a:xfrm>
                  <a:off x="2208" y="2185"/>
                  <a:ext cx="176" cy="68"/>
                  <a:chOff x="2848" y="848"/>
                  <a:chExt cx="140" cy="98"/>
                </a:xfrm>
              </p:grpSpPr>
              <p:sp>
                <p:nvSpPr>
                  <p:cNvPr id="19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92" name="Group 52"/>
                <p:cNvGrpSpPr/>
                <p:nvPr/>
              </p:nvGrpSpPr>
              <p:grpSpPr bwMode="auto">
                <a:xfrm flipV="1">
                  <a:off x="2208" y="2184"/>
                  <a:ext cx="176" cy="68"/>
                  <a:chOff x="2848" y="848"/>
                  <a:chExt cx="140" cy="98"/>
                </a:xfrm>
              </p:grpSpPr>
              <p:sp>
                <p:nvSpPr>
                  <p:cNvPr id="19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5" name="组合 134"/>
            <p:cNvGrpSpPr/>
            <p:nvPr/>
          </p:nvGrpSpPr>
          <p:grpSpPr>
            <a:xfrm>
              <a:off x="2341383" y="2715393"/>
              <a:ext cx="544387" cy="299067"/>
              <a:chOff x="7197358" y="2706811"/>
              <a:chExt cx="1701826" cy="934925"/>
            </a:xfrm>
          </p:grpSpPr>
          <p:sp>
            <p:nvSpPr>
              <p:cNvPr id="17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6"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77"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78" name="Group 47"/>
              <p:cNvGrpSpPr/>
              <p:nvPr/>
            </p:nvGrpSpPr>
            <p:grpSpPr bwMode="auto">
              <a:xfrm>
                <a:off x="7673438" y="2790740"/>
                <a:ext cx="700705" cy="169809"/>
                <a:chOff x="2208" y="2184"/>
                <a:chExt cx="176" cy="69"/>
              </a:xfrm>
            </p:grpSpPr>
            <p:grpSp>
              <p:nvGrpSpPr>
                <p:cNvPr id="179" name="Group 48"/>
                <p:cNvGrpSpPr/>
                <p:nvPr/>
              </p:nvGrpSpPr>
              <p:grpSpPr bwMode="auto">
                <a:xfrm>
                  <a:off x="2208" y="2185"/>
                  <a:ext cx="176" cy="68"/>
                  <a:chOff x="2848" y="848"/>
                  <a:chExt cx="140" cy="98"/>
                </a:xfrm>
              </p:grpSpPr>
              <p:sp>
                <p:nvSpPr>
                  <p:cNvPr id="18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80" name="Group 52"/>
                <p:cNvGrpSpPr/>
                <p:nvPr/>
              </p:nvGrpSpPr>
              <p:grpSpPr bwMode="auto">
                <a:xfrm flipV="1">
                  <a:off x="2208" y="2184"/>
                  <a:ext cx="176" cy="68"/>
                  <a:chOff x="2848" y="848"/>
                  <a:chExt cx="140" cy="98"/>
                </a:xfrm>
              </p:grpSpPr>
              <p:sp>
                <p:nvSpPr>
                  <p:cNvPr id="18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6" name="组合 135"/>
            <p:cNvGrpSpPr/>
            <p:nvPr/>
          </p:nvGrpSpPr>
          <p:grpSpPr>
            <a:xfrm>
              <a:off x="2804764" y="3273813"/>
              <a:ext cx="544387" cy="299067"/>
              <a:chOff x="7197358" y="2706811"/>
              <a:chExt cx="1701826" cy="934925"/>
            </a:xfrm>
          </p:grpSpPr>
          <p:sp>
            <p:nvSpPr>
              <p:cNvPr id="163"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64"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65"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66" name="Group 47"/>
              <p:cNvGrpSpPr/>
              <p:nvPr/>
            </p:nvGrpSpPr>
            <p:grpSpPr bwMode="auto">
              <a:xfrm>
                <a:off x="7673438" y="2790740"/>
                <a:ext cx="700705" cy="169809"/>
                <a:chOff x="2208" y="2184"/>
                <a:chExt cx="176" cy="69"/>
              </a:xfrm>
            </p:grpSpPr>
            <p:grpSp>
              <p:nvGrpSpPr>
                <p:cNvPr id="167" name="Group 48"/>
                <p:cNvGrpSpPr/>
                <p:nvPr/>
              </p:nvGrpSpPr>
              <p:grpSpPr bwMode="auto">
                <a:xfrm>
                  <a:off x="2208" y="2185"/>
                  <a:ext cx="176" cy="68"/>
                  <a:chOff x="2848" y="848"/>
                  <a:chExt cx="140" cy="98"/>
                </a:xfrm>
              </p:grpSpPr>
              <p:sp>
                <p:nvSpPr>
                  <p:cNvPr id="17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68" name="Group 52"/>
                <p:cNvGrpSpPr/>
                <p:nvPr/>
              </p:nvGrpSpPr>
              <p:grpSpPr bwMode="auto">
                <a:xfrm flipV="1">
                  <a:off x="2208" y="2184"/>
                  <a:ext cx="176" cy="68"/>
                  <a:chOff x="2848" y="848"/>
                  <a:chExt cx="140" cy="98"/>
                </a:xfrm>
              </p:grpSpPr>
              <p:sp>
                <p:nvSpPr>
                  <p:cNvPr id="16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7" name="组合 136"/>
            <p:cNvGrpSpPr/>
            <p:nvPr/>
          </p:nvGrpSpPr>
          <p:grpSpPr>
            <a:xfrm>
              <a:off x="2309051" y="3793774"/>
              <a:ext cx="544387" cy="299067"/>
              <a:chOff x="7197358" y="2706811"/>
              <a:chExt cx="1701826" cy="934925"/>
            </a:xfrm>
          </p:grpSpPr>
          <p:sp>
            <p:nvSpPr>
              <p:cNvPr id="151"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52"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53"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54" name="Group 47"/>
              <p:cNvGrpSpPr/>
              <p:nvPr/>
            </p:nvGrpSpPr>
            <p:grpSpPr bwMode="auto">
              <a:xfrm>
                <a:off x="7673438" y="2790740"/>
                <a:ext cx="700705" cy="169809"/>
                <a:chOff x="2208" y="2184"/>
                <a:chExt cx="176" cy="69"/>
              </a:xfrm>
            </p:grpSpPr>
            <p:grpSp>
              <p:nvGrpSpPr>
                <p:cNvPr id="155" name="Group 48"/>
                <p:cNvGrpSpPr/>
                <p:nvPr/>
              </p:nvGrpSpPr>
              <p:grpSpPr bwMode="auto">
                <a:xfrm>
                  <a:off x="2208" y="2185"/>
                  <a:ext cx="176" cy="68"/>
                  <a:chOff x="2848" y="848"/>
                  <a:chExt cx="140" cy="98"/>
                </a:xfrm>
              </p:grpSpPr>
              <p:sp>
                <p:nvSpPr>
                  <p:cNvPr id="16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56" name="Group 52"/>
                <p:cNvGrpSpPr/>
                <p:nvPr/>
              </p:nvGrpSpPr>
              <p:grpSpPr bwMode="auto">
                <a:xfrm flipV="1">
                  <a:off x="2208" y="2184"/>
                  <a:ext cx="176" cy="68"/>
                  <a:chOff x="2848" y="848"/>
                  <a:chExt cx="140" cy="98"/>
                </a:xfrm>
              </p:grpSpPr>
              <p:sp>
                <p:nvSpPr>
                  <p:cNvPr id="15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8" name="组合 137"/>
            <p:cNvGrpSpPr/>
            <p:nvPr/>
          </p:nvGrpSpPr>
          <p:grpSpPr>
            <a:xfrm>
              <a:off x="1434294" y="3793774"/>
              <a:ext cx="544387" cy="299067"/>
              <a:chOff x="7197358" y="2706811"/>
              <a:chExt cx="1701826" cy="934925"/>
            </a:xfrm>
          </p:grpSpPr>
          <p:sp>
            <p:nvSpPr>
              <p:cNvPr id="13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42" name="Group 47"/>
              <p:cNvGrpSpPr/>
              <p:nvPr/>
            </p:nvGrpSpPr>
            <p:grpSpPr bwMode="auto">
              <a:xfrm>
                <a:off x="7673438" y="2790740"/>
                <a:ext cx="700705" cy="169809"/>
                <a:chOff x="2208" y="2184"/>
                <a:chExt cx="176" cy="69"/>
              </a:xfrm>
            </p:grpSpPr>
            <p:grpSp>
              <p:nvGrpSpPr>
                <p:cNvPr id="143" name="Group 48"/>
                <p:cNvGrpSpPr/>
                <p:nvPr/>
              </p:nvGrpSpPr>
              <p:grpSpPr bwMode="auto">
                <a:xfrm>
                  <a:off x="2208" y="2185"/>
                  <a:ext cx="176" cy="68"/>
                  <a:chOff x="2848" y="848"/>
                  <a:chExt cx="140" cy="98"/>
                </a:xfrm>
              </p:grpSpPr>
              <p:sp>
                <p:nvSpPr>
                  <p:cNvPr id="14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44" name="Group 52"/>
                <p:cNvGrpSpPr/>
                <p:nvPr/>
              </p:nvGrpSpPr>
              <p:grpSpPr bwMode="auto">
                <a:xfrm flipV="1">
                  <a:off x="2208" y="2184"/>
                  <a:ext cx="176" cy="68"/>
                  <a:chOff x="2848" y="848"/>
                  <a:chExt cx="140" cy="98"/>
                </a:xfrm>
              </p:grpSpPr>
              <p:sp>
                <p:nvSpPr>
                  <p:cNvPr id="14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4360585" y="2816690"/>
              <a:ext cx="527400" cy="667440"/>
            </p14:xfrm>
          </p:contentPart>
        </mc:Choice>
        <mc:Fallback xmlns="">
          <p:pic>
            <p:nvPicPr>
              <p:cNvPr id="4" name="墨迹 3"/>
            </p:nvPicPr>
            <p:blipFill>
              <a:blip r:embed="rId5"/>
            </p:blipFill>
            <p:spPr>
              <a:xfrm>
                <a:off x="4360585" y="2816690"/>
                <a:ext cx="527400" cy="6674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p:cTn id="15" dur="500" fill="hold"/>
                                        <p:tgtEl>
                                          <p:spTgt spid="104"/>
                                        </p:tgtEl>
                                        <p:attrNameLst>
                                          <p:attrName>ppt_w</p:attrName>
                                        </p:attrNameLst>
                                      </p:cBhvr>
                                      <p:tavLst>
                                        <p:tav tm="0">
                                          <p:val>
                                            <p:fltVal val="0"/>
                                          </p:val>
                                        </p:tav>
                                        <p:tav tm="100000">
                                          <p:val>
                                            <p:strVal val="#ppt_w"/>
                                          </p:val>
                                        </p:tav>
                                      </p:tavLst>
                                    </p:anim>
                                    <p:anim calcmode="lin" valueType="num">
                                      <p:cBhvr>
                                        <p:cTn id="16" dur="500" fill="hold"/>
                                        <p:tgtEl>
                                          <p:spTgt spid="104"/>
                                        </p:tgtEl>
                                        <p:attrNameLst>
                                          <p:attrName>ppt_h</p:attrName>
                                        </p:attrNameLst>
                                      </p:cBhvr>
                                      <p:tavLst>
                                        <p:tav tm="0">
                                          <p:val>
                                            <p:fltVal val="0"/>
                                          </p:val>
                                        </p:tav>
                                        <p:tav tm="100000">
                                          <p:val>
                                            <p:strVal val="#ppt_h"/>
                                          </p:val>
                                        </p:tav>
                                      </p:tavLst>
                                    </p:anim>
                                    <p:animEffect transition="in" filter="fade">
                                      <p:cBhvr>
                                        <p:cTn id="17" dur="500"/>
                                        <p:tgtEl>
                                          <p:spTgt spid="10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fltVal val="0"/>
                                          </p:val>
                                        </p:tav>
                                        <p:tav tm="100000">
                                          <p:val>
                                            <p:strVal val="#ppt_w"/>
                                          </p:val>
                                        </p:tav>
                                      </p:tavLst>
                                    </p:anim>
                                    <p:anim calcmode="lin" valueType="num">
                                      <p:cBhvr>
                                        <p:cTn id="28" dur="500" fill="hold"/>
                                        <p:tgtEl>
                                          <p:spTgt spid="90"/>
                                        </p:tgtEl>
                                        <p:attrNameLst>
                                          <p:attrName>ppt_h</p:attrName>
                                        </p:attrNameLst>
                                      </p:cBhvr>
                                      <p:tavLst>
                                        <p:tav tm="0">
                                          <p:val>
                                            <p:fltVal val="0"/>
                                          </p:val>
                                        </p:tav>
                                        <p:tav tm="100000">
                                          <p:val>
                                            <p:strVal val="#ppt_h"/>
                                          </p:val>
                                        </p:tav>
                                      </p:tavLst>
                                    </p:anim>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arn(inVertical)">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P spid="90"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7" name="Rectangle 5"/>
          <p:cNvSpPr>
            <a:spLocks noChangeArrowheads="1"/>
          </p:cNvSpPr>
          <p:nvPr/>
        </p:nvSpPr>
        <p:spPr bwMode="auto">
          <a:xfrm>
            <a:off x="6598519" y="2618753"/>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endParaRPr lang="zh-CN" altLang="en-US" sz="2000" dirty="0">
              <a:ea typeface="楷体" panose="02010609060101010101" pitchFamily="49" charset="-122"/>
            </a:endParaRPr>
          </a:p>
        </p:txBody>
      </p:sp>
      <p:grpSp>
        <p:nvGrpSpPr>
          <p:cNvPr id="10" name="组合 9"/>
          <p:cNvGrpSpPr/>
          <p:nvPr/>
        </p:nvGrpSpPr>
        <p:grpSpPr>
          <a:xfrm>
            <a:off x="481698" y="-193337"/>
            <a:ext cx="7430678" cy="1428589"/>
            <a:chOff x="551030" y="-368704"/>
            <a:chExt cx="7430678" cy="1428589"/>
          </a:xfrm>
        </p:grpSpPr>
        <p:grpSp>
          <p:nvGrpSpPr>
            <p:cNvPr id="11" name="组合 10"/>
            <p:cNvGrpSpPr/>
            <p:nvPr/>
          </p:nvGrpSpPr>
          <p:grpSpPr>
            <a:xfrm>
              <a:off x="1201632" y="303925"/>
              <a:ext cx="6780076" cy="675443"/>
              <a:chOff x="1839059" y="967769"/>
              <a:chExt cx="6780076" cy="675443"/>
            </a:xfrm>
          </p:grpSpPr>
          <p:sp>
            <p:nvSpPr>
              <p:cNvPr id="13" name="矩形: 圆角 12"/>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 name="文本框 13"/>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a:t>
                </a: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p:cNvGrpSpPr/>
          <p:nvPr/>
        </p:nvGrpSpPr>
        <p:grpSpPr>
          <a:xfrm>
            <a:off x="1001418" y="1356545"/>
            <a:ext cx="4435930" cy="526729"/>
            <a:chOff x="722008" y="1303131"/>
            <a:chExt cx="4235556" cy="502937"/>
          </a:xfrm>
        </p:grpSpPr>
        <p:grpSp>
          <p:nvGrpSpPr>
            <p:cNvPr id="16" name="组合 15"/>
            <p:cNvGrpSpPr/>
            <p:nvPr/>
          </p:nvGrpSpPr>
          <p:grpSpPr>
            <a:xfrm>
              <a:off x="722008" y="1303131"/>
              <a:ext cx="546594" cy="475865"/>
              <a:chOff x="708742" y="1296102"/>
              <a:chExt cx="454744" cy="283828"/>
            </a:xfrm>
          </p:grpSpPr>
          <p:sp>
            <p:nvSpPr>
              <p:cNvPr id="19" name="平行四边形 1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8" name="Text Box 79"/>
            <p:cNvSpPr txBox="1">
              <a:spLocks noChangeArrowheads="1"/>
            </p:cNvSpPr>
            <p:nvPr/>
          </p:nvSpPr>
          <p:spPr bwMode="auto">
            <a:xfrm>
              <a:off x="1351236" y="1335868"/>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链路状态选路算法</a:t>
              </a:r>
            </a:p>
          </p:txBody>
        </p:sp>
      </p:grpSp>
      <p:sp>
        <p:nvSpPr>
          <p:cNvPr id="21" name="文本框 20"/>
          <p:cNvSpPr txBox="1"/>
          <p:nvPr/>
        </p:nvSpPr>
        <p:spPr>
          <a:xfrm>
            <a:off x="1573870" y="2440607"/>
            <a:ext cx="4382168" cy="3787319"/>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所有节点都知道网络拓扑和链路费用</a:t>
            </a:r>
          </a:p>
          <a:p>
            <a:pPr marL="800100" lvl="1" indent="-342900">
              <a:lnSpc>
                <a:spcPct val="150000"/>
              </a:lnSpc>
              <a:buClr>
                <a:srgbClr val="009FF6"/>
              </a:buClr>
              <a:buFont typeface="Wingdings" panose="05000000000000000000" pitchFamily="2" charset="2"/>
              <a:buChar char="n"/>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通过链路状态广播获得信息 </a:t>
            </a:r>
          </a:p>
          <a:p>
            <a:pPr marL="800100" lvl="1" indent="-342900">
              <a:lnSpc>
                <a:spcPct val="150000"/>
              </a:lnSpc>
              <a:buClr>
                <a:srgbClr val="009FF6"/>
              </a:buClr>
              <a:buFont typeface="Wingdings" panose="05000000000000000000" pitchFamily="2" charset="2"/>
              <a:buChar char="n"/>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所有节点具有该网络的同一个完整的视图</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计算从某节点到网络中所有其他节点的最低费用</a:t>
            </a:r>
          </a:p>
          <a:p>
            <a:pPr marL="800100" lvl="1" indent="-342900">
              <a:lnSpc>
                <a:spcPct val="150000"/>
              </a:lnSpc>
              <a:buClr>
                <a:srgbClr val="009FF6"/>
              </a:buClr>
              <a:buFont typeface="Wingdings" panose="05000000000000000000" pitchFamily="2" charset="2"/>
              <a:buChar char="n"/>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为该节点提供</a:t>
            </a:r>
            <a:r>
              <a:rPr kumimoji="1" lang="zh-CN" altLang="en-US"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转发表</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迭代</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经算法的</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次迭代后，可知道到</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个目的节点的最低费用路径</a:t>
            </a:r>
          </a:p>
        </p:txBody>
      </p:sp>
      <p:grpSp>
        <p:nvGrpSpPr>
          <p:cNvPr id="22" name="组合 21"/>
          <p:cNvGrpSpPr/>
          <p:nvPr/>
        </p:nvGrpSpPr>
        <p:grpSpPr>
          <a:xfrm>
            <a:off x="1660413" y="1907881"/>
            <a:ext cx="3698194" cy="584775"/>
            <a:chOff x="1438572" y="41235"/>
            <a:chExt cx="1843745" cy="584775"/>
          </a:xfrm>
        </p:grpSpPr>
        <p:sp>
          <p:nvSpPr>
            <p:cNvPr id="23" name="矩形: 圆角 22"/>
            <p:cNvSpPr/>
            <p:nvPr/>
          </p:nvSpPr>
          <p:spPr>
            <a:xfrm>
              <a:off x="1438572" y="41235"/>
              <a:ext cx="1643960"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85863" y="119696"/>
              <a:ext cx="1796454" cy="401007"/>
            </a:xfrm>
            <a:prstGeom prst="rect">
              <a:avLst/>
            </a:prstGeom>
          </p:spPr>
          <p:txBody>
            <a:bodyPr wrap="square">
              <a:spAutoFit/>
            </a:bodyPr>
            <a:lstStyle/>
            <a:p>
              <a:pPr>
                <a:lnSpc>
                  <a:spcPct val="120000"/>
                </a:lnSpc>
                <a:buClr>
                  <a:srgbClr val="009FF6"/>
                </a:buClr>
              </a:pP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Dijkstra’s</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（迪克斯特拉）算法 </a:t>
              </a:r>
            </a:p>
          </p:txBody>
        </p:sp>
      </p:grpSp>
      <p:grpSp>
        <p:nvGrpSpPr>
          <p:cNvPr id="25" name="组合 24"/>
          <p:cNvGrpSpPr/>
          <p:nvPr/>
        </p:nvGrpSpPr>
        <p:grpSpPr>
          <a:xfrm>
            <a:off x="6598519" y="1907881"/>
            <a:ext cx="1456685" cy="584775"/>
            <a:chOff x="1271258" y="4076266"/>
            <a:chExt cx="2742828" cy="584775"/>
          </a:xfrm>
        </p:grpSpPr>
        <p:sp>
          <p:nvSpPr>
            <p:cNvPr id="26" name="矩形: 圆角 25"/>
            <p:cNvSpPr/>
            <p:nvPr/>
          </p:nvSpPr>
          <p:spPr>
            <a:xfrm>
              <a:off x="1271258" y="4076266"/>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860084" y="4200107"/>
              <a:ext cx="1581657" cy="369332"/>
            </a:xfrm>
            <a:prstGeom prst="rect">
              <a:avLst/>
            </a:prstGeom>
          </p:spPr>
          <p:txBody>
            <a:bodyPr wrap="none">
              <a:spAutoFit/>
            </a:bodyPr>
            <a:lstStyle/>
            <a:p>
              <a:pPr algn="ctr"/>
              <a:r>
                <a:rPr kumimoji="1" lang="zh-CN" altLang="en-US"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符号定义</a:t>
              </a:r>
              <a:r>
                <a:rPr kumimoji="1" lang="en-US" altLang="zh-CN"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sp>
        <p:nvSpPr>
          <p:cNvPr id="28" name="文本框 27"/>
          <p:cNvSpPr txBox="1"/>
          <p:nvPr/>
        </p:nvSpPr>
        <p:spPr>
          <a:xfrm>
            <a:off x="6555139" y="2554897"/>
            <a:ext cx="4295113" cy="33718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dirty="0" err="1">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x,y</a:t>
            </a: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从节点</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到节点</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y</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的链路费用</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如果</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y</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不是直连的，则 </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dirty="0" err="1">
                <a:latin typeface="Times New Roman" panose="02020803070505020304" pitchFamily="18" charset="0"/>
                <a:ea typeface="思源黑体 CN Normal" panose="020B0400000000000000" pitchFamily="34" charset="-122"/>
                <a:cs typeface="Times New Roman" panose="02020803070505020304" pitchFamily="18" charset="0"/>
              </a:rPr>
              <a:t>x,y</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 ∞ </a:t>
            </a:r>
          </a:p>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D(v):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随着算法进行本次迭代，从源节点到目的</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的最低费用路径的费用</a:t>
            </a:r>
          </a:p>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p(v):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从源节点到</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沿着当前最低费用路径的前一节点</a:t>
            </a:r>
          </a:p>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节点子集。</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在</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中，如果从源节点到</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的最低费用路径已知</a:t>
            </a:r>
          </a:p>
        </p:txBody>
      </p:sp>
      <p:sp>
        <p:nvSpPr>
          <p:cNvPr id="2" name="灯片编号占位符 1">
            <a:extLst>
              <a:ext uri="{FF2B5EF4-FFF2-40B4-BE49-F238E27FC236}">
                <a16:creationId xmlns:a16="http://schemas.microsoft.com/office/drawing/2014/main" id="{20AD1005-A523-4E43-91C0-63F2CBC30D0E}"/>
              </a:ext>
            </a:extLst>
          </p:cNvPr>
          <p:cNvSpPr>
            <a:spLocks noGrp="1"/>
          </p:cNvSpPr>
          <p:nvPr>
            <p:ph type="sldNum" sz="quarter" idx="12"/>
          </p:nvPr>
        </p:nvSpPr>
        <p:spPr/>
        <p:txBody>
          <a:bodyPr/>
          <a:lstStyle/>
          <a:p>
            <a:fld id="{91F2D4EF-46D4-4764-B373-FC59CD1D281E}" type="slidenum">
              <a:rPr lang="zh-CN" altLang="en-US" smtClean="0"/>
              <a:t>144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3" name="Text Box 5"/>
          <p:cNvSpPr txBox="1">
            <a:spLocks noChangeArrowheads="1"/>
          </p:cNvSpPr>
          <p:nvPr/>
        </p:nvSpPr>
        <p:spPr bwMode="auto">
          <a:xfrm>
            <a:off x="2665413" y="1268414"/>
            <a:ext cx="6294764" cy="486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2000" dirty="0">
                <a:ea typeface="黑体" panose="02010609060101010101" charset="-122"/>
              </a:rPr>
              <a:t>1  </a:t>
            </a:r>
            <a:r>
              <a:rPr lang="en-US" altLang="zh-CN" sz="2000" b="1" i="1" dirty="0">
                <a:ea typeface="黑体" panose="02010609060101010101" charset="-122"/>
              </a:rPr>
              <a:t>Initialization:</a:t>
            </a:r>
            <a:r>
              <a:rPr lang="en-US" altLang="zh-CN" sz="2000" dirty="0">
                <a:ea typeface="黑体" panose="02010609060101010101" charset="-122"/>
              </a:rPr>
              <a:t> </a:t>
            </a:r>
          </a:p>
          <a:p>
            <a:pPr>
              <a:spcBef>
                <a:spcPct val="0"/>
              </a:spcBef>
              <a:buClrTx/>
              <a:buSzTx/>
              <a:buFont typeface="Arial" panose="020B0704020202020204" pitchFamily="34" charset="0"/>
              <a:buNone/>
            </a:pPr>
            <a:r>
              <a:rPr lang="en-US" altLang="zh-CN" sz="2000" dirty="0">
                <a:ea typeface="黑体" panose="02010609060101010101" charset="-122"/>
              </a:rPr>
              <a:t>2    N' = {u} </a:t>
            </a:r>
          </a:p>
          <a:p>
            <a:pPr>
              <a:spcBef>
                <a:spcPct val="0"/>
              </a:spcBef>
              <a:buClrTx/>
              <a:buSzTx/>
              <a:buFont typeface="Arial" panose="020B0704020202020204" pitchFamily="34" charset="0"/>
              <a:buNone/>
            </a:pPr>
            <a:r>
              <a:rPr lang="en-US" altLang="zh-CN" sz="2000" dirty="0">
                <a:ea typeface="黑体" panose="02010609060101010101" charset="-122"/>
              </a:rPr>
              <a:t>3    for all nodes v </a:t>
            </a:r>
          </a:p>
          <a:p>
            <a:pPr>
              <a:spcBef>
                <a:spcPct val="0"/>
              </a:spcBef>
              <a:buClrTx/>
              <a:buSzTx/>
              <a:buFont typeface="Arial" panose="020B0704020202020204" pitchFamily="34" charset="0"/>
              <a:buNone/>
            </a:pPr>
            <a:r>
              <a:rPr lang="en-US" altLang="zh-CN" sz="2000" dirty="0">
                <a:ea typeface="黑体" panose="02010609060101010101" charset="-122"/>
              </a:rPr>
              <a:t>4      if v adjacent to u </a:t>
            </a:r>
          </a:p>
          <a:p>
            <a:pPr>
              <a:spcBef>
                <a:spcPct val="0"/>
              </a:spcBef>
              <a:buClrTx/>
              <a:buSzTx/>
              <a:buFont typeface="Arial" panose="020B0704020202020204" pitchFamily="34" charset="0"/>
              <a:buNone/>
            </a:pPr>
            <a:r>
              <a:rPr lang="en-US" altLang="zh-CN" sz="2000" dirty="0">
                <a:ea typeface="黑体" panose="02010609060101010101" charset="-122"/>
              </a:rPr>
              <a:t>5          then D(v) = c(</a:t>
            </a:r>
            <a:r>
              <a:rPr lang="en-US" altLang="zh-CN" sz="2000" dirty="0" err="1">
                <a:ea typeface="黑体" panose="02010609060101010101" charset="-122"/>
              </a:rPr>
              <a:t>u,v</a:t>
            </a:r>
            <a:r>
              <a:rPr lang="en-US" altLang="zh-CN" sz="2000" dirty="0">
                <a:ea typeface="黑体" panose="02010609060101010101" charset="-122"/>
              </a:rPr>
              <a:t>) </a:t>
            </a:r>
          </a:p>
          <a:p>
            <a:pPr>
              <a:spcBef>
                <a:spcPct val="0"/>
              </a:spcBef>
              <a:buClrTx/>
              <a:buSzTx/>
              <a:buFont typeface="Arial" panose="020B0704020202020204" pitchFamily="34" charset="0"/>
              <a:buNone/>
            </a:pPr>
            <a:r>
              <a:rPr lang="en-US" altLang="zh-CN" sz="2000" dirty="0">
                <a:ea typeface="黑体" panose="02010609060101010101" charset="-122"/>
              </a:rPr>
              <a:t>6      else D(v) = ∞ </a:t>
            </a:r>
          </a:p>
          <a:p>
            <a:pPr>
              <a:spcBef>
                <a:spcPct val="0"/>
              </a:spcBef>
              <a:buClrTx/>
              <a:buSzTx/>
              <a:buFont typeface="Arial" panose="020B0704020202020204" pitchFamily="34" charset="0"/>
              <a:buNone/>
            </a:pPr>
            <a:r>
              <a:rPr lang="en-US" altLang="zh-CN" sz="2000" dirty="0">
                <a:ea typeface="黑体" panose="02010609060101010101" charset="-122"/>
              </a:rPr>
              <a:t>7 </a:t>
            </a:r>
          </a:p>
          <a:p>
            <a:pPr>
              <a:spcBef>
                <a:spcPct val="0"/>
              </a:spcBef>
              <a:buClrTx/>
              <a:buSzTx/>
              <a:buFont typeface="Arial" panose="020B0704020202020204" pitchFamily="34" charset="0"/>
              <a:buNone/>
            </a:pPr>
            <a:r>
              <a:rPr lang="en-US" altLang="zh-CN" sz="2000" dirty="0">
                <a:ea typeface="黑体" panose="02010609060101010101" charset="-122"/>
              </a:rPr>
              <a:t>8   </a:t>
            </a:r>
            <a:r>
              <a:rPr lang="en-US" altLang="zh-CN" sz="2000" b="1" i="1" dirty="0">
                <a:ea typeface="黑体" panose="02010609060101010101" charset="-122"/>
              </a:rPr>
              <a:t>Loop</a:t>
            </a:r>
            <a:r>
              <a:rPr lang="en-US" altLang="zh-CN" sz="2000" i="1" dirty="0">
                <a:ea typeface="黑体" panose="02010609060101010101" charset="-122"/>
              </a:rPr>
              <a:t> </a:t>
            </a:r>
            <a:endParaRPr lang="en-US" altLang="zh-CN" sz="2000" dirty="0">
              <a:ea typeface="黑体" panose="02010609060101010101" charset="-122"/>
            </a:endParaRPr>
          </a:p>
          <a:p>
            <a:pPr>
              <a:spcBef>
                <a:spcPct val="0"/>
              </a:spcBef>
              <a:buClrTx/>
              <a:buSzTx/>
              <a:buFont typeface="Arial" panose="020B0704020202020204" pitchFamily="34" charset="0"/>
              <a:buNone/>
            </a:pPr>
            <a:r>
              <a:rPr lang="en-US" altLang="zh-CN" sz="2000" dirty="0">
                <a:ea typeface="黑体" panose="02010609060101010101" charset="-122"/>
              </a:rPr>
              <a:t>9     find w not in N' such that D(w) is a minimum </a:t>
            </a:r>
          </a:p>
          <a:p>
            <a:pPr>
              <a:spcBef>
                <a:spcPct val="0"/>
              </a:spcBef>
              <a:buClrTx/>
              <a:buSzTx/>
              <a:buFont typeface="Arial" panose="020B0704020202020204" pitchFamily="34" charset="0"/>
              <a:buNone/>
            </a:pPr>
            <a:r>
              <a:rPr lang="en-US" altLang="zh-CN" sz="2000" dirty="0">
                <a:ea typeface="黑体" panose="02010609060101010101" charset="-122"/>
              </a:rPr>
              <a:t>10    add w to N' </a:t>
            </a:r>
          </a:p>
          <a:p>
            <a:pPr>
              <a:spcBef>
                <a:spcPct val="0"/>
              </a:spcBef>
              <a:buClrTx/>
              <a:buSzTx/>
              <a:buFont typeface="Arial" panose="020B0704020202020204" pitchFamily="34" charset="0"/>
              <a:buNone/>
            </a:pPr>
            <a:r>
              <a:rPr lang="en-US" altLang="zh-CN" sz="2000" dirty="0">
                <a:ea typeface="黑体" panose="02010609060101010101" charset="-122"/>
              </a:rPr>
              <a:t>11    update D(v) for all v adjacent to w and not in N' : </a:t>
            </a:r>
          </a:p>
          <a:p>
            <a:pPr>
              <a:spcBef>
                <a:spcPct val="0"/>
              </a:spcBef>
              <a:buClrTx/>
              <a:buSzTx/>
              <a:buFont typeface="Arial" panose="020B0704020202020204" pitchFamily="34" charset="0"/>
              <a:buNone/>
            </a:pPr>
            <a:r>
              <a:rPr lang="en-US" altLang="zh-CN" sz="2000" dirty="0">
                <a:ea typeface="黑体" panose="02010609060101010101" charset="-122"/>
              </a:rPr>
              <a:t>12       </a:t>
            </a:r>
            <a:r>
              <a:rPr lang="en-US" altLang="zh-CN" sz="2000" dirty="0">
                <a:solidFill>
                  <a:srgbClr val="FF0000"/>
                </a:solidFill>
                <a:ea typeface="黑体" panose="02010609060101010101" charset="-122"/>
              </a:rPr>
              <a:t>D(v) = min( D(v), D(w) + c(</a:t>
            </a:r>
            <a:r>
              <a:rPr lang="en-US" altLang="zh-CN" sz="2000" dirty="0" err="1">
                <a:solidFill>
                  <a:srgbClr val="FF0000"/>
                </a:solidFill>
                <a:ea typeface="黑体" panose="02010609060101010101" charset="-122"/>
              </a:rPr>
              <a:t>w,v</a:t>
            </a:r>
            <a:r>
              <a:rPr lang="en-US" altLang="zh-CN" sz="2000" dirty="0">
                <a:solidFill>
                  <a:srgbClr val="FF0000"/>
                </a:solidFill>
                <a:ea typeface="黑体" panose="02010609060101010101" charset="-122"/>
              </a:rPr>
              <a:t>) ) </a:t>
            </a:r>
          </a:p>
          <a:p>
            <a:pPr>
              <a:spcBef>
                <a:spcPct val="0"/>
              </a:spcBef>
              <a:buClrTx/>
              <a:buSzTx/>
              <a:buFont typeface="Arial" panose="020B0704020202020204" pitchFamily="34" charset="0"/>
              <a:buNone/>
            </a:pPr>
            <a:r>
              <a:rPr lang="en-US" altLang="zh-CN" sz="2000" dirty="0">
                <a:ea typeface="黑体" panose="02010609060101010101" charset="-122"/>
              </a:rPr>
              <a:t>13    /* new cost to v is either old cost to v or known </a:t>
            </a:r>
          </a:p>
          <a:p>
            <a:pPr>
              <a:spcBef>
                <a:spcPct val="0"/>
              </a:spcBef>
              <a:buClrTx/>
              <a:buSzTx/>
              <a:buFont typeface="Arial" panose="020B0704020202020204" pitchFamily="34" charset="0"/>
              <a:buNone/>
            </a:pPr>
            <a:r>
              <a:rPr lang="en-US" altLang="zh-CN" sz="2000" dirty="0">
                <a:ea typeface="黑体" panose="02010609060101010101" charset="-122"/>
              </a:rPr>
              <a:t>14     shortest path cost to w plus cost from w to v */ </a:t>
            </a:r>
          </a:p>
          <a:p>
            <a:pPr>
              <a:spcBef>
                <a:spcPct val="0"/>
              </a:spcBef>
              <a:buClrTx/>
              <a:buSzTx/>
              <a:buFont typeface="Arial" panose="020B0704020202020204" pitchFamily="34" charset="0"/>
              <a:buNone/>
            </a:pPr>
            <a:r>
              <a:rPr lang="en-US" altLang="zh-CN" sz="2000" dirty="0">
                <a:ea typeface="黑体" panose="02010609060101010101" charset="-122"/>
              </a:rPr>
              <a:t>15  </a:t>
            </a:r>
            <a:r>
              <a:rPr lang="en-US" altLang="zh-CN" sz="2000" b="1" i="1" dirty="0">
                <a:ea typeface="黑体" panose="02010609060101010101" charset="-122"/>
              </a:rPr>
              <a:t>until all nodes in N'</a:t>
            </a:r>
            <a:r>
              <a:rPr lang="en-US" altLang="zh-CN" sz="2000" dirty="0">
                <a:ea typeface="黑体" panose="02010609060101010101" charset="-122"/>
              </a:rPr>
              <a:t> </a:t>
            </a:r>
          </a:p>
        </p:txBody>
      </p:sp>
      <p:sp>
        <p:nvSpPr>
          <p:cNvPr id="196614" name="Freeform 6"/>
          <p:cNvSpPr>
            <a:spLocks noChangeArrowheads="1"/>
          </p:cNvSpPr>
          <p:nvPr/>
        </p:nvSpPr>
        <p:spPr bwMode="auto">
          <a:xfrm>
            <a:off x="2124075" y="3352801"/>
            <a:ext cx="800100" cy="2886075"/>
          </a:xfrm>
          <a:custGeom>
            <a:avLst/>
            <a:gdLst>
              <a:gd name="T0" fmla="*/ 2147483646 w 504"/>
              <a:gd name="T1" fmla="*/ 2147483646 h 1818"/>
              <a:gd name="T2" fmla="*/ 2147483646 w 504"/>
              <a:gd name="T3" fmla="*/ 2147483646 h 1818"/>
              <a:gd name="T4" fmla="*/ 2147483646 w 504"/>
              <a:gd name="T5" fmla="*/ 2147483646 h 1818"/>
              <a:gd name="T6" fmla="*/ 2147483646 w 504"/>
              <a:gd name="T7" fmla="*/ 2147483646 h 18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4" h="1818">
                <a:moveTo>
                  <a:pt x="504" y="1596"/>
                </a:moveTo>
                <a:cubicBezTo>
                  <a:pt x="444" y="1728"/>
                  <a:pt x="240" y="1818"/>
                  <a:pt x="120" y="1602"/>
                </a:cubicBezTo>
                <a:cubicBezTo>
                  <a:pt x="0" y="1386"/>
                  <a:pt x="48" y="444"/>
                  <a:pt x="90" y="192"/>
                </a:cubicBezTo>
                <a:cubicBezTo>
                  <a:pt x="162" y="0"/>
                  <a:pt x="294" y="84"/>
                  <a:pt x="396" y="144"/>
                </a:cubicBezTo>
              </a:path>
            </a:pathLst>
          </a:custGeom>
          <a:noFill/>
          <a:ln w="28575">
            <a:solidFill>
              <a:srgbClr val="0000FF"/>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 name="组合 8"/>
          <p:cNvGrpSpPr/>
          <p:nvPr/>
        </p:nvGrpSpPr>
        <p:grpSpPr>
          <a:xfrm>
            <a:off x="481698" y="-193337"/>
            <a:ext cx="7430678" cy="1428589"/>
            <a:chOff x="551030" y="-368704"/>
            <a:chExt cx="7430678" cy="1428589"/>
          </a:xfrm>
        </p:grpSpPr>
        <p:grpSp>
          <p:nvGrpSpPr>
            <p:cNvPr id="10" name="组合 9"/>
            <p:cNvGrpSpPr/>
            <p:nvPr/>
          </p:nvGrpSpPr>
          <p:grpSpPr>
            <a:xfrm>
              <a:off x="1201632" y="303925"/>
              <a:ext cx="6780076" cy="675443"/>
              <a:chOff x="1839059" y="967769"/>
              <a:chExt cx="6780076" cy="675443"/>
            </a:xfrm>
          </p:grpSpPr>
          <p:sp>
            <p:nvSpPr>
              <p:cNvPr id="12" name="矩形: 圆角 11"/>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786093" y="1038931"/>
                <a:ext cx="583304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Dijkstra’s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BFC21D0E-3946-4B7E-A8FE-32B35F5C2D3E}"/>
              </a:ext>
            </a:extLst>
          </p:cNvPr>
          <p:cNvSpPr>
            <a:spLocks noGrp="1"/>
          </p:cNvSpPr>
          <p:nvPr>
            <p:ph type="sldNum" sz="quarter" idx="12"/>
          </p:nvPr>
        </p:nvSpPr>
        <p:spPr/>
        <p:txBody>
          <a:bodyPr/>
          <a:lstStyle/>
          <a:p>
            <a:fld id="{91F2D4EF-46D4-4764-B373-FC59CD1D281E}" type="slidenum">
              <a:rPr lang="zh-CN" altLang="en-US" smtClean="0"/>
              <a:t>145</a:t>
            </a:fld>
            <a:endParaRPr lang="zh-CN" altLang="en-US"/>
          </a:p>
        </p:txBody>
      </p:sp>
      <p:sp>
        <p:nvSpPr>
          <p:cNvPr id="14" name="TextBox 6">
            <a:extLst>
              <a:ext uri="{FF2B5EF4-FFF2-40B4-BE49-F238E27FC236}">
                <a16:creationId xmlns:a16="http://schemas.microsoft.com/office/drawing/2014/main" id="{CE02CDD1-2CFA-4FED-A5EE-409CB0D323A6}"/>
              </a:ext>
            </a:extLst>
          </p:cNvPr>
          <p:cNvSpPr txBox="1">
            <a:spLocks noChangeArrowheads="1"/>
          </p:cNvSpPr>
          <p:nvPr/>
        </p:nvSpPr>
        <p:spPr bwMode="auto">
          <a:xfrm>
            <a:off x="5274746" y="4082571"/>
            <a:ext cx="4391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dirty="0">
                <a:solidFill>
                  <a:srgbClr val="FF0000"/>
                </a:solidFill>
                <a:latin typeface="楷体" panose="02010609060101010101" pitchFamily="49" charset="-122"/>
                <a:ea typeface="楷体" panose="02010609060101010101" pitchFamily="49" charset="-122"/>
              </a:rPr>
              <a:t>更新到所有</a:t>
            </a:r>
            <a:r>
              <a:rPr lang="en-US" altLang="zh-CN" sz="1600" dirty="0">
                <a:solidFill>
                  <a:srgbClr val="FF0000"/>
                </a:solidFill>
                <a:latin typeface="楷体" panose="02010609060101010101" pitchFamily="49" charset="-122"/>
                <a:ea typeface="楷体" panose="02010609060101010101" pitchFamily="49" charset="-122"/>
              </a:rPr>
              <a:t>w</a:t>
            </a:r>
            <a:r>
              <a:rPr lang="zh-CN" altLang="en-US" sz="1600" dirty="0">
                <a:solidFill>
                  <a:srgbClr val="FF0000"/>
                </a:solidFill>
                <a:latin typeface="楷体" panose="02010609060101010101" pitchFamily="49" charset="-122"/>
                <a:ea typeface="楷体" panose="02010609060101010101" pitchFamily="49" charset="-122"/>
              </a:rPr>
              <a:t>的邻居节点</a:t>
            </a:r>
            <a:r>
              <a:rPr lang="en-US" altLang="zh-CN" sz="1600" dirty="0">
                <a:solidFill>
                  <a:srgbClr val="FF0000"/>
                </a:solidFill>
                <a:latin typeface="楷体" panose="02010609060101010101" pitchFamily="49" charset="-122"/>
                <a:ea typeface="楷体" panose="02010609060101010101" pitchFamily="49" charset="-122"/>
              </a:rPr>
              <a:t>v</a:t>
            </a:r>
            <a:r>
              <a:rPr lang="zh-CN" altLang="en-US" sz="1600" dirty="0">
                <a:solidFill>
                  <a:srgbClr val="FF0000"/>
                </a:solidFill>
                <a:latin typeface="楷体" panose="02010609060101010101" pitchFamily="49" charset="-122"/>
                <a:ea typeface="楷体" panose="02010609060101010101" pitchFamily="49" charset="-122"/>
              </a:rPr>
              <a:t>（不在</a:t>
            </a:r>
            <a:r>
              <a:rPr lang="en-US" altLang="zh-CN" sz="1600" dirty="0">
                <a:solidFill>
                  <a:srgbClr val="FF0000"/>
                </a:solidFill>
                <a:latin typeface="楷体" panose="02010609060101010101" pitchFamily="49" charset="-122"/>
                <a:ea typeface="楷体" panose="02010609060101010101" pitchFamily="49" charset="-122"/>
              </a:rPr>
              <a:t>N’</a:t>
            </a:r>
            <a:r>
              <a:rPr lang="zh-CN" altLang="en-US" sz="1600" dirty="0">
                <a:solidFill>
                  <a:srgbClr val="FF0000"/>
                </a:solidFill>
                <a:latin typeface="楷体" panose="02010609060101010101" pitchFamily="49" charset="-122"/>
                <a:ea typeface="楷体" panose="02010609060101010101" pitchFamily="49" charset="-122"/>
              </a:rPr>
              <a:t>中）的</a:t>
            </a:r>
            <a:r>
              <a:rPr lang="en-US" altLang="zh-CN" sz="1600" dirty="0">
                <a:solidFill>
                  <a:srgbClr val="FF0000"/>
                </a:solidFill>
                <a:latin typeface="楷体" panose="02010609060101010101" pitchFamily="49" charset="-122"/>
                <a:ea typeface="楷体" panose="02010609060101010101" pitchFamily="49" charset="-122"/>
              </a:rPr>
              <a:t>D(v)</a:t>
            </a:r>
            <a:endParaRPr lang="zh-CN" altLang="en-US" sz="16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203008"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2" name="表格 2"/>
          <p:cNvGraphicFramePr>
            <a:graphicFrameLocks noGrp="1"/>
          </p:cNvGraphicFramePr>
          <p:nvPr>
            <p:extLst>
              <p:ext uri="{D42A27DB-BD31-4B8C-83A1-F6EECF244321}">
                <p14:modId xmlns:p14="http://schemas.microsoft.com/office/powerpoint/2010/main" val="2342415608"/>
              </p:ext>
            </p:extLst>
          </p:nvPr>
        </p:nvGraphicFramePr>
        <p:xfrm>
          <a:off x="1858192" y="3647646"/>
          <a:ext cx="7173718" cy="256032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20000"/>
                    </a:ext>
                  </a:extLst>
                </a:gridCol>
                <a:gridCol w="948055">
                  <a:extLst>
                    <a:ext uri="{9D8B030D-6E8A-4147-A177-3AD203B41FA5}">
                      <a16:colId xmlns:a16="http://schemas.microsoft.com/office/drawing/2014/main" val="20001"/>
                    </a:ext>
                  </a:extLst>
                </a:gridCol>
                <a:gridCol w="1140143">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1042499">
                  <a:extLst>
                    <a:ext uri="{9D8B030D-6E8A-4147-A177-3AD203B41FA5}">
                      <a16:colId xmlns:a16="http://schemas.microsoft.com/office/drawing/2014/main" val="20004"/>
                    </a:ext>
                  </a:extLst>
                </a:gridCol>
                <a:gridCol w="1042499">
                  <a:extLst>
                    <a:ext uri="{9D8B030D-6E8A-4147-A177-3AD203B41FA5}">
                      <a16:colId xmlns:a16="http://schemas.microsoft.com/office/drawing/2014/main" val="20005"/>
                    </a:ext>
                  </a:extLst>
                </a:gridCol>
                <a:gridCol w="1042499">
                  <a:extLst>
                    <a:ext uri="{9D8B030D-6E8A-4147-A177-3AD203B41FA5}">
                      <a16:colId xmlns:a16="http://schemas.microsoft.com/office/drawing/2014/main" val="20006"/>
                    </a:ext>
                  </a:extLst>
                </a:gridCol>
              </a:tblGrid>
              <a:tr h="305851">
                <a:tc>
                  <a:txBody>
                    <a:bodyPr/>
                    <a:lstStyle/>
                    <a:p>
                      <a:pPr algn="ctr"/>
                      <a:r>
                        <a:rPr lang="zh-CN" altLang="en-US" sz="18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步骤</a:t>
                      </a:r>
                    </a:p>
                  </a:txBody>
                  <a:tcPr anchor="ctr">
                    <a:lnL w="12700" cap="flat" cmpd="sng" algn="ctr">
                      <a:solidFill>
                        <a:srgbClr val="009FF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D(v),p(v)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D(w),p(w)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D(x),p(x)</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en-US" altLang="zh-CN" sz="18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D(y),p(y)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D(z),p(z)</a:t>
                      </a:r>
                    </a:p>
                  </a:txBody>
                  <a:tcPr anchor="ctr">
                    <a:lnL w="12700" cap="flat" cmpd="sng" algn="ctr">
                      <a:solidFill>
                        <a:schemeClr val="bg1"/>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0"/>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0</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2,u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5,u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1,u</a:t>
                      </a:r>
                      <a:endParaRPr lang="zh-CN" altLang="en-US"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a:t>
                      </a:r>
                      <a:r>
                        <a:rPr lang="en-US" altLang="zh-CN" sz="1800" u="none" dirty="0" err="1">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2,u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0070C0"/>
                          </a:solidFill>
                          <a:latin typeface="Times New Roman" panose="02020803070505020304" pitchFamily="18" charset="0"/>
                          <a:ea typeface="思源黑体 CN Normal" panose="020B0400000000000000" pitchFamily="34" charset="-122"/>
                          <a:cs typeface="Times New Roman" panose="02020803070505020304" pitchFamily="18" charset="0"/>
                        </a:rPr>
                        <a:t>4,x</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2,x</a:t>
                      </a:r>
                      <a:endParaRPr lang="zh-CN" altLang="en-US"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1800" u="none" dirty="0" err="1">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3,y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4,y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uxyv</a:t>
                      </a:r>
                      <a:endPar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3,y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4,y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4</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uxyvw</a:t>
                      </a:r>
                      <a:endPar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4,y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5</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uxyvwz</a:t>
                      </a:r>
                      <a:endPar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cxnSp>
        <p:nvCxnSpPr>
          <p:cNvPr id="5" name="直接箭头连接符 4"/>
          <p:cNvCxnSpPr/>
          <p:nvPr/>
        </p:nvCxnSpPr>
        <p:spPr>
          <a:xfrm flipH="1">
            <a:off x="3328064" y="4203064"/>
            <a:ext cx="2928560" cy="32692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3328064" y="4581968"/>
            <a:ext cx="3916968" cy="335338"/>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3328064" y="5068969"/>
            <a:ext cx="743177" cy="282712"/>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H="1">
            <a:off x="3328064" y="5421266"/>
            <a:ext cx="1882892" cy="28009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H="1">
            <a:off x="3421133" y="5679844"/>
            <a:ext cx="4903764" cy="393171"/>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879719" y="1519130"/>
            <a:ext cx="2681067" cy="2114427"/>
            <a:chOff x="622419" y="1482300"/>
            <a:chExt cx="2681067" cy="2114427"/>
          </a:xfrm>
        </p:grpSpPr>
        <p:grpSp>
          <p:nvGrpSpPr>
            <p:cNvPr id="3" name="组合 2"/>
            <p:cNvGrpSpPr/>
            <p:nvPr/>
          </p:nvGrpSpPr>
          <p:grpSpPr>
            <a:xfrm>
              <a:off x="622419" y="1482300"/>
              <a:ext cx="2681067" cy="2114427"/>
              <a:chOff x="7192450" y="1403981"/>
              <a:chExt cx="2681067" cy="2114427"/>
            </a:xfrm>
          </p:grpSpPr>
          <p:cxnSp>
            <p:nvCxnSpPr>
              <p:cNvPr id="61" name="直接连接符 60"/>
              <p:cNvCxnSpPr/>
              <p:nvPr/>
            </p:nvCxnSpPr>
            <p:spPr>
              <a:xfrm flipV="1">
                <a:off x="7668364" y="2146161"/>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368040" y="2062887"/>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68040" y="3179175"/>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9243132" y="2146299"/>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9217562" y="2706280"/>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7697097" y="2706280"/>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8123930" y="2161764"/>
                <a:ext cx="0" cy="93132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8335369" y="2181835"/>
                <a:ext cx="640011" cy="9119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9104331" y="2172385"/>
                <a:ext cx="0" cy="91699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 Box 16"/>
              <p:cNvSpPr txBox="1">
                <a:spLocks noChangeArrowheads="1"/>
              </p:cNvSpPr>
              <p:nvPr/>
            </p:nvSpPr>
            <p:spPr bwMode="auto">
              <a:xfrm>
                <a:off x="7329498" y="267075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1" name="Text Box 16"/>
              <p:cNvSpPr txBox="1">
                <a:spLocks noChangeArrowheads="1"/>
              </p:cNvSpPr>
              <p:nvPr/>
            </p:nvSpPr>
            <p:spPr bwMode="auto">
              <a:xfrm>
                <a:off x="8019746" y="320447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2" name="Text Box 16"/>
              <p:cNvSpPr txBox="1">
                <a:spLocks noChangeArrowheads="1"/>
              </p:cNvSpPr>
              <p:nvPr/>
            </p:nvSpPr>
            <p:spPr bwMode="auto">
              <a:xfrm>
                <a:off x="8024586" y="210280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v</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3" name="Text Box 16"/>
              <p:cNvSpPr txBox="1">
                <a:spLocks noChangeArrowheads="1"/>
              </p:cNvSpPr>
              <p:nvPr/>
            </p:nvSpPr>
            <p:spPr bwMode="auto">
              <a:xfrm>
                <a:off x="8892313" y="210280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4" name="Text Box 16"/>
              <p:cNvSpPr txBox="1">
                <a:spLocks noChangeArrowheads="1"/>
              </p:cNvSpPr>
              <p:nvPr/>
            </p:nvSpPr>
            <p:spPr bwMode="auto">
              <a:xfrm>
                <a:off x="9567992" y="263229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z</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5" name="Text Box 16"/>
              <p:cNvSpPr txBox="1">
                <a:spLocks noChangeArrowheads="1"/>
              </p:cNvSpPr>
              <p:nvPr/>
            </p:nvSpPr>
            <p:spPr bwMode="auto">
              <a:xfrm>
                <a:off x="8893659" y="3183739"/>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6" name="Text Box 16"/>
              <p:cNvSpPr txBox="1">
                <a:spLocks noChangeArrowheads="1"/>
              </p:cNvSpPr>
              <p:nvPr/>
            </p:nvSpPr>
            <p:spPr bwMode="auto">
              <a:xfrm>
                <a:off x="9293559" y="212969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7" name="Text Box 16"/>
              <p:cNvSpPr txBox="1">
                <a:spLocks noChangeArrowheads="1"/>
              </p:cNvSpPr>
              <p:nvPr/>
            </p:nvSpPr>
            <p:spPr bwMode="auto">
              <a:xfrm>
                <a:off x="9283357" y="284224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8" name="Text Box 16"/>
              <p:cNvSpPr txBox="1">
                <a:spLocks noChangeArrowheads="1"/>
              </p:cNvSpPr>
              <p:nvPr/>
            </p:nvSpPr>
            <p:spPr bwMode="auto">
              <a:xfrm>
                <a:off x="9022500" y="246554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9" name="Text Box 16"/>
              <p:cNvSpPr txBox="1">
                <a:spLocks noChangeArrowheads="1"/>
              </p:cNvSpPr>
              <p:nvPr/>
            </p:nvSpPr>
            <p:spPr bwMode="auto">
              <a:xfrm>
                <a:off x="8474386" y="2405988"/>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0" name="Text Box 16"/>
              <p:cNvSpPr txBox="1">
                <a:spLocks noChangeArrowheads="1"/>
              </p:cNvSpPr>
              <p:nvPr/>
            </p:nvSpPr>
            <p:spPr bwMode="auto">
              <a:xfrm>
                <a:off x="8474386" y="317746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1" name="Text Box 16"/>
              <p:cNvSpPr txBox="1">
                <a:spLocks noChangeArrowheads="1"/>
              </p:cNvSpPr>
              <p:nvPr/>
            </p:nvSpPr>
            <p:spPr bwMode="auto">
              <a:xfrm>
                <a:off x="7648928" y="287716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2" name="Text Box 16"/>
              <p:cNvSpPr txBox="1">
                <a:spLocks noChangeArrowheads="1"/>
              </p:cNvSpPr>
              <p:nvPr/>
            </p:nvSpPr>
            <p:spPr bwMode="auto">
              <a:xfrm>
                <a:off x="8051896" y="245304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3" name="Text Box 16"/>
              <p:cNvSpPr txBox="1">
                <a:spLocks noChangeArrowheads="1"/>
              </p:cNvSpPr>
              <p:nvPr/>
            </p:nvSpPr>
            <p:spPr bwMode="auto">
              <a:xfrm>
                <a:off x="7608322" y="212969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4" name="Text Box 16"/>
              <p:cNvSpPr txBox="1">
                <a:spLocks noChangeArrowheads="1"/>
              </p:cNvSpPr>
              <p:nvPr/>
            </p:nvSpPr>
            <p:spPr bwMode="auto">
              <a:xfrm>
                <a:off x="8461247" y="182426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5" name="任意多边形: 形状 84"/>
              <p:cNvSpPr/>
              <p:nvPr/>
            </p:nvSpPr>
            <p:spPr>
              <a:xfrm>
                <a:off x="7402477" y="1628512"/>
                <a:ext cx="1779738" cy="894914"/>
              </a:xfrm>
              <a:custGeom>
                <a:avLst/>
                <a:gdLst>
                  <a:gd name="connsiteX0" fmla="*/ 0 w 2024743"/>
                  <a:gd name="connsiteY0" fmla="*/ 1018111 h 1018111"/>
                  <a:gd name="connsiteX1" fmla="*/ 205991 w 2024743"/>
                  <a:gd name="connsiteY1" fmla="*/ 410186 h 1018111"/>
                  <a:gd name="connsiteX2" fmla="*/ 823965 w 2024743"/>
                  <a:gd name="connsiteY2" fmla="*/ 23324 h 1018111"/>
                  <a:gd name="connsiteX3" fmla="*/ 1632857 w 2024743"/>
                  <a:gd name="connsiteY3" fmla="*/ 83614 h 1018111"/>
                  <a:gd name="connsiteX4" fmla="*/ 2024743 w 2024743"/>
                  <a:gd name="connsiteY4" fmla="*/ 415210 h 10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43" h="1018111">
                    <a:moveTo>
                      <a:pt x="0" y="1018111"/>
                    </a:moveTo>
                    <a:cubicBezTo>
                      <a:pt x="34332" y="797047"/>
                      <a:pt x="68664" y="575984"/>
                      <a:pt x="205991" y="410186"/>
                    </a:cubicBezTo>
                    <a:cubicBezTo>
                      <a:pt x="343318" y="244388"/>
                      <a:pt x="586154" y="77753"/>
                      <a:pt x="823965" y="23324"/>
                    </a:cubicBezTo>
                    <a:cubicBezTo>
                      <a:pt x="1061776" y="-31105"/>
                      <a:pt x="1432727" y="18300"/>
                      <a:pt x="1632857" y="83614"/>
                    </a:cubicBezTo>
                    <a:cubicBezTo>
                      <a:pt x="1832987" y="148928"/>
                      <a:pt x="1928865" y="282069"/>
                      <a:pt x="2024743" y="41521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Text Box 16"/>
              <p:cNvSpPr txBox="1">
                <a:spLocks noChangeArrowheads="1"/>
              </p:cNvSpPr>
              <p:nvPr/>
            </p:nvSpPr>
            <p:spPr bwMode="auto">
              <a:xfrm>
                <a:off x="7975962" y="140398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87" name="组合 86"/>
              <p:cNvGrpSpPr/>
              <p:nvPr/>
            </p:nvGrpSpPr>
            <p:grpSpPr>
              <a:xfrm>
                <a:off x="7192450" y="2464702"/>
                <a:ext cx="544387" cy="299067"/>
                <a:chOff x="7197358" y="2706811"/>
                <a:chExt cx="1701826" cy="934925"/>
              </a:xfrm>
            </p:grpSpPr>
            <p:sp>
              <p:nvSpPr>
                <p:cNvPr id="208"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9"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10"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11" name="Group 47"/>
                <p:cNvGrpSpPr/>
                <p:nvPr/>
              </p:nvGrpSpPr>
              <p:grpSpPr bwMode="auto">
                <a:xfrm>
                  <a:off x="7673438" y="2790740"/>
                  <a:ext cx="700705" cy="169809"/>
                  <a:chOff x="2208" y="2184"/>
                  <a:chExt cx="176" cy="69"/>
                </a:xfrm>
              </p:grpSpPr>
              <p:grpSp>
                <p:nvGrpSpPr>
                  <p:cNvPr id="212" name="Group 48"/>
                  <p:cNvGrpSpPr/>
                  <p:nvPr/>
                </p:nvGrpSpPr>
                <p:grpSpPr bwMode="auto">
                  <a:xfrm>
                    <a:off x="2208" y="2185"/>
                    <a:ext cx="176" cy="68"/>
                    <a:chOff x="2848" y="848"/>
                    <a:chExt cx="140" cy="98"/>
                  </a:xfrm>
                </p:grpSpPr>
                <p:sp>
                  <p:nvSpPr>
                    <p:cNvPr id="21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13" name="Group 52"/>
                  <p:cNvGrpSpPr/>
                  <p:nvPr/>
                </p:nvGrpSpPr>
                <p:grpSpPr bwMode="auto">
                  <a:xfrm flipV="1">
                    <a:off x="2208" y="2184"/>
                    <a:ext cx="176" cy="68"/>
                    <a:chOff x="2848" y="848"/>
                    <a:chExt cx="140" cy="98"/>
                  </a:xfrm>
                </p:grpSpPr>
                <p:sp>
                  <p:nvSpPr>
                    <p:cNvPr id="21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88" name="组合 87"/>
              <p:cNvGrpSpPr/>
              <p:nvPr/>
            </p:nvGrpSpPr>
            <p:grpSpPr>
              <a:xfrm>
                <a:off x="7846575" y="1874049"/>
                <a:ext cx="544387" cy="299067"/>
                <a:chOff x="7197358" y="2706811"/>
                <a:chExt cx="1701826" cy="934925"/>
              </a:xfrm>
            </p:grpSpPr>
            <p:sp>
              <p:nvSpPr>
                <p:cNvPr id="196"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97"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98"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99" name="Group 47"/>
                <p:cNvGrpSpPr/>
                <p:nvPr/>
              </p:nvGrpSpPr>
              <p:grpSpPr bwMode="auto">
                <a:xfrm>
                  <a:off x="7673438" y="2790740"/>
                  <a:ext cx="700705" cy="169809"/>
                  <a:chOff x="2208" y="2184"/>
                  <a:chExt cx="176" cy="69"/>
                </a:xfrm>
              </p:grpSpPr>
              <p:grpSp>
                <p:nvGrpSpPr>
                  <p:cNvPr id="200" name="Group 48"/>
                  <p:cNvGrpSpPr/>
                  <p:nvPr/>
                </p:nvGrpSpPr>
                <p:grpSpPr bwMode="auto">
                  <a:xfrm>
                    <a:off x="2208" y="2185"/>
                    <a:ext cx="176" cy="68"/>
                    <a:chOff x="2848" y="848"/>
                    <a:chExt cx="140" cy="98"/>
                  </a:xfrm>
                </p:grpSpPr>
                <p:sp>
                  <p:nvSpPr>
                    <p:cNvPr id="20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1" name="Group 52"/>
                  <p:cNvGrpSpPr/>
                  <p:nvPr/>
                </p:nvGrpSpPr>
                <p:grpSpPr bwMode="auto">
                  <a:xfrm flipV="1">
                    <a:off x="2208" y="2184"/>
                    <a:ext cx="176" cy="68"/>
                    <a:chOff x="2848" y="848"/>
                    <a:chExt cx="140" cy="98"/>
                  </a:xfrm>
                </p:grpSpPr>
                <p:sp>
                  <p:nvSpPr>
                    <p:cNvPr id="20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89" name="组合 88"/>
              <p:cNvGrpSpPr/>
              <p:nvPr/>
            </p:nvGrpSpPr>
            <p:grpSpPr>
              <a:xfrm>
                <a:off x="8812243" y="1874049"/>
                <a:ext cx="544387" cy="299067"/>
                <a:chOff x="7197358" y="2706811"/>
                <a:chExt cx="1701826" cy="934925"/>
              </a:xfrm>
            </p:grpSpPr>
            <p:sp>
              <p:nvSpPr>
                <p:cNvPr id="184"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85"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86"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87" name="Group 47"/>
                <p:cNvGrpSpPr/>
                <p:nvPr/>
              </p:nvGrpSpPr>
              <p:grpSpPr bwMode="auto">
                <a:xfrm>
                  <a:off x="7673438" y="2790740"/>
                  <a:ext cx="700705" cy="169809"/>
                  <a:chOff x="2208" y="2184"/>
                  <a:chExt cx="176" cy="69"/>
                </a:xfrm>
              </p:grpSpPr>
              <p:grpSp>
                <p:nvGrpSpPr>
                  <p:cNvPr id="188" name="Group 48"/>
                  <p:cNvGrpSpPr/>
                  <p:nvPr/>
                </p:nvGrpSpPr>
                <p:grpSpPr bwMode="auto">
                  <a:xfrm>
                    <a:off x="2208" y="2185"/>
                    <a:ext cx="176" cy="68"/>
                    <a:chOff x="2848" y="848"/>
                    <a:chExt cx="140" cy="98"/>
                  </a:xfrm>
                </p:grpSpPr>
                <p:sp>
                  <p:nvSpPr>
                    <p:cNvPr id="19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89" name="Group 52"/>
                  <p:cNvGrpSpPr/>
                  <p:nvPr/>
                </p:nvGrpSpPr>
                <p:grpSpPr bwMode="auto">
                  <a:xfrm flipV="1">
                    <a:off x="2208" y="2184"/>
                    <a:ext cx="176" cy="68"/>
                    <a:chOff x="2848" y="848"/>
                    <a:chExt cx="140" cy="98"/>
                  </a:xfrm>
                </p:grpSpPr>
                <p:sp>
                  <p:nvSpPr>
                    <p:cNvPr id="19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90" name="组合 89"/>
              <p:cNvGrpSpPr/>
              <p:nvPr/>
            </p:nvGrpSpPr>
            <p:grpSpPr>
              <a:xfrm>
                <a:off x="9275624" y="2432469"/>
                <a:ext cx="544387" cy="299067"/>
                <a:chOff x="7197358" y="2706811"/>
                <a:chExt cx="1701826" cy="934925"/>
              </a:xfrm>
            </p:grpSpPr>
            <p:sp>
              <p:nvSpPr>
                <p:cNvPr id="16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3"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74"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75" name="Group 47"/>
                <p:cNvGrpSpPr/>
                <p:nvPr/>
              </p:nvGrpSpPr>
              <p:grpSpPr bwMode="auto">
                <a:xfrm>
                  <a:off x="7673438" y="2790740"/>
                  <a:ext cx="700705" cy="169809"/>
                  <a:chOff x="2208" y="2184"/>
                  <a:chExt cx="176" cy="69"/>
                </a:xfrm>
              </p:grpSpPr>
              <p:grpSp>
                <p:nvGrpSpPr>
                  <p:cNvPr id="176" name="Group 48"/>
                  <p:cNvGrpSpPr/>
                  <p:nvPr/>
                </p:nvGrpSpPr>
                <p:grpSpPr bwMode="auto">
                  <a:xfrm>
                    <a:off x="2208" y="2185"/>
                    <a:ext cx="176" cy="68"/>
                    <a:chOff x="2848" y="848"/>
                    <a:chExt cx="140" cy="98"/>
                  </a:xfrm>
                </p:grpSpPr>
                <p:sp>
                  <p:nvSpPr>
                    <p:cNvPr id="18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77" name="Group 52"/>
                  <p:cNvGrpSpPr/>
                  <p:nvPr/>
                </p:nvGrpSpPr>
                <p:grpSpPr bwMode="auto">
                  <a:xfrm flipV="1">
                    <a:off x="2208" y="2184"/>
                    <a:ext cx="176" cy="68"/>
                    <a:chOff x="2848" y="848"/>
                    <a:chExt cx="140" cy="98"/>
                  </a:xfrm>
                </p:grpSpPr>
                <p:sp>
                  <p:nvSpPr>
                    <p:cNvPr id="17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91" name="组合 90"/>
              <p:cNvGrpSpPr/>
              <p:nvPr/>
            </p:nvGrpSpPr>
            <p:grpSpPr>
              <a:xfrm>
                <a:off x="8779911" y="2952430"/>
                <a:ext cx="544387" cy="299067"/>
                <a:chOff x="7197358" y="2706811"/>
                <a:chExt cx="1701826" cy="934925"/>
              </a:xfrm>
            </p:grpSpPr>
            <p:sp>
              <p:nvSpPr>
                <p:cNvPr id="12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5"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6"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47" name="Group 47"/>
                <p:cNvGrpSpPr/>
                <p:nvPr/>
              </p:nvGrpSpPr>
              <p:grpSpPr bwMode="auto">
                <a:xfrm>
                  <a:off x="7673438" y="2790740"/>
                  <a:ext cx="700705" cy="169809"/>
                  <a:chOff x="2208" y="2184"/>
                  <a:chExt cx="176" cy="69"/>
                </a:xfrm>
              </p:grpSpPr>
              <p:grpSp>
                <p:nvGrpSpPr>
                  <p:cNvPr id="148" name="Group 48"/>
                  <p:cNvGrpSpPr/>
                  <p:nvPr/>
                </p:nvGrpSpPr>
                <p:grpSpPr bwMode="auto">
                  <a:xfrm>
                    <a:off x="2208" y="2185"/>
                    <a:ext cx="176" cy="68"/>
                    <a:chOff x="2848" y="848"/>
                    <a:chExt cx="140" cy="98"/>
                  </a:xfrm>
                </p:grpSpPr>
                <p:sp>
                  <p:nvSpPr>
                    <p:cNvPr id="16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49" name="Group 52"/>
                  <p:cNvGrpSpPr/>
                  <p:nvPr/>
                </p:nvGrpSpPr>
                <p:grpSpPr bwMode="auto">
                  <a:xfrm flipV="1">
                    <a:off x="2208" y="2184"/>
                    <a:ext cx="176" cy="68"/>
                    <a:chOff x="2848" y="848"/>
                    <a:chExt cx="140" cy="98"/>
                  </a:xfrm>
                </p:grpSpPr>
                <p:sp>
                  <p:nvSpPr>
                    <p:cNvPr id="15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92" name="组合 91"/>
              <p:cNvGrpSpPr/>
              <p:nvPr/>
            </p:nvGrpSpPr>
            <p:grpSpPr>
              <a:xfrm>
                <a:off x="7905154" y="2952430"/>
                <a:ext cx="544387" cy="299067"/>
                <a:chOff x="7197358" y="2706811"/>
                <a:chExt cx="1701826" cy="934925"/>
              </a:xfrm>
            </p:grpSpPr>
            <p:sp>
              <p:nvSpPr>
                <p:cNvPr id="93"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94"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95"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96" name="Group 47"/>
                <p:cNvGrpSpPr/>
                <p:nvPr/>
              </p:nvGrpSpPr>
              <p:grpSpPr bwMode="auto">
                <a:xfrm>
                  <a:off x="7673438" y="2790740"/>
                  <a:ext cx="700705" cy="169809"/>
                  <a:chOff x="2208" y="2184"/>
                  <a:chExt cx="176" cy="69"/>
                </a:xfrm>
              </p:grpSpPr>
              <p:grpSp>
                <p:nvGrpSpPr>
                  <p:cNvPr id="97" name="Group 48"/>
                  <p:cNvGrpSpPr/>
                  <p:nvPr/>
                </p:nvGrpSpPr>
                <p:grpSpPr bwMode="auto">
                  <a:xfrm>
                    <a:off x="2208" y="2185"/>
                    <a:ext cx="176" cy="68"/>
                    <a:chOff x="2848" y="848"/>
                    <a:chExt cx="140" cy="98"/>
                  </a:xfrm>
                </p:grpSpPr>
                <p:sp>
                  <p:nvSpPr>
                    <p:cNvPr id="10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98" name="Group 52"/>
                  <p:cNvGrpSpPr/>
                  <p:nvPr/>
                </p:nvGrpSpPr>
                <p:grpSpPr bwMode="auto">
                  <a:xfrm flipV="1">
                    <a:off x="2208" y="2184"/>
                    <a:ext cx="176" cy="68"/>
                    <a:chOff x="2848" y="848"/>
                    <a:chExt cx="140" cy="98"/>
                  </a:xfrm>
                </p:grpSpPr>
                <p:sp>
                  <p:nvSpPr>
                    <p:cNvPr id="9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cxnSp>
          <p:nvCxnSpPr>
            <p:cNvPr id="155" name="直接箭头连接符 154"/>
            <p:cNvCxnSpPr/>
            <p:nvPr/>
          </p:nvCxnSpPr>
          <p:spPr>
            <a:xfrm flipV="1">
              <a:off x="1109931" y="2222182"/>
              <a:ext cx="295457" cy="376335"/>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1120036" y="2771442"/>
              <a:ext cx="318111" cy="394706"/>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1797830" y="3247971"/>
              <a:ext cx="486481" cy="820"/>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2638182" y="2747884"/>
              <a:ext cx="331650" cy="413988"/>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2534120" y="2210392"/>
              <a:ext cx="0" cy="951480"/>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7" name="组合 166"/>
          <p:cNvGrpSpPr/>
          <p:nvPr/>
        </p:nvGrpSpPr>
        <p:grpSpPr>
          <a:xfrm>
            <a:off x="4909197" y="2127644"/>
            <a:ext cx="968428" cy="941176"/>
            <a:chOff x="709440" y="3164436"/>
            <a:chExt cx="1955322" cy="1900298"/>
          </a:xfrm>
        </p:grpSpPr>
        <p:grpSp>
          <p:nvGrpSpPr>
            <p:cNvPr id="168" name="组合 167"/>
            <p:cNvGrpSpPr/>
            <p:nvPr/>
          </p:nvGrpSpPr>
          <p:grpSpPr>
            <a:xfrm>
              <a:off x="737414" y="3164436"/>
              <a:ext cx="1900298" cy="1900298"/>
              <a:chOff x="795138" y="3164436"/>
              <a:chExt cx="1900298" cy="1900298"/>
            </a:xfrm>
          </p:grpSpPr>
          <p:sp>
            <p:nvSpPr>
              <p:cNvPr id="170" name="椭圆 169"/>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171" name="椭圆 170"/>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169" name="Text Box 79"/>
            <p:cNvSpPr txBox="1">
              <a:spLocks noChangeArrowheads="1"/>
            </p:cNvSpPr>
            <p:nvPr/>
          </p:nvSpPr>
          <p:spPr bwMode="auto">
            <a:xfrm>
              <a:off x="709440" y="3659857"/>
              <a:ext cx="1955322" cy="96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lnSpc>
                  <a:spcPct val="110000"/>
                </a:lnSpc>
              </a:pPr>
              <a:r>
                <a:rPr kumimoji="1" lang="zh-CN" altLang="en-US" sz="2400" b="1"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注意</a:t>
              </a:r>
            </a:p>
          </p:txBody>
        </p:sp>
      </p:grpSp>
      <p:sp>
        <p:nvSpPr>
          <p:cNvPr id="172" name="文本框 171"/>
          <p:cNvSpPr txBox="1"/>
          <p:nvPr/>
        </p:nvSpPr>
        <p:spPr>
          <a:xfrm>
            <a:off x="5969894" y="2321028"/>
            <a:ext cx="5728770" cy="525657"/>
          </a:xfrm>
          <a:prstGeom prst="rect">
            <a:avLst/>
          </a:prstGeom>
          <a:noFill/>
        </p:spPr>
        <p:txBody>
          <a:bodyPr wrap="square" rtlCol="0">
            <a:spAutoFit/>
          </a:bodyPr>
          <a:lstStyle/>
          <a:p>
            <a:pPr>
              <a:lnSpc>
                <a:spcPct val="130000"/>
              </a:lnSpc>
            </a:pPr>
            <a:r>
              <a:rPr lang="zh-CN" altLang="en-US" sz="2400" dirty="0">
                <a:latin typeface="思源黑体 CN Normal" panose="020B0400000000000000" pitchFamily="34" charset="-122"/>
                <a:ea typeface="思源黑体 CN Normal" panose="020B0400000000000000" pitchFamily="34" charset="-122"/>
              </a:rPr>
              <a:t>通过跟踪前一跳节点可以构造最短路径树。</a:t>
            </a:r>
          </a:p>
        </p:txBody>
      </p:sp>
      <p:sp>
        <p:nvSpPr>
          <p:cNvPr id="6" name="灯片编号占位符 5">
            <a:extLst>
              <a:ext uri="{FF2B5EF4-FFF2-40B4-BE49-F238E27FC236}">
                <a16:creationId xmlns:a16="http://schemas.microsoft.com/office/drawing/2014/main" id="{E093751C-57DD-4A63-8853-A3CE6285682D}"/>
              </a:ext>
            </a:extLst>
          </p:cNvPr>
          <p:cNvSpPr>
            <a:spLocks noGrp="1"/>
          </p:cNvSpPr>
          <p:nvPr>
            <p:ph type="sldNum" sz="quarter" idx="12"/>
          </p:nvPr>
        </p:nvSpPr>
        <p:spPr/>
        <p:txBody>
          <a:bodyPr/>
          <a:lstStyle/>
          <a:p>
            <a:fld id="{91F2D4EF-46D4-4764-B373-FC59CD1D281E}" type="slidenum">
              <a:rPr lang="zh-CN" altLang="en-US" smtClean="0"/>
              <a:t>146</a:t>
            </a:fld>
            <a:endParaRPr lang="zh-CN" altLang="en-US"/>
          </a:p>
        </p:txBody>
      </p:sp>
      <p:sp>
        <p:nvSpPr>
          <p:cNvPr id="131" name="Text Box 94">
            <a:extLst>
              <a:ext uri="{FF2B5EF4-FFF2-40B4-BE49-F238E27FC236}">
                <a16:creationId xmlns:a16="http://schemas.microsoft.com/office/drawing/2014/main" id="{06B8704B-07C2-406E-96C0-54D63CC9DA84}"/>
              </a:ext>
            </a:extLst>
          </p:cNvPr>
          <p:cNvSpPr txBox="1">
            <a:spLocks noChangeArrowheads="1"/>
          </p:cNvSpPr>
          <p:nvPr/>
        </p:nvSpPr>
        <p:spPr bwMode="auto">
          <a:xfrm>
            <a:off x="6096000" y="307684"/>
            <a:ext cx="6096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dirty="0">
                <a:latin typeface="楷体" panose="02010609060101010101" pitchFamily="49" charset="-122"/>
                <a:ea typeface="楷体" panose="02010609060101010101" pitchFamily="49" charset="-122"/>
              </a:rPr>
              <a:t>p(v):</a:t>
            </a:r>
            <a:r>
              <a:rPr lang="zh-CN" altLang="en-US" u="none" dirty="0">
                <a:latin typeface="楷体" panose="02010609060101010101" pitchFamily="49" charset="-122"/>
                <a:ea typeface="楷体" panose="02010609060101010101" pitchFamily="49" charset="-122"/>
              </a:rPr>
              <a:t>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到目的节点</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沿着当前最低费用路径的前一节点</a:t>
            </a:r>
          </a:p>
          <a:p>
            <a:r>
              <a:rPr lang="en-US" altLang="zh-CN" u="none" dirty="0">
                <a:latin typeface="楷体" panose="02010609060101010101" pitchFamily="49" charset="-122"/>
                <a:ea typeface="楷体" panose="02010609060101010101" pitchFamily="49" charset="-122"/>
              </a:rPr>
              <a:t>D(v):</a:t>
            </a:r>
            <a:r>
              <a:rPr lang="zh-CN" altLang="en-US" u="none" dirty="0">
                <a:latin typeface="楷体" panose="02010609060101010101" pitchFamily="49" charset="-122"/>
                <a:ea typeface="楷体" panose="02010609060101010101" pitchFamily="49" charset="-122"/>
              </a:rPr>
              <a:t>随着算法的本次迭代，从源节点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a:t>
            </a:r>
          </a:p>
          <a:p>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：节点子集。</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在</a:t>
            </a:r>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中，如果从源节点到</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的最低费用已经知道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67"/>
                                        </p:tgtEl>
                                        <p:attrNameLst>
                                          <p:attrName>style.visibility</p:attrName>
                                        </p:attrNameLst>
                                      </p:cBhvr>
                                      <p:to>
                                        <p:strVal val="visible"/>
                                      </p:to>
                                    </p:set>
                                    <p:anim calcmode="lin" valueType="num">
                                      <p:cBhvr>
                                        <p:cTn id="18" dur="500" fill="hold"/>
                                        <p:tgtEl>
                                          <p:spTgt spid="167"/>
                                        </p:tgtEl>
                                        <p:attrNameLst>
                                          <p:attrName>ppt_w</p:attrName>
                                        </p:attrNameLst>
                                      </p:cBhvr>
                                      <p:tavLst>
                                        <p:tav tm="0">
                                          <p:val>
                                            <p:fltVal val="0"/>
                                          </p:val>
                                        </p:tav>
                                        <p:tav tm="100000">
                                          <p:val>
                                            <p:strVal val="#ppt_w"/>
                                          </p:val>
                                        </p:tav>
                                      </p:tavLst>
                                    </p:anim>
                                    <p:anim calcmode="lin" valueType="num">
                                      <p:cBhvr>
                                        <p:cTn id="19" dur="500" fill="hold"/>
                                        <p:tgtEl>
                                          <p:spTgt spid="167"/>
                                        </p:tgtEl>
                                        <p:attrNameLst>
                                          <p:attrName>ppt_h</p:attrName>
                                        </p:attrNameLst>
                                      </p:cBhvr>
                                      <p:tavLst>
                                        <p:tav tm="0">
                                          <p:val>
                                            <p:fltVal val="0"/>
                                          </p:val>
                                        </p:tav>
                                        <p:tav tm="100000">
                                          <p:val>
                                            <p:strVal val="#ppt_h"/>
                                          </p:val>
                                        </p:tav>
                                      </p:tavLst>
                                    </p:anim>
                                    <p:anim calcmode="lin" valueType="num">
                                      <p:cBhvr>
                                        <p:cTn id="20" dur="500" fill="hold"/>
                                        <p:tgtEl>
                                          <p:spTgt spid="167"/>
                                        </p:tgtEl>
                                        <p:attrNameLst>
                                          <p:attrName>style.rotation</p:attrName>
                                        </p:attrNameLst>
                                      </p:cBhvr>
                                      <p:tavLst>
                                        <p:tav tm="0">
                                          <p:val>
                                            <p:fltVal val="90"/>
                                          </p:val>
                                        </p:tav>
                                        <p:tav tm="100000">
                                          <p:val>
                                            <p:fltVal val="0"/>
                                          </p:val>
                                        </p:tav>
                                      </p:tavLst>
                                    </p:anim>
                                    <p:animEffect transition="in" filter="fade">
                                      <p:cBhvr>
                                        <p:cTn id="21" dur="500"/>
                                        <p:tgtEl>
                                          <p:spTgt spid="16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wipe(left)">
                                      <p:cBhvr>
                                        <p:cTn id="25" dur="500"/>
                                        <p:tgtEl>
                                          <p:spTgt spid="17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righ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1"/>
                                        </p:tgtEl>
                                        <p:attrNameLst>
                                          <p:attrName>style.visibility</p:attrName>
                                        </p:attrNameLst>
                                      </p:cBhvr>
                                      <p:to>
                                        <p:strVal val="visible"/>
                                      </p:to>
                                    </p:set>
                                    <p:animEffect transition="in" filter="wipe(right)">
                                      <p:cBhvr>
                                        <p:cTn id="39" dur="500"/>
                                        <p:tgtEl>
                                          <p:spTgt spid="15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righ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3"/>
                                        </p:tgtEl>
                                        <p:attrNameLst>
                                          <p:attrName>style.visibility</p:attrName>
                                        </p:attrNameLst>
                                      </p:cBhvr>
                                      <p:to>
                                        <p:strVal val="visible"/>
                                      </p:to>
                                    </p:set>
                                    <p:animEffect transition="in" filter="wipe(right)">
                                      <p:cBhvr>
                                        <p:cTn id="49" dur="500"/>
                                        <p:tgtEl>
                                          <p:spTgt spid="1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9" name="Rectangle 11"/>
          <p:cNvSpPr>
            <a:spLocks noChangeArrowheads="1"/>
          </p:cNvSpPr>
          <p:nvPr/>
        </p:nvSpPr>
        <p:spPr bwMode="auto">
          <a:xfrm>
            <a:off x="1849286" y="1839466"/>
            <a:ext cx="3316005"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u</a:t>
            </a: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出发的最短路径树</a:t>
            </a:r>
          </a:p>
        </p:txBody>
      </p:sp>
      <p:sp>
        <p:nvSpPr>
          <p:cNvPr id="100" name="Rectangle 11"/>
          <p:cNvSpPr>
            <a:spLocks noChangeArrowheads="1"/>
          </p:cNvSpPr>
          <p:nvPr/>
        </p:nvSpPr>
        <p:spPr bwMode="auto">
          <a:xfrm>
            <a:off x="6967361" y="1839466"/>
            <a:ext cx="2629553" cy="492442"/>
          </a:xfrm>
          <a:prstGeom prst="roundRect">
            <a:avLst>
              <a:gd name="adj" fmla="val 50000"/>
            </a:avLst>
          </a:prstGeom>
          <a:solidFill>
            <a:srgbClr val="FFC000"/>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的转发表</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endParaRPr>
          </a:p>
        </p:txBody>
      </p:sp>
      <p:grpSp>
        <p:nvGrpSpPr>
          <p:cNvPr id="101" name="组合 100"/>
          <p:cNvGrpSpPr/>
          <p:nvPr/>
        </p:nvGrpSpPr>
        <p:grpSpPr>
          <a:xfrm>
            <a:off x="7064803" y="2756302"/>
            <a:ext cx="2596795" cy="2670048"/>
            <a:chOff x="9668292" y="1404190"/>
            <a:chExt cx="2596795" cy="1892430"/>
          </a:xfrm>
        </p:grpSpPr>
        <p:sp>
          <p:nvSpPr>
            <p:cNvPr id="102" name="矩形: 圆角 101"/>
            <p:cNvSpPr/>
            <p:nvPr/>
          </p:nvSpPr>
          <p:spPr>
            <a:xfrm>
              <a:off x="9668292" y="1404190"/>
              <a:ext cx="2596795" cy="1892430"/>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latin typeface="Arial" panose="020B0704020202020204" pitchFamily="34" charset="0"/>
                <a:ea typeface="宋体" panose="02010600030101010101" pitchFamily="2" charset="-122"/>
              </a:endParaRPr>
            </a:p>
          </p:txBody>
        </p:sp>
        <p:sp>
          <p:nvSpPr>
            <p:cNvPr id="103" name="Text Box 14"/>
            <p:cNvSpPr txBox="1">
              <a:spLocks noChangeArrowheads="1"/>
            </p:cNvSpPr>
            <p:nvPr/>
          </p:nvSpPr>
          <p:spPr bwMode="auto">
            <a:xfrm>
              <a:off x="9887450" y="1443433"/>
              <a:ext cx="860082" cy="260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zh-CN" altLang="en-US" sz="1800" dirty="0">
                  <a:latin typeface="思源黑体 CN Normal" panose="020B0400000000000000" pitchFamily="34" charset="-122"/>
                  <a:ea typeface="思源黑体 CN Normal" panose="020B0400000000000000" pitchFamily="34" charset="-122"/>
                  <a:cs typeface="Times New Roman" panose="02020803070505020304" pitchFamily="18" charset="0"/>
                </a:rPr>
                <a:t>目标</a:t>
              </a:r>
            </a:p>
          </p:txBody>
        </p:sp>
        <p:cxnSp>
          <p:nvCxnSpPr>
            <p:cNvPr id="105" name="直接连接符 104"/>
            <p:cNvCxnSpPr/>
            <p:nvPr/>
          </p:nvCxnSpPr>
          <p:spPr>
            <a:xfrm>
              <a:off x="9742553" y="1708619"/>
              <a:ext cx="24424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9753306" y="2025253"/>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5" name="Text Box 10"/>
            <p:cNvSpPr txBox="1">
              <a:spLocks noChangeArrowheads="1"/>
            </p:cNvSpPr>
            <p:nvPr/>
          </p:nvSpPr>
          <p:spPr bwMode="auto">
            <a:xfrm>
              <a:off x="11137873" y="1441949"/>
              <a:ext cx="938069" cy="260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zh-CN" altLang="en-US" sz="1800" dirty="0">
                  <a:latin typeface="思源黑体 CN Normal" panose="020B0400000000000000" pitchFamily="34" charset="-122"/>
                  <a:ea typeface="思源黑体 CN Normal" panose="020B0400000000000000" pitchFamily="34" charset="-122"/>
                  <a:cs typeface="Times New Roman" panose="02020803070505020304" pitchFamily="18" charset="0"/>
                </a:rPr>
                <a:t>链 路</a:t>
              </a:r>
            </a:p>
          </p:txBody>
        </p:sp>
        <p:cxnSp>
          <p:nvCxnSpPr>
            <p:cNvPr id="146" name="直接连接符 145"/>
            <p:cNvCxnSpPr/>
            <p:nvPr/>
          </p:nvCxnSpPr>
          <p:spPr>
            <a:xfrm>
              <a:off x="9753306" y="2353207"/>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7" name="Text Box 10"/>
            <p:cNvSpPr txBox="1">
              <a:spLocks noChangeArrowheads="1"/>
            </p:cNvSpPr>
            <p:nvPr/>
          </p:nvSpPr>
          <p:spPr bwMode="auto">
            <a:xfrm>
              <a:off x="9709750" y="1719065"/>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v</a:t>
              </a:r>
            </a:p>
          </p:txBody>
        </p:sp>
        <p:cxnSp>
          <p:nvCxnSpPr>
            <p:cNvPr id="149" name="直接连接符 148"/>
            <p:cNvCxnSpPr>
              <a:stCxn id="102" idx="0"/>
              <a:endCxn id="102" idx="2"/>
            </p:cNvCxnSpPr>
            <p:nvPr/>
          </p:nvCxnSpPr>
          <p:spPr>
            <a:xfrm>
              <a:off x="10966690" y="1404190"/>
              <a:ext cx="0" cy="18924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9750834" y="2676993"/>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3" name="Text Box 10"/>
            <p:cNvSpPr txBox="1">
              <a:spLocks noChangeArrowheads="1"/>
            </p:cNvSpPr>
            <p:nvPr/>
          </p:nvSpPr>
          <p:spPr bwMode="auto">
            <a:xfrm>
              <a:off x="9725401" y="2045006"/>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x</a:t>
              </a:r>
            </a:p>
          </p:txBody>
        </p:sp>
        <p:sp>
          <p:nvSpPr>
            <p:cNvPr id="174" name="Text Box 10"/>
            <p:cNvSpPr txBox="1">
              <a:spLocks noChangeArrowheads="1"/>
            </p:cNvSpPr>
            <p:nvPr/>
          </p:nvSpPr>
          <p:spPr bwMode="auto">
            <a:xfrm>
              <a:off x="9728199" y="2358394"/>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y</a:t>
              </a:r>
            </a:p>
          </p:txBody>
        </p:sp>
        <p:sp>
          <p:nvSpPr>
            <p:cNvPr id="175" name="Text Box 10"/>
            <p:cNvSpPr txBox="1">
              <a:spLocks noChangeArrowheads="1"/>
            </p:cNvSpPr>
            <p:nvPr/>
          </p:nvSpPr>
          <p:spPr bwMode="auto">
            <a:xfrm>
              <a:off x="9728199" y="2676237"/>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w</a:t>
              </a:r>
            </a:p>
          </p:txBody>
        </p:sp>
        <p:cxnSp>
          <p:nvCxnSpPr>
            <p:cNvPr id="176" name="直接连接符 175"/>
            <p:cNvCxnSpPr/>
            <p:nvPr/>
          </p:nvCxnSpPr>
          <p:spPr>
            <a:xfrm>
              <a:off x="9750834" y="2993530"/>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9" name="Text Box 10"/>
            <p:cNvSpPr txBox="1">
              <a:spLocks noChangeArrowheads="1"/>
            </p:cNvSpPr>
            <p:nvPr/>
          </p:nvSpPr>
          <p:spPr bwMode="auto">
            <a:xfrm>
              <a:off x="9728199" y="2989761"/>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z</a:t>
              </a:r>
            </a:p>
          </p:txBody>
        </p:sp>
        <p:sp>
          <p:nvSpPr>
            <p:cNvPr id="180" name="Text Box 10"/>
            <p:cNvSpPr txBox="1">
              <a:spLocks noChangeArrowheads="1"/>
            </p:cNvSpPr>
            <p:nvPr/>
          </p:nvSpPr>
          <p:spPr bwMode="auto">
            <a:xfrm>
              <a:off x="10970422" y="1713982"/>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u,v</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1" name="Text Box 10"/>
            <p:cNvSpPr txBox="1">
              <a:spLocks noChangeArrowheads="1"/>
            </p:cNvSpPr>
            <p:nvPr/>
          </p:nvSpPr>
          <p:spPr bwMode="auto">
            <a:xfrm>
              <a:off x="10986073" y="2039924"/>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2" name="Text Box 10"/>
            <p:cNvSpPr txBox="1">
              <a:spLocks noChangeArrowheads="1"/>
            </p:cNvSpPr>
            <p:nvPr/>
          </p:nvSpPr>
          <p:spPr bwMode="auto">
            <a:xfrm>
              <a:off x="10988871" y="2353312"/>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3" name="Text Box 10"/>
            <p:cNvSpPr txBox="1">
              <a:spLocks noChangeArrowheads="1"/>
            </p:cNvSpPr>
            <p:nvPr/>
          </p:nvSpPr>
          <p:spPr bwMode="auto">
            <a:xfrm>
              <a:off x="10988871" y="2671155"/>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4" name="Text Box 10"/>
            <p:cNvSpPr txBox="1">
              <a:spLocks noChangeArrowheads="1"/>
            </p:cNvSpPr>
            <p:nvPr/>
          </p:nvSpPr>
          <p:spPr bwMode="auto">
            <a:xfrm>
              <a:off x="10988871" y="2984679"/>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2" name="组合 1"/>
          <p:cNvGrpSpPr/>
          <p:nvPr/>
        </p:nvGrpSpPr>
        <p:grpSpPr>
          <a:xfrm>
            <a:off x="1978544" y="3010387"/>
            <a:ext cx="3398397" cy="2202082"/>
            <a:chOff x="967624" y="2973557"/>
            <a:chExt cx="3398397" cy="2202082"/>
          </a:xfrm>
        </p:grpSpPr>
        <p:cxnSp>
          <p:nvCxnSpPr>
            <p:cNvPr id="85" name="直接连接符 84"/>
            <p:cNvCxnSpPr/>
            <p:nvPr/>
          </p:nvCxnSpPr>
          <p:spPr>
            <a:xfrm flipV="1">
              <a:off x="1381175" y="3373796"/>
              <a:ext cx="416359" cy="5355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28241" y="4772060"/>
              <a:ext cx="65783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3478135" y="4131960"/>
              <a:ext cx="416359" cy="5355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1420067" y="4131960"/>
              <a:ext cx="416359" cy="5355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3324868" y="3409292"/>
              <a:ext cx="0" cy="124122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Text Box 16"/>
            <p:cNvSpPr txBox="1">
              <a:spLocks noChangeArrowheads="1"/>
            </p:cNvSpPr>
            <p:nvPr/>
          </p:nvSpPr>
          <p:spPr bwMode="auto">
            <a:xfrm>
              <a:off x="967624" y="4053152"/>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68" name="Text Box 16"/>
            <p:cNvSpPr txBox="1">
              <a:spLocks noChangeArrowheads="1"/>
            </p:cNvSpPr>
            <p:nvPr/>
          </p:nvSpPr>
          <p:spPr bwMode="auto">
            <a:xfrm>
              <a:off x="1856798" y="4806306"/>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69" name="Text Box 16"/>
            <p:cNvSpPr txBox="1">
              <a:spLocks noChangeArrowheads="1"/>
            </p:cNvSpPr>
            <p:nvPr/>
          </p:nvSpPr>
          <p:spPr bwMode="auto">
            <a:xfrm>
              <a:off x="1863349" y="3315103"/>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v</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0" name="Text Box 16"/>
            <p:cNvSpPr txBox="1">
              <a:spLocks noChangeArrowheads="1"/>
            </p:cNvSpPr>
            <p:nvPr/>
          </p:nvSpPr>
          <p:spPr bwMode="auto">
            <a:xfrm>
              <a:off x="3037885" y="3315103"/>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1" name="Text Box 16"/>
            <p:cNvSpPr txBox="1">
              <a:spLocks noChangeArrowheads="1"/>
            </p:cNvSpPr>
            <p:nvPr/>
          </p:nvSpPr>
          <p:spPr bwMode="auto">
            <a:xfrm>
              <a:off x="3952469" y="4031809"/>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z</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2" name="Text Box 16"/>
            <p:cNvSpPr txBox="1">
              <a:spLocks noChangeArrowheads="1"/>
            </p:cNvSpPr>
            <p:nvPr/>
          </p:nvSpPr>
          <p:spPr bwMode="auto">
            <a:xfrm>
              <a:off x="3039707" y="4778238"/>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205" name="组合 204"/>
            <p:cNvGrpSpPr/>
            <p:nvPr/>
          </p:nvGrpSpPr>
          <p:grpSpPr>
            <a:xfrm>
              <a:off x="2980135" y="2973557"/>
              <a:ext cx="743117" cy="408242"/>
              <a:chOff x="7197358" y="2706811"/>
              <a:chExt cx="1701826" cy="934925"/>
            </a:xfrm>
          </p:grpSpPr>
          <p:sp>
            <p:nvSpPr>
              <p:cNvPr id="206"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7"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08"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09" name="Group 47"/>
              <p:cNvGrpSpPr/>
              <p:nvPr/>
            </p:nvGrpSpPr>
            <p:grpSpPr bwMode="auto">
              <a:xfrm>
                <a:off x="7673438" y="2790740"/>
                <a:ext cx="700705" cy="169809"/>
                <a:chOff x="2208" y="2184"/>
                <a:chExt cx="176" cy="69"/>
              </a:xfrm>
            </p:grpSpPr>
            <p:grpSp>
              <p:nvGrpSpPr>
                <p:cNvPr id="210" name="Group 48"/>
                <p:cNvGrpSpPr/>
                <p:nvPr/>
              </p:nvGrpSpPr>
              <p:grpSpPr bwMode="auto">
                <a:xfrm>
                  <a:off x="2208" y="2185"/>
                  <a:ext cx="176" cy="68"/>
                  <a:chOff x="2848" y="848"/>
                  <a:chExt cx="140" cy="98"/>
                </a:xfrm>
              </p:grpSpPr>
              <p:sp>
                <p:nvSpPr>
                  <p:cNvPr id="21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11" name="Group 52"/>
                <p:cNvGrpSpPr/>
                <p:nvPr/>
              </p:nvGrpSpPr>
              <p:grpSpPr bwMode="auto">
                <a:xfrm flipV="1">
                  <a:off x="2208" y="2184"/>
                  <a:ext cx="176" cy="68"/>
                  <a:chOff x="2848" y="848"/>
                  <a:chExt cx="140" cy="98"/>
                </a:xfrm>
              </p:grpSpPr>
              <p:sp>
                <p:nvSpPr>
                  <p:cNvPr id="21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18" name="组合 217"/>
            <p:cNvGrpSpPr/>
            <p:nvPr/>
          </p:nvGrpSpPr>
          <p:grpSpPr>
            <a:xfrm>
              <a:off x="1448947" y="2973557"/>
              <a:ext cx="743117" cy="408242"/>
              <a:chOff x="7197358" y="2706811"/>
              <a:chExt cx="1701826" cy="934925"/>
            </a:xfrm>
          </p:grpSpPr>
          <p:sp>
            <p:nvSpPr>
              <p:cNvPr id="21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2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2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22" name="Group 47"/>
              <p:cNvGrpSpPr/>
              <p:nvPr/>
            </p:nvGrpSpPr>
            <p:grpSpPr bwMode="auto">
              <a:xfrm>
                <a:off x="7673438" y="2790740"/>
                <a:ext cx="700705" cy="169809"/>
                <a:chOff x="2208" y="2184"/>
                <a:chExt cx="176" cy="69"/>
              </a:xfrm>
            </p:grpSpPr>
            <p:grpSp>
              <p:nvGrpSpPr>
                <p:cNvPr id="223" name="Group 48"/>
                <p:cNvGrpSpPr/>
                <p:nvPr/>
              </p:nvGrpSpPr>
              <p:grpSpPr bwMode="auto">
                <a:xfrm>
                  <a:off x="2208" y="2185"/>
                  <a:ext cx="176" cy="68"/>
                  <a:chOff x="2848" y="848"/>
                  <a:chExt cx="140" cy="98"/>
                </a:xfrm>
              </p:grpSpPr>
              <p:sp>
                <p:nvSpPr>
                  <p:cNvPr id="22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24" name="Group 52"/>
                <p:cNvGrpSpPr/>
                <p:nvPr/>
              </p:nvGrpSpPr>
              <p:grpSpPr bwMode="auto">
                <a:xfrm flipV="1">
                  <a:off x="2208" y="2184"/>
                  <a:ext cx="176" cy="68"/>
                  <a:chOff x="2848" y="848"/>
                  <a:chExt cx="140" cy="98"/>
                </a:xfrm>
              </p:grpSpPr>
              <p:sp>
                <p:nvSpPr>
                  <p:cNvPr id="22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31" name="组合 230"/>
            <p:cNvGrpSpPr/>
            <p:nvPr/>
          </p:nvGrpSpPr>
          <p:grpSpPr>
            <a:xfrm>
              <a:off x="971004" y="3723718"/>
              <a:ext cx="743117" cy="408242"/>
              <a:chOff x="7197358" y="2706811"/>
              <a:chExt cx="1701826" cy="934925"/>
            </a:xfrm>
          </p:grpSpPr>
          <p:sp>
            <p:nvSpPr>
              <p:cNvPr id="232"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33"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34"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35" name="Group 47"/>
              <p:cNvGrpSpPr/>
              <p:nvPr/>
            </p:nvGrpSpPr>
            <p:grpSpPr bwMode="auto">
              <a:xfrm>
                <a:off x="7673438" y="2790740"/>
                <a:ext cx="700705" cy="169809"/>
                <a:chOff x="2208" y="2184"/>
                <a:chExt cx="176" cy="69"/>
              </a:xfrm>
            </p:grpSpPr>
            <p:grpSp>
              <p:nvGrpSpPr>
                <p:cNvPr id="236" name="Group 48"/>
                <p:cNvGrpSpPr/>
                <p:nvPr/>
              </p:nvGrpSpPr>
              <p:grpSpPr bwMode="auto">
                <a:xfrm>
                  <a:off x="2208" y="2185"/>
                  <a:ext cx="176" cy="68"/>
                  <a:chOff x="2848" y="848"/>
                  <a:chExt cx="140" cy="98"/>
                </a:xfrm>
              </p:grpSpPr>
              <p:sp>
                <p:nvSpPr>
                  <p:cNvPr id="24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37" name="Group 52"/>
                <p:cNvGrpSpPr/>
                <p:nvPr/>
              </p:nvGrpSpPr>
              <p:grpSpPr bwMode="auto">
                <a:xfrm flipV="1">
                  <a:off x="2208" y="2184"/>
                  <a:ext cx="176" cy="68"/>
                  <a:chOff x="2848" y="848"/>
                  <a:chExt cx="140" cy="98"/>
                </a:xfrm>
              </p:grpSpPr>
              <p:sp>
                <p:nvSpPr>
                  <p:cNvPr id="23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44" name="组合 243"/>
            <p:cNvGrpSpPr/>
            <p:nvPr/>
          </p:nvGrpSpPr>
          <p:grpSpPr>
            <a:xfrm>
              <a:off x="3531425" y="3723718"/>
              <a:ext cx="743117" cy="408242"/>
              <a:chOff x="7197358" y="2706811"/>
              <a:chExt cx="1701826" cy="934925"/>
            </a:xfrm>
          </p:grpSpPr>
          <p:sp>
            <p:nvSpPr>
              <p:cNvPr id="24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6"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47"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48" name="Group 47"/>
              <p:cNvGrpSpPr/>
              <p:nvPr/>
            </p:nvGrpSpPr>
            <p:grpSpPr bwMode="auto">
              <a:xfrm>
                <a:off x="7673438" y="2790740"/>
                <a:ext cx="700705" cy="169809"/>
                <a:chOff x="2208" y="2184"/>
                <a:chExt cx="176" cy="69"/>
              </a:xfrm>
            </p:grpSpPr>
            <p:grpSp>
              <p:nvGrpSpPr>
                <p:cNvPr id="249" name="Group 48"/>
                <p:cNvGrpSpPr/>
                <p:nvPr/>
              </p:nvGrpSpPr>
              <p:grpSpPr bwMode="auto">
                <a:xfrm>
                  <a:off x="2208" y="2185"/>
                  <a:ext cx="176" cy="68"/>
                  <a:chOff x="2848" y="848"/>
                  <a:chExt cx="140" cy="98"/>
                </a:xfrm>
              </p:grpSpPr>
              <p:sp>
                <p:nvSpPr>
                  <p:cNvPr id="25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50" name="Group 52"/>
                <p:cNvGrpSpPr/>
                <p:nvPr/>
              </p:nvGrpSpPr>
              <p:grpSpPr bwMode="auto">
                <a:xfrm flipV="1">
                  <a:off x="2208" y="2184"/>
                  <a:ext cx="176" cy="68"/>
                  <a:chOff x="2848" y="848"/>
                  <a:chExt cx="140" cy="98"/>
                </a:xfrm>
              </p:grpSpPr>
              <p:sp>
                <p:nvSpPr>
                  <p:cNvPr id="25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57" name="组合 256"/>
            <p:cNvGrpSpPr/>
            <p:nvPr/>
          </p:nvGrpSpPr>
          <p:grpSpPr>
            <a:xfrm>
              <a:off x="2907769" y="4438846"/>
              <a:ext cx="743117" cy="408242"/>
              <a:chOff x="7197358" y="2706811"/>
              <a:chExt cx="1701826" cy="934925"/>
            </a:xfrm>
          </p:grpSpPr>
          <p:sp>
            <p:nvSpPr>
              <p:cNvPr id="258"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59"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60"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61" name="Group 47"/>
              <p:cNvGrpSpPr/>
              <p:nvPr/>
            </p:nvGrpSpPr>
            <p:grpSpPr bwMode="auto">
              <a:xfrm>
                <a:off x="7673438" y="2790740"/>
                <a:ext cx="700705" cy="169809"/>
                <a:chOff x="2208" y="2184"/>
                <a:chExt cx="176" cy="69"/>
              </a:xfrm>
            </p:grpSpPr>
            <p:grpSp>
              <p:nvGrpSpPr>
                <p:cNvPr id="262" name="Group 48"/>
                <p:cNvGrpSpPr/>
                <p:nvPr/>
              </p:nvGrpSpPr>
              <p:grpSpPr bwMode="auto">
                <a:xfrm>
                  <a:off x="2208" y="2185"/>
                  <a:ext cx="176" cy="68"/>
                  <a:chOff x="2848" y="848"/>
                  <a:chExt cx="140" cy="98"/>
                </a:xfrm>
              </p:grpSpPr>
              <p:sp>
                <p:nvSpPr>
                  <p:cNvPr id="26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63" name="Group 52"/>
                <p:cNvGrpSpPr/>
                <p:nvPr/>
              </p:nvGrpSpPr>
              <p:grpSpPr bwMode="auto">
                <a:xfrm flipV="1">
                  <a:off x="2208" y="2184"/>
                  <a:ext cx="176" cy="68"/>
                  <a:chOff x="2848" y="848"/>
                  <a:chExt cx="140" cy="98"/>
                </a:xfrm>
              </p:grpSpPr>
              <p:sp>
                <p:nvSpPr>
                  <p:cNvPr id="26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70" name="组合 269"/>
            <p:cNvGrpSpPr/>
            <p:nvPr/>
          </p:nvGrpSpPr>
          <p:grpSpPr>
            <a:xfrm>
              <a:off x="1704827" y="4438846"/>
              <a:ext cx="743117" cy="408242"/>
              <a:chOff x="7197358" y="2706811"/>
              <a:chExt cx="1701826" cy="934925"/>
            </a:xfrm>
          </p:grpSpPr>
          <p:sp>
            <p:nvSpPr>
              <p:cNvPr id="271"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2"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73"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74" name="Group 47"/>
              <p:cNvGrpSpPr/>
              <p:nvPr/>
            </p:nvGrpSpPr>
            <p:grpSpPr bwMode="auto">
              <a:xfrm>
                <a:off x="7673438" y="2790740"/>
                <a:ext cx="700705" cy="169809"/>
                <a:chOff x="2208" y="2184"/>
                <a:chExt cx="176" cy="69"/>
              </a:xfrm>
            </p:grpSpPr>
            <p:grpSp>
              <p:nvGrpSpPr>
                <p:cNvPr id="275" name="Group 48"/>
                <p:cNvGrpSpPr/>
                <p:nvPr/>
              </p:nvGrpSpPr>
              <p:grpSpPr bwMode="auto">
                <a:xfrm>
                  <a:off x="2208" y="2185"/>
                  <a:ext cx="176" cy="68"/>
                  <a:chOff x="2848" y="848"/>
                  <a:chExt cx="140" cy="98"/>
                </a:xfrm>
              </p:grpSpPr>
              <p:sp>
                <p:nvSpPr>
                  <p:cNvPr id="28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76" name="Group 52"/>
                <p:cNvGrpSpPr/>
                <p:nvPr/>
              </p:nvGrpSpPr>
              <p:grpSpPr bwMode="auto">
                <a:xfrm flipV="1">
                  <a:off x="2208" y="2184"/>
                  <a:ext cx="176" cy="68"/>
                  <a:chOff x="2848" y="848"/>
                  <a:chExt cx="140" cy="98"/>
                </a:xfrm>
              </p:grpSpPr>
              <p:sp>
                <p:nvSpPr>
                  <p:cNvPr id="27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sp>
        <p:nvSpPr>
          <p:cNvPr id="3" name="灯片编号占位符 2">
            <a:extLst>
              <a:ext uri="{FF2B5EF4-FFF2-40B4-BE49-F238E27FC236}">
                <a16:creationId xmlns:a16="http://schemas.microsoft.com/office/drawing/2014/main" id="{A6D717D7-0C00-40E7-B362-6CFFF35E79EE}"/>
              </a:ext>
            </a:extLst>
          </p:cNvPr>
          <p:cNvSpPr>
            <a:spLocks noGrp="1"/>
          </p:cNvSpPr>
          <p:nvPr>
            <p:ph type="sldNum" sz="quarter" idx="12"/>
          </p:nvPr>
        </p:nvSpPr>
        <p:spPr/>
        <p:txBody>
          <a:bodyPr/>
          <a:lstStyle/>
          <a:p>
            <a:fld id="{91F2D4EF-46D4-4764-B373-FC59CD1D281E}" type="slidenum">
              <a:rPr lang="zh-CN" altLang="en-US" smtClean="0"/>
              <a:t>147</a:t>
            </a:fld>
            <a:endParaRPr lang="zh-CN" altLang="en-US"/>
          </a:p>
        </p:txBody>
      </p:sp>
      <p:sp>
        <p:nvSpPr>
          <p:cNvPr id="120" name="Text Box 76">
            <a:extLst>
              <a:ext uri="{FF2B5EF4-FFF2-40B4-BE49-F238E27FC236}">
                <a16:creationId xmlns:a16="http://schemas.microsoft.com/office/drawing/2014/main" id="{AFD5F265-5FEF-4CDA-9AA6-D19B79CE102F}"/>
              </a:ext>
            </a:extLst>
          </p:cNvPr>
          <p:cNvSpPr txBox="1">
            <a:spLocks noChangeArrowheads="1"/>
          </p:cNvSpPr>
          <p:nvPr/>
        </p:nvSpPr>
        <p:spPr bwMode="auto">
          <a:xfrm>
            <a:off x="450005" y="5310529"/>
            <a:ext cx="43005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latin typeface="Comic Sans MS" panose="030F0702030302020204" pitchFamily="66" charset="0"/>
                <a:ea typeface="黑体" panose="02010609060101010101" pitchFamily="49" charset="-122"/>
              </a:rPr>
              <a:t>在</a:t>
            </a:r>
            <a:r>
              <a:rPr lang="en-US" altLang="zh-CN" u="none" dirty="0">
                <a:latin typeface="Comic Sans MS" panose="030F0702030302020204" pitchFamily="66" charset="0"/>
                <a:ea typeface="黑体" panose="02010609060101010101" pitchFamily="49" charset="-122"/>
              </a:rPr>
              <a:t>LS</a:t>
            </a:r>
            <a:r>
              <a:rPr lang="zh-CN" altLang="en-US" u="none" dirty="0">
                <a:latin typeface="Comic Sans MS" panose="030F0702030302020204" pitchFamily="66" charset="0"/>
                <a:ea typeface="黑体" panose="02010609060101010101" pitchFamily="49" charset="-122"/>
              </a:rPr>
              <a:t>算法结束时，对每个节点，我们都得到从源节点沿着它的最低费用路径的前一节点，对每个前一节点，我们又有它的前一节点。以此方式我们可以构建从源节点到所有目的节点的完整路径。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500" fill="hold"/>
                                        <p:tgtEl>
                                          <p:spTgt spid="100"/>
                                        </p:tgtEl>
                                        <p:attrNameLst>
                                          <p:attrName>ppt_w</p:attrName>
                                        </p:attrNameLst>
                                      </p:cBhvr>
                                      <p:tavLst>
                                        <p:tav tm="0">
                                          <p:val>
                                            <p:fltVal val="0"/>
                                          </p:val>
                                        </p:tav>
                                        <p:tav tm="100000">
                                          <p:val>
                                            <p:strVal val="#ppt_w"/>
                                          </p:val>
                                        </p:tav>
                                      </p:tavLst>
                                    </p:anim>
                                    <p:anim calcmode="lin" valueType="num">
                                      <p:cBhvr>
                                        <p:cTn id="20" dur="500" fill="hold"/>
                                        <p:tgtEl>
                                          <p:spTgt spid="100"/>
                                        </p:tgtEl>
                                        <p:attrNameLst>
                                          <p:attrName>ppt_h</p:attrName>
                                        </p:attrNameLst>
                                      </p:cBhvr>
                                      <p:tavLst>
                                        <p:tav tm="0">
                                          <p:val>
                                            <p:fltVal val="0"/>
                                          </p:val>
                                        </p:tav>
                                        <p:tav tm="100000">
                                          <p:val>
                                            <p:strVal val="#ppt_h"/>
                                          </p:val>
                                        </p:tav>
                                      </p:tavLst>
                                    </p:anim>
                                    <p:animEffect transition="in" filter="fade">
                                      <p:cBhvr>
                                        <p:cTn id="21" dur="500"/>
                                        <p:tgtEl>
                                          <p:spTgt spid="10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p:cTn id="25" dur="500" fill="hold"/>
                                        <p:tgtEl>
                                          <p:spTgt spid="101"/>
                                        </p:tgtEl>
                                        <p:attrNameLst>
                                          <p:attrName>ppt_w</p:attrName>
                                        </p:attrNameLst>
                                      </p:cBhvr>
                                      <p:tavLst>
                                        <p:tav tm="0">
                                          <p:val>
                                            <p:fltVal val="0"/>
                                          </p:val>
                                        </p:tav>
                                        <p:tav tm="100000">
                                          <p:val>
                                            <p:strVal val="#ppt_w"/>
                                          </p:val>
                                        </p:tav>
                                      </p:tavLst>
                                    </p:anim>
                                    <p:anim calcmode="lin" valueType="num">
                                      <p:cBhvr>
                                        <p:cTn id="26" dur="500" fill="hold"/>
                                        <p:tgtEl>
                                          <p:spTgt spid="101"/>
                                        </p:tgtEl>
                                        <p:attrNameLst>
                                          <p:attrName>ppt_h</p:attrName>
                                        </p:attrNameLst>
                                      </p:cBhvr>
                                      <p:tavLst>
                                        <p:tav tm="0">
                                          <p:val>
                                            <p:fltVal val="0"/>
                                          </p:val>
                                        </p:tav>
                                        <p:tav tm="100000">
                                          <p:val>
                                            <p:strVal val="#ppt_h"/>
                                          </p:val>
                                        </p:tav>
                                      </p:tavLst>
                                    </p:anim>
                                    <p:animEffect transition="in" filter="fade">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bldLvl="0" animBg="1"/>
      <p:bldP spid="100"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61" name="Group 2"/>
          <p:cNvGrpSpPr/>
          <p:nvPr/>
        </p:nvGrpSpPr>
        <p:grpSpPr bwMode="auto">
          <a:xfrm>
            <a:off x="7337870" y="1380098"/>
            <a:ext cx="4217987" cy="3759200"/>
            <a:chOff x="415" y="856"/>
            <a:chExt cx="2910" cy="2523"/>
          </a:xfrm>
        </p:grpSpPr>
        <p:grpSp>
          <p:nvGrpSpPr>
            <p:cNvPr id="198721" name="Group 3"/>
            <p:cNvGrpSpPr/>
            <p:nvPr/>
          </p:nvGrpSpPr>
          <p:grpSpPr bwMode="auto">
            <a:xfrm>
              <a:off x="1290" y="1997"/>
              <a:ext cx="316" cy="269"/>
              <a:chOff x="1613" y="2011"/>
              <a:chExt cx="316" cy="269"/>
            </a:xfrm>
          </p:grpSpPr>
          <p:sp>
            <p:nvSpPr>
              <p:cNvPr id="198783" name="Oval 4"/>
              <p:cNvSpPr>
                <a:spLocks noChangeArrowheads="1"/>
              </p:cNvSpPr>
              <p:nvPr/>
            </p:nvSpPr>
            <p:spPr bwMode="auto">
              <a:xfrm>
                <a:off x="1616" y="2138"/>
                <a:ext cx="311"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4" name="Line 5"/>
              <p:cNvSpPr>
                <a:spLocks noChangeShapeType="1"/>
              </p:cNvSpPr>
              <p:nvPr/>
            </p:nvSpPr>
            <p:spPr bwMode="auto">
              <a:xfrm>
                <a:off x="1616" y="212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85" name="Line 6"/>
              <p:cNvSpPr>
                <a:spLocks noChangeShapeType="1"/>
              </p:cNvSpPr>
              <p:nvPr/>
            </p:nvSpPr>
            <p:spPr bwMode="auto">
              <a:xfrm>
                <a:off x="1929" y="212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8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87" name="Oval 8"/>
              <p:cNvSpPr>
                <a:spLocks noChangeArrowheads="1"/>
              </p:cNvSpPr>
              <p:nvPr/>
            </p:nvSpPr>
            <p:spPr bwMode="auto">
              <a:xfrm>
                <a:off x="1613" y="2072"/>
                <a:ext cx="311"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9" name="Text Box 10"/>
              <p:cNvSpPr txBox="1">
                <a:spLocks noChangeArrowheads="1"/>
              </p:cNvSpPr>
              <p:nvPr/>
            </p:nvSpPr>
            <p:spPr bwMode="auto">
              <a:xfrm>
                <a:off x="1632" y="2011"/>
                <a:ext cx="2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w</a:t>
                </a:r>
                <a:endParaRPr lang="en-US" altLang="zh-CN" sz="2400">
                  <a:ea typeface="MS PGothic" panose="020B0600070205080204" pitchFamily="34" charset="-128"/>
                </a:endParaRPr>
              </a:p>
            </p:txBody>
          </p:sp>
        </p:grpSp>
        <p:sp>
          <p:nvSpPr>
            <p:cNvPr id="198722" name="Text Box 11"/>
            <p:cNvSpPr txBox="1">
              <a:spLocks noChangeArrowheads="1"/>
            </p:cNvSpPr>
            <p:nvPr/>
          </p:nvSpPr>
          <p:spPr bwMode="auto">
            <a:xfrm>
              <a:off x="925" y="195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3</a:t>
              </a:r>
              <a:endParaRPr lang="en-US" altLang="zh-CN" sz="2400">
                <a:ea typeface="MS PGothic" panose="020B0600070205080204" pitchFamily="34" charset="-128"/>
              </a:endParaRPr>
            </a:p>
          </p:txBody>
        </p:sp>
        <p:sp>
          <p:nvSpPr>
            <p:cNvPr id="198723" name="Text Box 12"/>
            <p:cNvSpPr txBox="1">
              <a:spLocks noChangeArrowheads="1"/>
            </p:cNvSpPr>
            <p:nvPr/>
          </p:nvSpPr>
          <p:spPr bwMode="auto">
            <a:xfrm>
              <a:off x="1430" y="147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4</a:t>
              </a:r>
              <a:endParaRPr lang="en-US" altLang="zh-CN" sz="2400">
                <a:ea typeface="MS PGothic" panose="020B0600070205080204" pitchFamily="34" charset="-128"/>
              </a:endParaRPr>
            </a:p>
          </p:txBody>
        </p:sp>
        <p:grpSp>
          <p:nvGrpSpPr>
            <p:cNvPr id="198724" name="Group 13"/>
            <p:cNvGrpSpPr/>
            <p:nvPr/>
          </p:nvGrpSpPr>
          <p:grpSpPr bwMode="auto">
            <a:xfrm>
              <a:off x="1299" y="2848"/>
              <a:ext cx="316" cy="269"/>
              <a:chOff x="1613" y="2011"/>
              <a:chExt cx="316" cy="269"/>
            </a:xfrm>
          </p:grpSpPr>
          <p:sp>
            <p:nvSpPr>
              <p:cNvPr id="198776" name="Oval 14"/>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7" name="Line 15"/>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8" name="Line 16"/>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80" name="Oval 18"/>
              <p:cNvSpPr>
                <a:spLocks noChangeArrowheads="1"/>
              </p:cNvSpPr>
              <p:nvPr/>
            </p:nvSpPr>
            <p:spPr bwMode="auto">
              <a:xfrm>
                <a:off x="1613" y="2072"/>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2" name="Text Box 20"/>
              <p:cNvSpPr txBox="1">
                <a:spLocks noChangeArrowheads="1"/>
              </p:cNvSpPr>
              <p:nvPr/>
            </p:nvSpPr>
            <p:spPr bwMode="auto">
              <a:xfrm>
                <a:off x="1652" y="2011"/>
                <a:ext cx="21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v</a:t>
                </a:r>
                <a:endParaRPr lang="en-US" altLang="zh-CN" sz="2400">
                  <a:ea typeface="MS PGothic" panose="020B0600070205080204" pitchFamily="34" charset="-128"/>
                </a:endParaRPr>
              </a:p>
            </p:txBody>
          </p:sp>
        </p:grpSp>
        <p:grpSp>
          <p:nvGrpSpPr>
            <p:cNvPr id="198725" name="Group 21"/>
            <p:cNvGrpSpPr/>
            <p:nvPr/>
          </p:nvGrpSpPr>
          <p:grpSpPr bwMode="auto">
            <a:xfrm>
              <a:off x="1295" y="856"/>
              <a:ext cx="316" cy="266"/>
              <a:chOff x="1613" y="2011"/>
              <a:chExt cx="316" cy="266"/>
            </a:xfrm>
          </p:grpSpPr>
          <p:sp>
            <p:nvSpPr>
              <p:cNvPr id="198769" name="Oval 22"/>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0" name="Line 23"/>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1" name="Line 24"/>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73" name="Oval 26"/>
              <p:cNvSpPr>
                <a:spLocks noChangeArrowheads="1"/>
              </p:cNvSpPr>
              <p:nvPr/>
            </p:nvSpPr>
            <p:spPr bwMode="auto">
              <a:xfrm>
                <a:off x="1611" y="2072"/>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5" name="Text Box 28"/>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dirty="0">
                    <a:ea typeface="MS PGothic" panose="020B0600070205080204" pitchFamily="34" charset="-128"/>
                  </a:rPr>
                  <a:t>x</a:t>
                </a:r>
                <a:endParaRPr lang="en-US" altLang="zh-CN" sz="2400" dirty="0">
                  <a:ea typeface="MS PGothic" panose="020B0600070205080204" pitchFamily="34" charset="-128"/>
                </a:endParaRPr>
              </a:p>
            </p:txBody>
          </p:sp>
        </p:grpSp>
        <p:grpSp>
          <p:nvGrpSpPr>
            <p:cNvPr id="198726" name="Group 29"/>
            <p:cNvGrpSpPr/>
            <p:nvPr/>
          </p:nvGrpSpPr>
          <p:grpSpPr bwMode="auto">
            <a:xfrm>
              <a:off x="415" y="2028"/>
              <a:ext cx="316" cy="267"/>
              <a:chOff x="1613" y="2011"/>
              <a:chExt cx="316" cy="267"/>
            </a:xfrm>
          </p:grpSpPr>
          <p:sp>
            <p:nvSpPr>
              <p:cNvPr id="198762" name="Oval 30"/>
              <p:cNvSpPr>
                <a:spLocks noChangeArrowheads="1"/>
              </p:cNvSpPr>
              <p:nvPr/>
            </p:nvSpPr>
            <p:spPr bwMode="auto">
              <a:xfrm>
                <a:off x="1616" y="2138"/>
                <a:ext cx="313" cy="82"/>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3" name="Line 31"/>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64" name="Line 32"/>
              <p:cNvSpPr>
                <a:spLocks noChangeShapeType="1"/>
              </p:cNvSpPr>
              <p:nvPr/>
            </p:nvSpPr>
            <p:spPr bwMode="auto">
              <a:xfrm>
                <a:off x="1931"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6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66" name="Oval 34"/>
              <p:cNvSpPr>
                <a:spLocks noChangeArrowheads="1"/>
              </p:cNvSpPr>
              <p:nvPr/>
            </p:nvSpPr>
            <p:spPr bwMode="auto">
              <a:xfrm>
                <a:off x="1613" y="2072"/>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8" name="Text Box 36"/>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u</a:t>
                </a:r>
                <a:endParaRPr lang="en-US" altLang="zh-CN" sz="2400">
                  <a:ea typeface="MS PGothic" panose="020B0600070205080204" pitchFamily="34" charset="-128"/>
                </a:endParaRPr>
              </a:p>
            </p:txBody>
          </p:sp>
        </p:grpSp>
        <p:sp>
          <p:nvSpPr>
            <p:cNvPr id="198727" name="Line 37"/>
            <p:cNvSpPr>
              <a:spLocks noChangeShapeType="1"/>
            </p:cNvSpPr>
            <p:nvPr/>
          </p:nvSpPr>
          <p:spPr bwMode="auto">
            <a:xfrm>
              <a:off x="738" y="2156"/>
              <a:ext cx="6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28" name="Line 38"/>
            <p:cNvSpPr>
              <a:spLocks noChangeShapeType="1"/>
            </p:cNvSpPr>
            <p:nvPr/>
          </p:nvSpPr>
          <p:spPr bwMode="auto">
            <a:xfrm>
              <a:off x="1440" y="1082"/>
              <a:ext cx="0" cy="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29" name="Line 39"/>
            <p:cNvSpPr>
              <a:spLocks noChangeShapeType="1"/>
            </p:cNvSpPr>
            <p:nvPr/>
          </p:nvSpPr>
          <p:spPr bwMode="auto">
            <a:xfrm flipH="1">
              <a:off x="614" y="1021"/>
              <a:ext cx="674" cy="10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30" name="Text Box 40"/>
            <p:cNvSpPr txBox="1">
              <a:spLocks noChangeArrowheads="1"/>
            </p:cNvSpPr>
            <p:nvPr/>
          </p:nvSpPr>
          <p:spPr bwMode="auto">
            <a:xfrm>
              <a:off x="772" y="136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5</a:t>
              </a:r>
              <a:endParaRPr lang="en-US" altLang="zh-CN" sz="2400">
                <a:ea typeface="MS PGothic" panose="020B0600070205080204" pitchFamily="34" charset="-128"/>
              </a:endParaRPr>
            </a:p>
          </p:txBody>
        </p:sp>
        <p:sp>
          <p:nvSpPr>
            <p:cNvPr id="198731" name="Line 41"/>
            <p:cNvSpPr>
              <a:spLocks noChangeShapeType="1"/>
            </p:cNvSpPr>
            <p:nvPr/>
          </p:nvSpPr>
          <p:spPr bwMode="auto">
            <a:xfrm>
              <a:off x="1447" y="2206"/>
              <a:ext cx="9" cy="71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32" name="Text Box 42"/>
            <p:cNvSpPr txBox="1">
              <a:spLocks noChangeArrowheads="1"/>
            </p:cNvSpPr>
            <p:nvPr/>
          </p:nvSpPr>
          <p:spPr bwMode="auto">
            <a:xfrm>
              <a:off x="1454" y="2407"/>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3</a:t>
              </a:r>
              <a:endParaRPr lang="en-US" altLang="zh-CN" sz="2400">
                <a:ea typeface="MS PGothic" panose="020B0600070205080204" pitchFamily="34" charset="-128"/>
              </a:endParaRPr>
            </a:p>
          </p:txBody>
        </p:sp>
        <p:sp>
          <p:nvSpPr>
            <p:cNvPr id="198733" name="Freeform 43"/>
            <p:cNvSpPr>
              <a:spLocks noChangeArrowheads="1"/>
            </p:cNvSpPr>
            <p:nvPr/>
          </p:nvSpPr>
          <p:spPr bwMode="auto">
            <a:xfrm>
              <a:off x="604" y="2227"/>
              <a:ext cx="857" cy="1152"/>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Lst>
              <a:ahLst/>
              <a:cxnLst>
                <a:cxn ang="T6">
                  <a:pos x="T0" y="T1"/>
                </a:cxn>
                <a:cxn ang="T7">
                  <a:pos x="T2" y="T3"/>
                </a:cxn>
                <a:cxn ang="T8">
                  <a:pos x="T4" y="T5"/>
                </a:cxn>
              </a:cxnLst>
              <a:rect l="0" t="0" r="r" b="b"/>
              <a:pathLst>
                <a:path w="857" h="1152">
                  <a:moveTo>
                    <a:pt x="0" y="0"/>
                  </a:moveTo>
                  <a:cubicBezTo>
                    <a:pt x="95" y="191"/>
                    <a:pt x="365" y="1152"/>
                    <a:pt x="562" y="1152"/>
                  </a:cubicBezTo>
                  <a:cubicBezTo>
                    <a:pt x="759" y="1152"/>
                    <a:pt x="796" y="851"/>
                    <a:pt x="857" y="77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8734" name="Text Box 44"/>
            <p:cNvSpPr txBox="1">
              <a:spLocks noChangeArrowheads="1"/>
            </p:cNvSpPr>
            <p:nvPr/>
          </p:nvSpPr>
          <p:spPr bwMode="auto">
            <a:xfrm>
              <a:off x="768" y="2582"/>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7</a:t>
              </a:r>
              <a:endParaRPr lang="en-US" altLang="zh-CN" sz="2400">
                <a:ea typeface="MS PGothic" panose="020B0600070205080204" pitchFamily="34" charset="-128"/>
              </a:endParaRPr>
            </a:p>
          </p:txBody>
        </p:sp>
        <p:sp>
          <p:nvSpPr>
            <p:cNvPr id="198735" name="Line 45"/>
            <p:cNvSpPr>
              <a:spLocks noChangeShapeType="1"/>
            </p:cNvSpPr>
            <p:nvPr/>
          </p:nvSpPr>
          <p:spPr bwMode="auto">
            <a:xfrm flipH="1">
              <a:off x="1450" y="2158"/>
              <a:ext cx="998" cy="8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36" name="Text Box 46"/>
            <p:cNvSpPr txBox="1">
              <a:spLocks noChangeArrowheads="1"/>
            </p:cNvSpPr>
            <p:nvPr/>
          </p:nvSpPr>
          <p:spPr bwMode="auto">
            <a:xfrm>
              <a:off x="1896" y="256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4</a:t>
              </a:r>
              <a:endParaRPr lang="en-US" altLang="zh-CN" sz="2400">
                <a:ea typeface="MS PGothic" panose="020B0600070205080204" pitchFamily="34" charset="-128"/>
              </a:endParaRPr>
            </a:p>
          </p:txBody>
        </p:sp>
        <p:sp>
          <p:nvSpPr>
            <p:cNvPr id="198737" name="Freeform 47"/>
            <p:cNvSpPr>
              <a:spLocks noChangeArrowheads="1"/>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8738" name="Group 48"/>
            <p:cNvGrpSpPr/>
            <p:nvPr/>
          </p:nvGrpSpPr>
          <p:grpSpPr bwMode="auto">
            <a:xfrm>
              <a:off x="2332" y="2021"/>
              <a:ext cx="316" cy="266"/>
              <a:chOff x="1613" y="2011"/>
              <a:chExt cx="316" cy="266"/>
            </a:xfrm>
          </p:grpSpPr>
          <p:sp>
            <p:nvSpPr>
              <p:cNvPr id="198755" name="Oval 49"/>
              <p:cNvSpPr>
                <a:spLocks noChangeArrowheads="1"/>
              </p:cNvSpPr>
              <p:nvPr/>
            </p:nvSpPr>
            <p:spPr bwMode="auto">
              <a:xfrm>
                <a:off x="1616" y="2136"/>
                <a:ext cx="313" cy="82"/>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56" name="Line 50"/>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7" name="Line 51"/>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59" name="Oval 53"/>
              <p:cNvSpPr>
                <a:spLocks noChangeArrowheads="1"/>
              </p:cNvSpPr>
              <p:nvPr/>
            </p:nvSpPr>
            <p:spPr bwMode="auto">
              <a:xfrm>
                <a:off x="1613" y="2070"/>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1" name="Text Box 55"/>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y</a:t>
                </a:r>
                <a:endParaRPr lang="en-US" altLang="zh-CN" sz="2400">
                  <a:ea typeface="MS PGothic" panose="020B0600070205080204" pitchFamily="34" charset="-128"/>
                </a:endParaRPr>
              </a:p>
            </p:txBody>
          </p:sp>
        </p:grpSp>
        <p:sp>
          <p:nvSpPr>
            <p:cNvPr id="198739" name="Text Box 56"/>
            <p:cNvSpPr txBox="1">
              <a:spLocks noChangeArrowheads="1"/>
            </p:cNvSpPr>
            <p:nvPr/>
          </p:nvSpPr>
          <p:spPr bwMode="auto">
            <a:xfrm>
              <a:off x="1814" y="1721"/>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8</a:t>
              </a:r>
              <a:endParaRPr lang="en-US" altLang="zh-CN" sz="2400">
                <a:ea typeface="MS PGothic" panose="020B0600070205080204" pitchFamily="34" charset="-128"/>
              </a:endParaRPr>
            </a:p>
          </p:txBody>
        </p:sp>
        <p:grpSp>
          <p:nvGrpSpPr>
            <p:cNvPr id="198740" name="Group 57"/>
            <p:cNvGrpSpPr/>
            <p:nvPr/>
          </p:nvGrpSpPr>
          <p:grpSpPr bwMode="auto">
            <a:xfrm>
              <a:off x="3007" y="2002"/>
              <a:ext cx="318" cy="269"/>
              <a:chOff x="1611" y="2011"/>
              <a:chExt cx="318" cy="269"/>
            </a:xfrm>
          </p:grpSpPr>
          <p:sp>
            <p:nvSpPr>
              <p:cNvPr id="198748" name="Oval 58"/>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49" name="Line 59"/>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0" name="Line 60"/>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52" name="Oval 62"/>
              <p:cNvSpPr>
                <a:spLocks noChangeArrowheads="1"/>
              </p:cNvSpPr>
              <p:nvPr/>
            </p:nvSpPr>
            <p:spPr bwMode="auto">
              <a:xfrm>
                <a:off x="1611" y="2072"/>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5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54" name="Text Box 64"/>
              <p:cNvSpPr txBox="1">
                <a:spLocks noChangeArrowheads="1"/>
              </p:cNvSpPr>
              <p:nvPr/>
            </p:nvSpPr>
            <p:spPr bwMode="auto">
              <a:xfrm>
                <a:off x="1653" y="2011"/>
                <a:ext cx="21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z</a:t>
                </a:r>
                <a:endParaRPr lang="en-US" altLang="zh-CN" sz="2400">
                  <a:ea typeface="MS PGothic" panose="020B0600070205080204" pitchFamily="34" charset="-128"/>
                </a:endParaRPr>
              </a:p>
            </p:txBody>
          </p:sp>
        </p:grpSp>
        <p:sp>
          <p:nvSpPr>
            <p:cNvPr id="198741" name="Line 65"/>
            <p:cNvSpPr>
              <a:spLocks noChangeShapeType="1"/>
            </p:cNvSpPr>
            <p:nvPr/>
          </p:nvSpPr>
          <p:spPr bwMode="auto">
            <a:xfrm>
              <a:off x="2640" y="2149"/>
              <a:ext cx="3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42" name="Text Box 66"/>
            <p:cNvSpPr txBox="1">
              <a:spLocks noChangeArrowheads="1"/>
            </p:cNvSpPr>
            <p:nvPr/>
          </p:nvSpPr>
          <p:spPr bwMode="auto">
            <a:xfrm>
              <a:off x="2706" y="214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2</a:t>
              </a:r>
              <a:endParaRPr lang="en-US" altLang="zh-CN" sz="2400">
                <a:ea typeface="MS PGothic" panose="020B0600070205080204" pitchFamily="34" charset="-128"/>
              </a:endParaRPr>
            </a:p>
          </p:txBody>
        </p:sp>
        <p:sp>
          <p:nvSpPr>
            <p:cNvPr id="198743" name="Line 67"/>
            <p:cNvSpPr>
              <a:spLocks noChangeShapeType="1"/>
            </p:cNvSpPr>
            <p:nvPr/>
          </p:nvSpPr>
          <p:spPr bwMode="auto">
            <a:xfrm>
              <a:off x="1503" y="990"/>
              <a:ext cx="965" cy="1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44" name="Text Box 68"/>
            <p:cNvSpPr txBox="1">
              <a:spLocks noChangeArrowheads="1"/>
            </p:cNvSpPr>
            <p:nvPr/>
          </p:nvSpPr>
          <p:spPr bwMode="auto">
            <a:xfrm>
              <a:off x="1919" y="1343"/>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7</a:t>
              </a:r>
              <a:endParaRPr lang="en-US" altLang="zh-CN" sz="2400">
                <a:ea typeface="MS PGothic" panose="020B0600070205080204" pitchFamily="34" charset="-128"/>
              </a:endParaRPr>
            </a:p>
          </p:txBody>
        </p:sp>
        <p:sp>
          <p:nvSpPr>
            <p:cNvPr id="198745" name="Freeform 69"/>
            <p:cNvSpPr>
              <a:spLocks noChangeArrowheads="1"/>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Lst>
              <a:ahLst/>
              <a:cxnLst>
                <a:cxn ang="T6">
                  <a:pos x="T0" y="T1"/>
                </a:cxn>
                <a:cxn ang="T7">
                  <a:pos x="T2" y="T3"/>
                </a:cxn>
                <a:cxn ang="T8">
                  <a:pos x="T4" y="T5"/>
                </a:cxn>
              </a:cxnLst>
              <a:rect l="0" t="0" r="r" b="b"/>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ln>
          </p:spPr>
          <p:txBody>
            <a:bodyPr/>
            <a:lstStyle/>
            <a:p>
              <a:endParaRPr lang="zh-CN" altLang="en-US"/>
            </a:p>
          </p:txBody>
        </p:sp>
        <p:sp>
          <p:nvSpPr>
            <p:cNvPr id="198746" name="Freeform 70"/>
            <p:cNvSpPr>
              <a:spLocks noChangeArrowheads="1"/>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Lst>
              <a:ahLst/>
              <a:cxnLst>
                <a:cxn ang="T6">
                  <a:pos x="T0" y="T1"/>
                </a:cxn>
                <a:cxn ang="T7">
                  <a:pos x="T2" y="T3"/>
                </a:cxn>
                <a:cxn ang="T8">
                  <a:pos x="T4" y="T5"/>
                </a:cxn>
              </a:cxnLst>
              <a:rect l="0" t="0" r="r" b="b"/>
              <a:pathLst>
                <a:path w="1510" h="1052">
                  <a:moveTo>
                    <a:pt x="0" y="5"/>
                  </a:moveTo>
                  <a:cubicBezTo>
                    <a:pt x="184" y="33"/>
                    <a:pt x="851" y="0"/>
                    <a:pt x="1102" y="174"/>
                  </a:cubicBezTo>
                  <a:cubicBezTo>
                    <a:pt x="1353" y="348"/>
                    <a:pt x="1425" y="869"/>
                    <a:pt x="1510" y="105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8747" name="Text Box 71"/>
            <p:cNvSpPr txBox="1">
              <a:spLocks noChangeArrowheads="1"/>
            </p:cNvSpPr>
            <p:nvPr/>
          </p:nvSpPr>
          <p:spPr bwMode="auto">
            <a:xfrm>
              <a:off x="2680" y="100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9</a:t>
              </a:r>
              <a:endParaRPr lang="en-US" altLang="zh-CN" sz="2400">
                <a:ea typeface="MS PGothic" panose="020B0600070205080204" pitchFamily="34" charset="-128"/>
              </a:endParaRPr>
            </a:p>
          </p:txBody>
        </p:sp>
      </p:grpSp>
      <p:sp>
        <p:nvSpPr>
          <p:cNvPr id="198662" name="Text Box 73"/>
          <p:cNvSpPr txBox="1">
            <a:spLocks noChangeArrowheads="1"/>
          </p:cNvSpPr>
          <p:nvPr/>
        </p:nvSpPr>
        <p:spPr bwMode="auto">
          <a:xfrm>
            <a:off x="1665457" y="1656318"/>
            <a:ext cx="696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zh-CN" altLang="en-US" sz="2000">
                <a:ea typeface="楷体" panose="02010609060101010101" pitchFamily="49" charset="-122"/>
              </a:rPr>
              <a:t>步骤</a:t>
            </a:r>
            <a:endParaRPr lang="en-US" altLang="zh-CN" sz="2000">
              <a:ea typeface="楷体" panose="02010609060101010101" pitchFamily="49" charset="-122"/>
            </a:endParaRPr>
          </a:p>
          <a:p>
            <a:pPr algn="r">
              <a:spcBef>
                <a:spcPct val="0"/>
              </a:spcBef>
              <a:buClrTx/>
              <a:buSzTx/>
              <a:buFont typeface="Arial" panose="020B0704020202020204" pitchFamily="34" charset="0"/>
              <a:buNone/>
            </a:pPr>
            <a:endParaRPr lang="en-US" altLang="zh-CN" sz="2000">
              <a:ea typeface="楷体" panose="02010609060101010101" pitchFamily="49" charset="-122"/>
            </a:endParaRPr>
          </a:p>
        </p:txBody>
      </p:sp>
      <p:sp>
        <p:nvSpPr>
          <p:cNvPr id="198663" name="Text Box 74"/>
          <p:cNvSpPr txBox="1">
            <a:spLocks noChangeArrowheads="1"/>
          </p:cNvSpPr>
          <p:nvPr/>
        </p:nvSpPr>
        <p:spPr bwMode="auto">
          <a:xfrm>
            <a:off x="2637008" y="1662667"/>
            <a:ext cx="420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N'</a:t>
            </a:r>
          </a:p>
        </p:txBody>
      </p:sp>
      <p:sp>
        <p:nvSpPr>
          <p:cNvPr id="198664" name="Text Box 75"/>
          <p:cNvSpPr txBox="1">
            <a:spLocks noChangeArrowheads="1"/>
          </p:cNvSpPr>
          <p:nvPr/>
        </p:nvSpPr>
        <p:spPr bwMode="auto">
          <a:xfrm>
            <a:off x="3203744" y="138803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v</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p(v)</a:t>
            </a:r>
          </a:p>
        </p:txBody>
      </p:sp>
      <p:sp>
        <p:nvSpPr>
          <p:cNvPr id="198665" name="Text Box 76"/>
          <p:cNvSpPr txBox="1">
            <a:spLocks noChangeArrowheads="1"/>
          </p:cNvSpPr>
          <p:nvPr/>
        </p:nvSpPr>
        <p:spPr bwMode="auto">
          <a:xfrm>
            <a:off x="1692444" y="1996042"/>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0</a:t>
            </a:r>
          </a:p>
        </p:txBody>
      </p:sp>
      <p:sp>
        <p:nvSpPr>
          <p:cNvPr id="198666" name="Text Box 77"/>
          <p:cNvSpPr txBox="1">
            <a:spLocks noChangeArrowheads="1"/>
          </p:cNvSpPr>
          <p:nvPr/>
        </p:nvSpPr>
        <p:spPr bwMode="auto">
          <a:xfrm>
            <a:off x="1697207" y="22929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1</a:t>
            </a:r>
          </a:p>
        </p:txBody>
      </p:sp>
      <p:sp>
        <p:nvSpPr>
          <p:cNvPr id="198667" name="Text Box 78"/>
          <p:cNvSpPr txBox="1">
            <a:spLocks noChangeArrowheads="1"/>
          </p:cNvSpPr>
          <p:nvPr/>
        </p:nvSpPr>
        <p:spPr bwMode="auto">
          <a:xfrm>
            <a:off x="1698794" y="26008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2</a:t>
            </a:r>
          </a:p>
        </p:txBody>
      </p:sp>
      <p:sp>
        <p:nvSpPr>
          <p:cNvPr id="198668" name="Text Box 79"/>
          <p:cNvSpPr txBox="1">
            <a:spLocks noChangeArrowheads="1"/>
          </p:cNvSpPr>
          <p:nvPr/>
        </p:nvSpPr>
        <p:spPr bwMode="auto">
          <a:xfrm>
            <a:off x="1692444" y="29025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3</a:t>
            </a:r>
          </a:p>
        </p:txBody>
      </p:sp>
      <p:sp>
        <p:nvSpPr>
          <p:cNvPr id="198669" name="Text Box 80"/>
          <p:cNvSpPr txBox="1">
            <a:spLocks noChangeArrowheads="1"/>
          </p:cNvSpPr>
          <p:nvPr/>
        </p:nvSpPr>
        <p:spPr bwMode="auto">
          <a:xfrm>
            <a:off x="1690857" y="32057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4</a:t>
            </a:r>
          </a:p>
        </p:txBody>
      </p:sp>
      <p:sp>
        <p:nvSpPr>
          <p:cNvPr id="198670" name="Text Box 81"/>
          <p:cNvSpPr txBox="1">
            <a:spLocks noChangeArrowheads="1"/>
          </p:cNvSpPr>
          <p:nvPr/>
        </p:nvSpPr>
        <p:spPr bwMode="auto">
          <a:xfrm>
            <a:off x="1695619" y="35105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5</a:t>
            </a:r>
          </a:p>
        </p:txBody>
      </p:sp>
      <p:sp>
        <p:nvSpPr>
          <p:cNvPr id="198671" name="Text Box 82"/>
          <p:cNvSpPr txBox="1">
            <a:spLocks noChangeArrowheads="1"/>
          </p:cNvSpPr>
          <p:nvPr/>
        </p:nvSpPr>
        <p:spPr bwMode="auto">
          <a:xfrm>
            <a:off x="3805408" y="1395967"/>
            <a:ext cx="739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w</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p(w)</a:t>
            </a:r>
          </a:p>
        </p:txBody>
      </p:sp>
      <p:sp>
        <p:nvSpPr>
          <p:cNvPr id="198672" name="Text Box 83"/>
          <p:cNvSpPr txBox="1">
            <a:spLocks noChangeArrowheads="1"/>
          </p:cNvSpPr>
          <p:nvPr/>
        </p:nvSpPr>
        <p:spPr bwMode="auto">
          <a:xfrm>
            <a:off x="4467394" y="1395967"/>
            <a:ext cx="69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dirty="0">
                <a:ea typeface="楷体" panose="02010609060101010101" pitchFamily="49" charset="-122"/>
              </a:rPr>
              <a:t>D(</a:t>
            </a:r>
            <a:r>
              <a:rPr lang="en-US" altLang="zh-CN" sz="2000" b="1" dirty="0">
                <a:solidFill>
                  <a:srgbClr val="FF0000"/>
                </a:solidFill>
                <a:ea typeface="楷体" panose="02010609060101010101" pitchFamily="49" charset="-122"/>
              </a:rPr>
              <a:t>x</a:t>
            </a:r>
            <a:r>
              <a:rPr lang="en-US" altLang="zh-CN" sz="2000" dirty="0">
                <a:ea typeface="楷体" panose="02010609060101010101" pitchFamily="49" charset="-122"/>
              </a:rPr>
              <a:t>)</a:t>
            </a:r>
          </a:p>
          <a:p>
            <a:pPr algn="r">
              <a:spcBef>
                <a:spcPct val="0"/>
              </a:spcBef>
              <a:buClrTx/>
              <a:buSzTx/>
              <a:buFont typeface="Arial" panose="020B0704020202020204" pitchFamily="34" charset="0"/>
              <a:buNone/>
            </a:pPr>
            <a:r>
              <a:rPr lang="en-US" altLang="zh-CN" sz="1600" dirty="0">
                <a:ea typeface="楷体" panose="02010609060101010101" pitchFamily="49" charset="-122"/>
              </a:rPr>
              <a:t>p(x)</a:t>
            </a:r>
          </a:p>
        </p:txBody>
      </p:sp>
      <p:sp>
        <p:nvSpPr>
          <p:cNvPr id="198673" name="Text Box 84"/>
          <p:cNvSpPr txBox="1">
            <a:spLocks noChangeArrowheads="1"/>
          </p:cNvSpPr>
          <p:nvPr/>
        </p:nvSpPr>
        <p:spPr bwMode="auto">
          <a:xfrm>
            <a:off x="5107157" y="1395967"/>
            <a:ext cx="69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y</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p(y)</a:t>
            </a:r>
          </a:p>
        </p:txBody>
      </p:sp>
      <p:sp>
        <p:nvSpPr>
          <p:cNvPr id="198674" name="Text Box 85"/>
          <p:cNvSpPr txBox="1">
            <a:spLocks noChangeArrowheads="1"/>
          </p:cNvSpPr>
          <p:nvPr/>
        </p:nvSpPr>
        <p:spPr bwMode="auto">
          <a:xfrm>
            <a:off x="5754858" y="1400730"/>
            <a:ext cx="668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z</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p(z)</a:t>
            </a:r>
          </a:p>
        </p:txBody>
      </p:sp>
      <p:sp>
        <p:nvSpPr>
          <p:cNvPr id="198675" name="Line 86"/>
          <p:cNvSpPr>
            <a:spLocks noChangeShapeType="1"/>
          </p:cNvSpPr>
          <p:nvPr/>
        </p:nvSpPr>
        <p:spPr bwMode="auto">
          <a:xfrm>
            <a:off x="1781344" y="2016679"/>
            <a:ext cx="462915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76" name="Line 87"/>
          <p:cNvSpPr>
            <a:spLocks noChangeShapeType="1"/>
          </p:cNvSpPr>
          <p:nvPr/>
        </p:nvSpPr>
        <p:spPr bwMode="auto">
          <a:xfrm>
            <a:off x="1762294" y="2331004"/>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77" name="Text Box 88"/>
          <p:cNvSpPr txBox="1">
            <a:spLocks noChangeArrowheads="1"/>
          </p:cNvSpPr>
          <p:nvPr/>
        </p:nvSpPr>
        <p:spPr bwMode="auto">
          <a:xfrm>
            <a:off x="2673519" y="19865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u</a:t>
            </a:r>
          </a:p>
        </p:txBody>
      </p:sp>
      <p:sp>
        <p:nvSpPr>
          <p:cNvPr id="198678" name="Line 89"/>
          <p:cNvSpPr>
            <a:spLocks noChangeShapeType="1"/>
          </p:cNvSpPr>
          <p:nvPr/>
        </p:nvSpPr>
        <p:spPr bwMode="auto">
          <a:xfrm>
            <a:off x="1762294" y="2626279"/>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79" name="Line 90"/>
          <p:cNvSpPr>
            <a:spLocks noChangeShapeType="1"/>
          </p:cNvSpPr>
          <p:nvPr/>
        </p:nvSpPr>
        <p:spPr bwMode="auto">
          <a:xfrm>
            <a:off x="1762294" y="2940604"/>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80" name="Line 91"/>
          <p:cNvSpPr>
            <a:spLocks noChangeShapeType="1"/>
          </p:cNvSpPr>
          <p:nvPr/>
        </p:nvSpPr>
        <p:spPr bwMode="auto">
          <a:xfrm>
            <a:off x="1746419" y="3243817"/>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81" name="Line 92"/>
          <p:cNvSpPr>
            <a:spLocks noChangeShapeType="1"/>
          </p:cNvSpPr>
          <p:nvPr/>
        </p:nvSpPr>
        <p:spPr bwMode="auto">
          <a:xfrm>
            <a:off x="1757532" y="3550204"/>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82" name="Line 93"/>
          <p:cNvSpPr>
            <a:spLocks noChangeShapeType="1"/>
          </p:cNvSpPr>
          <p:nvPr/>
        </p:nvSpPr>
        <p:spPr bwMode="auto">
          <a:xfrm>
            <a:off x="1762294" y="3845479"/>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7" name="Group 94"/>
          <p:cNvGrpSpPr/>
          <p:nvPr/>
        </p:nvGrpSpPr>
        <p:grpSpPr bwMode="auto">
          <a:xfrm>
            <a:off x="3368844" y="1988104"/>
            <a:ext cx="3087688" cy="374650"/>
            <a:chOff x="1378" y="1014"/>
            <a:chExt cx="1945" cy="236"/>
          </a:xfrm>
        </p:grpSpPr>
        <p:sp>
          <p:nvSpPr>
            <p:cNvPr id="198716" name="Text Box 95"/>
            <p:cNvSpPr txBox="1">
              <a:spLocks noChangeArrowheads="1"/>
            </p:cNvSpPr>
            <p:nvPr/>
          </p:nvSpPr>
          <p:spPr bwMode="auto">
            <a:xfrm>
              <a:off x="3062" y="1014"/>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98717" name="Text Box 96"/>
            <p:cNvSpPr txBox="1">
              <a:spLocks noChangeArrowheads="1"/>
            </p:cNvSpPr>
            <p:nvPr/>
          </p:nvSpPr>
          <p:spPr bwMode="auto">
            <a:xfrm>
              <a:off x="2666" y="1014"/>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98718" name="Text Box 97"/>
            <p:cNvSpPr txBox="1">
              <a:spLocks noChangeArrowheads="1"/>
            </p:cNvSpPr>
            <p:nvPr/>
          </p:nvSpPr>
          <p:spPr bwMode="auto">
            <a:xfrm>
              <a:off x="1378" y="1017"/>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7,u</a:t>
              </a:r>
            </a:p>
          </p:txBody>
        </p:sp>
        <p:sp>
          <p:nvSpPr>
            <p:cNvPr id="198719" name="Text Box 98"/>
            <p:cNvSpPr txBox="1">
              <a:spLocks noChangeArrowheads="1"/>
            </p:cNvSpPr>
            <p:nvPr/>
          </p:nvSpPr>
          <p:spPr bwMode="auto">
            <a:xfrm>
              <a:off x="1785" y="1015"/>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3,u</a:t>
              </a:r>
            </a:p>
          </p:txBody>
        </p:sp>
        <p:sp>
          <p:nvSpPr>
            <p:cNvPr id="198720" name="Text Box 99"/>
            <p:cNvSpPr txBox="1">
              <a:spLocks noChangeArrowheads="1"/>
            </p:cNvSpPr>
            <p:nvPr/>
          </p:nvSpPr>
          <p:spPr bwMode="auto">
            <a:xfrm>
              <a:off x="2188" y="101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5,u</a:t>
              </a:r>
            </a:p>
          </p:txBody>
        </p:sp>
      </p:grpSp>
      <p:sp>
        <p:nvSpPr>
          <p:cNvPr id="103" name="Text Box 100"/>
          <p:cNvSpPr txBox="1">
            <a:spLocks noChangeArrowheads="1"/>
          </p:cNvSpPr>
          <p:nvPr/>
        </p:nvSpPr>
        <p:spPr bwMode="auto">
          <a:xfrm>
            <a:off x="2524295" y="2283379"/>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a:t>
            </a:r>
            <a:r>
              <a:rPr lang="en-US" altLang="zh-CN" sz="1800" dirty="0" err="1">
                <a:solidFill>
                  <a:srgbClr val="FF0000"/>
                </a:solidFill>
                <a:ea typeface="楷体" panose="02010609060101010101" pitchFamily="49" charset="-122"/>
              </a:rPr>
              <a:t>w</a:t>
            </a:r>
            <a:endParaRPr lang="en-US" altLang="zh-CN" sz="1800" dirty="0">
              <a:solidFill>
                <a:srgbClr val="FF0000"/>
              </a:solidFill>
              <a:ea typeface="楷体" panose="02010609060101010101" pitchFamily="49" charset="-122"/>
            </a:endParaRPr>
          </a:p>
        </p:txBody>
      </p:sp>
      <p:grpSp>
        <p:nvGrpSpPr>
          <p:cNvPr id="104" name="Group 101"/>
          <p:cNvGrpSpPr/>
          <p:nvPr/>
        </p:nvGrpSpPr>
        <p:grpSpPr bwMode="auto">
          <a:xfrm>
            <a:off x="3345032" y="2254804"/>
            <a:ext cx="3122612" cy="412750"/>
            <a:chOff x="1356" y="989"/>
            <a:chExt cx="1967" cy="260"/>
          </a:xfrm>
        </p:grpSpPr>
        <p:sp>
          <p:nvSpPr>
            <p:cNvPr id="198711" name="Text Box 102"/>
            <p:cNvSpPr txBox="1">
              <a:spLocks noChangeArrowheads="1"/>
            </p:cNvSpPr>
            <p:nvPr/>
          </p:nvSpPr>
          <p:spPr bwMode="auto">
            <a:xfrm>
              <a:off x="3062" y="989"/>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98712" name="Text Box 103"/>
            <p:cNvSpPr txBox="1">
              <a:spLocks noChangeArrowheads="1"/>
            </p:cNvSpPr>
            <p:nvPr/>
          </p:nvSpPr>
          <p:spPr bwMode="auto">
            <a:xfrm>
              <a:off x="2494" y="1012"/>
              <a:ext cx="4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11</a:t>
              </a:r>
              <a:r>
                <a:rPr lang="en-US" altLang="zh-CN" sz="1800" dirty="0">
                  <a:solidFill>
                    <a:srgbClr val="0070C0"/>
                  </a:solidFill>
                  <a:ea typeface="楷体" panose="02010609060101010101" pitchFamily="49" charset="-122"/>
                </a:rPr>
                <a:t>,w</a:t>
              </a:r>
              <a:r>
                <a:rPr lang="en-US" altLang="zh-CN" sz="1800" dirty="0">
                  <a:ea typeface="楷体" panose="02010609060101010101" pitchFamily="49" charset="-122"/>
                </a:rPr>
                <a:t> </a:t>
              </a:r>
              <a:endParaRPr lang="en-US" altLang="zh-CN" sz="2000" dirty="0">
                <a:ea typeface="楷体" panose="02010609060101010101" pitchFamily="49" charset="-122"/>
              </a:endParaRPr>
            </a:p>
          </p:txBody>
        </p:sp>
        <p:sp>
          <p:nvSpPr>
            <p:cNvPr id="198713" name="Text Box 104"/>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a:solidFill>
                    <a:srgbClr val="0070C0"/>
                  </a:solidFill>
                  <a:ea typeface="楷体" panose="02010609060101010101" pitchFamily="49" charset="-122"/>
                </a:rPr>
                <a:t>6</a:t>
              </a:r>
              <a:r>
                <a:rPr lang="en-US" altLang="zh-CN" sz="1800" dirty="0">
                  <a:ea typeface="楷体" panose="02010609060101010101" pitchFamily="49" charset="-122"/>
                </a:rPr>
                <a:t>,w</a:t>
              </a:r>
            </a:p>
          </p:txBody>
        </p:sp>
        <p:sp>
          <p:nvSpPr>
            <p:cNvPr id="198714" name="Text Box 105"/>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98715" name="Text Box 106"/>
            <p:cNvSpPr txBox="1">
              <a:spLocks noChangeArrowheads="1"/>
            </p:cNvSpPr>
            <p:nvPr/>
          </p:nvSpPr>
          <p:spPr bwMode="auto">
            <a:xfrm>
              <a:off x="2188" y="101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a:ea typeface="楷体" panose="02010609060101010101" pitchFamily="49" charset="-122"/>
                </a:rPr>
                <a:t>5,u</a:t>
              </a:r>
            </a:p>
          </p:txBody>
        </p:sp>
      </p:grpSp>
      <p:grpSp>
        <p:nvGrpSpPr>
          <p:cNvPr id="110" name="Group 107"/>
          <p:cNvGrpSpPr/>
          <p:nvPr/>
        </p:nvGrpSpPr>
        <p:grpSpPr bwMode="auto">
          <a:xfrm>
            <a:off x="3343445" y="2592944"/>
            <a:ext cx="3122613" cy="376238"/>
            <a:chOff x="1356" y="1011"/>
            <a:chExt cx="1967" cy="237"/>
          </a:xfrm>
        </p:grpSpPr>
        <p:sp>
          <p:nvSpPr>
            <p:cNvPr id="198706" name="Text Box 108"/>
            <p:cNvSpPr txBox="1">
              <a:spLocks noChangeArrowheads="1"/>
            </p:cNvSpPr>
            <p:nvPr/>
          </p:nvSpPr>
          <p:spPr bwMode="auto">
            <a:xfrm>
              <a:off x="2910" y="1011"/>
              <a:ext cx="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14</a:t>
              </a:r>
              <a:r>
                <a:rPr lang="en-US" altLang="zh-CN" sz="1800" dirty="0">
                  <a:solidFill>
                    <a:srgbClr val="0070C0"/>
                  </a:solidFill>
                  <a:ea typeface="楷体" panose="02010609060101010101" pitchFamily="49" charset="-122"/>
                </a:rPr>
                <a:t>,x</a:t>
              </a:r>
              <a:r>
                <a:rPr lang="en-US" altLang="zh-CN" sz="1800" dirty="0">
                  <a:ea typeface="楷体" panose="02010609060101010101" pitchFamily="49" charset="-122"/>
                </a:rPr>
                <a:t> </a:t>
              </a:r>
            </a:p>
          </p:txBody>
        </p:sp>
        <p:sp>
          <p:nvSpPr>
            <p:cNvPr id="198707" name="Text Box 109"/>
            <p:cNvSpPr txBox="1">
              <a:spLocks noChangeArrowheads="1"/>
            </p:cNvSpPr>
            <p:nvPr/>
          </p:nvSpPr>
          <p:spPr bwMode="auto">
            <a:xfrm>
              <a:off x="2495" y="1011"/>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a:ea typeface="楷体" panose="02010609060101010101" pitchFamily="49" charset="-122"/>
                </a:rPr>
                <a:t>11,</a:t>
              </a:r>
              <a:r>
                <a:rPr lang="en-US" altLang="zh-CN" sz="1800">
                  <a:ea typeface="楷体" panose="02010609060101010101" pitchFamily="49" charset="-122"/>
                </a:rPr>
                <a:t>w </a:t>
              </a:r>
              <a:endParaRPr lang="en-US" altLang="zh-CN" sz="2000">
                <a:ea typeface="楷体" panose="02010609060101010101" pitchFamily="49" charset="-122"/>
              </a:endParaRPr>
            </a:p>
          </p:txBody>
        </p:sp>
        <p:sp>
          <p:nvSpPr>
            <p:cNvPr id="198708" name="Text Box 110"/>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6,w</a:t>
              </a:r>
            </a:p>
          </p:txBody>
        </p:sp>
        <p:sp>
          <p:nvSpPr>
            <p:cNvPr id="198709" name="Text Box 111"/>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98710" name="Text Box 112"/>
            <p:cNvSpPr txBox="1">
              <a:spLocks noChangeArrowheads="1"/>
            </p:cNvSpPr>
            <p:nvPr/>
          </p:nvSpPr>
          <p:spPr bwMode="auto">
            <a:xfrm>
              <a:off x="2390" y="101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endParaRPr lang="zh-CN" altLang="zh-CN" sz="1800">
                <a:ea typeface="楷体" panose="02010609060101010101" pitchFamily="49" charset="-122"/>
              </a:endParaRPr>
            </a:p>
          </p:txBody>
        </p:sp>
      </p:grpSp>
      <p:sp>
        <p:nvSpPr>
          <p:cNvPr id="116" name="Oval 113"/>
          <p:cNvSpPr>
            <a:spLocks noChangeArrowheads="1"/>
          </p:cNvSpPr>
          <p:nvPr/>
        </p:nvSpPr>
        <p:spPr bwMode="auto">
          <a:xfrm>
            <a:off x="4010194" y="2045255"/>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17" name="Oval 114"/>
          <p:cNvSpPr>
            <a:spLocks noChangeArrowheads="1"/>
          </p:cNvSpPr>
          <p:nvPr/>
        </p:nvSpPr>
        <p:spPr bwMode="auto">
          <a:xfrm>
            <a:off x="4664244" y="2331005"/>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18" name="Text Box 115"/>
          <p:cNvSpPr txBox="1">
            <a:spLocks noChangeArrowheads="1"/>
          </p:cNvSpPr>
          <p:nvPr/>
        </p:nvSpPr>
        <p:spPr bwMode="auto">
          <a:xfrm>
            <a:off x="2416345" y="2592943"/>
            <a:ext cx="595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a:t>
            </a:r>
            <a:r>
              <a:rPr lang="en-US" altLang="zh-CN" sz="1800" dirty="0" err="1">
                <a:solidFill>
                  <a:srgbClr val="FF0000"/>
                </a:solidFill>
                <a:ea typeface="楷体" panose="02010609060101010101" pitchFamily="49" charset="-122"/>
              </a:rPr>
              <a:t>x</a:t>
            </a:r>
            <a:endParaRPr lang="en-US" altLang="zh-CN" sz="1800" dirty="0">
              <a:solidFill>
                <a:srgbClr val="FF0000"/>
              </a:solidFill>
              <a:ea typeface="楷体" panose="02010609060101010101" pitchFamily="49" charset="-122"/>
            </a:endParaRPr>
          </a:p>
        </p:txBody>
      </p:sp>
      <p:sp>
        <p:nvSpPr>
          <p:cNvPr id="119" name="Oval 116"/>
          <p:cNvSpPr>
            <a:spLocks noChangeArrowheads="1"/>
          </p:cNvSpPr>
          <p:nvPr/>
        </p:nvSpPr>
        <p:spPr bwMode="auto">
          <a:xfrm>
            <a:off x="3356144" y="2650093"/>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20" name="Text Box 117"/>
          <p:cNvSpPr txBox="1">
            <a:spLocks noChangeArrowheads="1"/>
          </p:cNvSpPr>
          <p:nvPr/>
        </p:nvSpPr>
        <p:spPr bwMode="auto">
          <a:xfrm>
            <a:off x="2319507" y="2878693"/>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uwx</a:t>
            </a:r>
            <a:r>
              <a:rPr lang="en-US" altLang="zh-CN" sz="1800" dirty="0" err="1">
                <a:solidFill>
                  <a:srgbClr val="FF0000"/>
                </a:solidFill>
                <a:ea typeface="楷体" panose="02010609060101010101" pitchFamily="49" charset="-122"/>
              </a:rPr>
              <a:t>v</a:t>
            </a:r>
            <a:endParaRPr lang="en-US" altLang="zh-CN" sz="1800" dirty="0">
              <a:solidFill>
                <a:srgbClr val="FF0000"/>
              </a:solidFill>
              <a:ea typeface="楷体" panose="02010609060101010101" pitchFamily="49" charset="-122"/>
            </a:endParaRPr>
          </a:p>
        </p:txBody>
      </p:sp>
      <p:grpSp>
        <p:nvGrpSpPr>
          <p:cNvPr id="121" name="Group 118"/>
          <p:cNvGrpSpPr/>
          <p:nvPr/>
        </p:nvGrpSpPr>
        <p:grpSpPr bwMode="auto">
          <a:xfrm>
            <a:off x="5184944" y="2889810"/>
            <a:ext cx="1277938" cy="369888"/>
            <a:chOff x="1489" y="2777"/>
            <a:chExt cx="805" cy="233"/>
          </a:xfrm>
        </p:grpSpPr>
        <p:sp>
          <p:nvSpPr>
            <p:cNvPr id="198704" name="Text Box 119"/>
            <p:cNvSpPr txBox="1">
              <a:spLocks noChangeArrowheads="1"/>
            </p:cNvSpPr>
            <p:nvPr/>
          </p:nvSpPr>
          <p:spPr bwMode="auto">
            <a:xfrm>
              <a:off x="1881" y="2777"/>
              <a:ext cx="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a:ea typeface="楷体" panose="02010609060101010101" pitchFamily="49" charset="-122"/>
                </a:rPr>
                <a:t>14</a:t>
              </a:r>
              <a:r>
                <a:rPr lang="en-US" altLang="zh-CN" sz="1800">
                  <a:ea typeface="楷体" panose="02010609060101010101" pitchFamily="49" charset="-122"/>
                </a:rPr>
                <a:t>,x </a:t>
              </a:r>
            </a:p>
          </p:txBody>
        </p:sp>
        <p:sp>
          <p:nvSpPr>
            <p:cNvPr id="198705" name="Text Box 120"/>
            <p:cNvSpPr txBox="1">
              <a:spLocks noChangeArrowheads="1"/>
            </p:cNvSpPr>
            <p:nvPr/>
          </p:nvSpPr>
          <p:spPr bwMode="auto">
            <a:xfrm>
              <a:off x="1489" y="2777"/>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10,</a:t>
              </a:r>
              <a:r>
                <a:rPr lang="en-US" altLang="zh-CN" sz="1800" dirty="0">
                  <a:solidFill>
                    <a:srgbClr val="0070C0"/>
                  </a:solidFill>
                  <a:ea typeface="楷体" panose="02010609060101010101" pitchFamily="49" charset="-122"/>
                </a:rPr>
                <a:t>v</a:t>
              </a:r>
              <a:r>
                <a:rPr lang="en-US" altLang="zh-CN" sz="1800" dirty="0">
                  <a:ea typeface="楷体" panose="02010609060101010101" pitchFamily="49" charset="-122"/>
                </a:rPr>
                <a:t> </a:t>
              </a:r>
              <a:endParaRPr lang="en-US" altLang="zh-CN" sz="2000" dirty="0">
                <a:ea typeface="楷体" panose="02010609060101010101" pitchFamily="49" charset="-122"/>
              </a:endParaRPr>
            </a:p>
          </p:txBody>
        </p:sp>
      </p:grpSp>
      <p:sp>
        <p:nvSpPr>
          <p:cNvPr id="124" name="Oval 121"/>
          <p:cNvSpPr>
            <a:spLocks noChangeArrowheads="1"/>
          </p:cNvSpPr>
          <p:nvPr/>
        </p:nvSpPr>
        <p:spPr bwMode="auto">
          <a:xfrm>
            <a:off x="5192883" y="2948543"/>
            <a:ext cx="528637"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25" name="Text Box 122"/>
          <p:cNvSpPr txBox="1">
            <a:spLocks noChangeArrowheads="1"/>
          </p:cNvSpPr>
          <p:nvPr/>
        </p:nvSpPr>
        <p:spPr bwMode="auto">
          <a:xfrm>
            <a:off x="2235369" y="3197779"/>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uwxv</a:t>
            </a:r>
            <a:r>
              <a:rPr lang="en-US" altLang="zh-CN" sz="1800" dirty="0" err="1">
                <a:solidFill>
                  <a:srgbClr val="FF0000"/>
                </a:solidFill>
                <a:ea typeface="楷体" panose="02010609060101010101" pitchFamily="49" charset="-122"/>
              </a:rPr>
              <a:t>y</a:t>
            </a:r>
            <a:endParaRPr lang="en-US" altLang="zh-CN" sz="1800" dirty="0">
              <a:solidFill>
                <a:srgbClr val="FF0000"/>
              </a:solidFill>
              <a:ea typeface="楷体" panose="02010609060101010101" pitchFamily="49" charset="-122"/>
            </a:endParaRPr>
          </a:p>
        </p:txBody>
      </p:sp>
      <p:sp>
        <p:nvSpPr>
          <p:cNvPr id="126" name="Text Box 123"/>
          <p:cNvSpPr txBox="1">
            <a:spLocks noChangeArrowheads="1"/>
          </p:cNvSpPr>
          <p:nvPr/>
        </p:nvSpPr>
        <p:spPr bwMode="auto">
          <a:xfrm>
            <a:off x="5815183" y="3208893"/>
            <a:ext cx="65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12</a:t>
            </a:r>
            <a:r>
              <a:rPr lang="en-US" altLang="zh-CN" sz="1800" dirty="0">
                <a:solidFill>
                  <a:srgbClr val="0070C0"/>
                </a:solidFill>
                <a:ea typeface="楷体" panose="02010609060101010101" pitchFamily="49" charset="-122"/>
              </a:rPr>
              <a:t>,y</a:t>
            </a:r>
            <a:r>
              <a:rPr lang="en-US" altLang="zh-CN" sz="1800" dirty="0">
                <a:ea typeface="楷体" panose="02010609060101010101" pitchFamily="49" charset="-122"/>
              </a:rPr>
              <a:t> </a:t>
            </a:r>
          </a:p>
        </p:txBody>
      </p:sp>
      <p:sp>
        <p:nvSpPr>
          <p:cNvPr id="127" name="Oval 124"/>
          <p:cNvSpPr>
            <a:spLocks noChangeArrowheads="1"/>
          </p:cNvSpPr>
          <p:nvPr/>
        </p:nvSpPr>
        <p:spPr bwMode="auto">
          <a:xfrm>
            <a:off x="5858044" y="3266043"/>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28" name="Rectangle 125"/>
          <p:cNvSpPr>
            <a:spLocks noChangeArrowheads="1"/>
          </p:cNvSpPr>
          <p:nvPr/>
        </p:nvSpPr>
        <p:spPr bwMode="auto">
          <a:xfrm>
            <a:off x="1743084" y="4401766"/>
            <a:ext cx="3810000" cy="51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nSpc>
                <a:spcPct val="85000"/>
              </a:lnSpc>
              <a:buClr>
                <a:srgbClr val="000099"/>
              </a:buClr>
              <a:buFont typeface="Wingdings" panose="05000000000000000000" pitchFamily="2" charset="2"/>
              <a:buNone/>
            </a:pPr>
            <a:r>
              <a:rPr lang="zh-CN" altLang="en-US" sz="2800" i="1" dirty="0">
                <a:solidFill>
                  <a:srgbClr val="CC0000"/>
                </a:solidFill>
                <a:ea typeface="楷体" panose="02010609060101010101" pitchFamily="49" charset="-122"/>
              </a:rPr>
              <a:t>注意</a:t>
            </a:r>
            <a:r>
              <a:rPr lang="en-US" altLang="zh-CN" sz="2800" i="1" dirty="0">
                <a:solidFill>
                  <a:srgbClr val="CC0000"/>
                </a:solidFill>
                <a:ea typeface="楷体" panose="02010609060101010101" pitchFamily="49" charset="-122"/>
              </a:rPr>
              <a:t>:</a:t>
            </a:r>
          </a:p>
        </p:txBody>
      </p:sp>
      <p:sp>
        <p:nvSpPr>
          <p:cNvPr id="129" name="Line 126"/>
          <p:cNvSpPr>
            <a:spLocks noChangeShapeType="1"/>
          </p:cNvSpPr>
          <p:nvPr/>
        </p:nvSpPr>
        <p:spPr bwMode="auto">
          <a:xfrm>
            <a:off x="10571606" y="3277161"/>
            <a:ext cx="59055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Line 127"/>
          <p:cNvSpPr>
            <a:spLocks noChangeShapeType="1"/>
          </p:cNvSpPr>
          <p:nvPr/>
        </p:nvSpPr>
        <p:spPr bwMode="auto">
          <a:xfrm flipV="1">
            <a:off x="8822182" y="3277161"/>
            <a:ext cx="1463675" cy="1204912"/>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Line 128"/>
          <p:cNvSpPr>
            <a:spLocks noChangeShapeType="1"/>
          </p:cNvSpPr>
          <p:nvPr/>
        </p:nvSpPr>
        <p:spPr bwMode="auto">
          <a:xfrm>
            <a:off x="8812657" y="3391461"/>
            <a:ext cx="9525" cy="104775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29"/>
          <p:cNvSpPr>
            <a:spLocks noChangeShapeType="1"/>
          </p:cNvSpPr>
          <p:nvPr/>
        </p:nvSpPr>
        <p:spPr bwMode="auto">
          <a:xfrm flipV="1">
            <a:off x="7604570" y="1534087"/>
            <a:ext cx="1012825" cy="162877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 name="Line 130"/>
          <p:cNvSpPr>
            <a:spLocks noChangeShapeType="1"/>
          </p:cNvSpPr>
          <p:nvPr/>
        </p:nvSpPr>
        <p:spPr bwMode="auto">
          <a:xfrm flipV="1">
            <a:off x="7706169" y="3280336"/>
            <a:ext cx="944562"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 name="Text Box 131"/>
          <p:cNvSpPr txBox="1">
            <a:spLocks noChangeArrowheads="1"/>
          </p:cNvSpPr>
          <p:nvPr/>
        </p:nvSpPr>
        <p:spPr bwMode="auto">
          <a:xfrm>
            <a:off x="2105194" y="3496229"/>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uwxvy</a:t>
            </a:r>
            <a:r>
              <a:rPr lang="en-US" altLang="zh-CN" sz="1800" dirty="0" err="1">
                <a:solidFill>
                  <a:srgbClr val="FF0000"/>
                </a:solidFill>
                <a:ea typeface="楷体" panose="02010609060101010101" pitchFamily="49" charset="-122"/>
              </a:rPr>
              <a:t>z</a:t>
            </a:r>
            <a:endParaRPr lang="en-US" altLang="zh-CN" sz="1800" dirty="0">
              <a:solidFill>
                <a:srgbClr val="FF0000"/>
              </a:solidFill>
              <a:ea typeface="楷体" panose="02010609060101010101" pitchFamily="49" charset="-122"/>
            </a:endParaRPr>
          </a:p>
        </p:txBody>
      </p:sp>
      <p:grpSp>
        <p:nvGrpSpPr>
          <p:cNvPr id="146" name="组合 145"/>
          <p:cNvGrpSpPr/>
          <p:nvPr/>
        </p:nvGrpSpPr>
        <p:grpSpPr>
          <a:xfrm>
            <a:off x="481698" y="-193337"/>
            <a:ext cx="7430678" cy="1428589"/>
            <a:chOff x="551030" y="-368704"/>
            <a:chExt cx="7430678" cy="1428589"/>
          </a:xfrm>
        </p:grpSpPr>
        <p:grpSp>
          <p:nvGrpSpPr>
            <p:cNvPr id="147" name="组合 146"/>
            <p:cNvGrpSpPr/>
            <p:nvPr/>
          </p:nvGrpSpPr>
          <p:grpSpPr>
            <a:xfrm>
              <a:off x="1201632" y="303925"/>
              <a:ext cx="6780076" cy="675443"/>
              <a:chOff x="1839059" y="967769"/>
              <a:chExt cx="6780076" cy="675443"/>
            </a:xfrm>
          </p:grpSpPr>
          <p:sp>
            <p:nvSpPr>
              <p:cNvPr id="149" name="矩形: 圆角 148"/>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0" name="文本框 149"/>
              <p:cNvSpPr txBox="1"/>
              <p:nvPr/>
            </p:nvSpPr>
            <p:spPr>
              <a:xfrm>
                <a:off x="2786093" y="1038931"/>
                <a:ext cx="583304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Dijkstra’s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148" name="图片 14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8" name="组合 137"/>
          <p:cNvGrpSpPr/>
          <p:nvPr/>
        </p:nvGrpSpPr>
        <p:grpSpPr>
          <a:xfrm>
            <a:off x="1556678" y="5001083"/>
            <a:ext cx="6767188" cy="476221"/>
            <a:chOff x="1403750" y="3593123"/>
            <a:chExt cx="6767188" cy="476221"/>
          </a:xfrm>
        </p:grpSpPr>
        <p:grpSp>
          <p:nvGrpSpPr>
            <p:cNvPr id="139" name="组合 138"/>
            <p:cNvGrpSpPr/>
            <p:nvPr/>
          </p:nvGrpSpPr>
          <p:grpSpPr>
            <a:xfrm>
              <a:off x="1403750" y="3593123"/>
              <a:ext cx="490436" cy="476221"/>
              <a:chOff x="1403750" y="3593123"/>
              <a:chExt cx="808892" cy="785446"/>
            </a:xfrm>
          </p:grpSpPr>
          <p:sp>
            <p:nvSpPr>
              <p:cNvPr id="141" name="对话气泡: 椭圆形 1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0" name="Text Box 79"/>
            <p:cNvSpPr txBox="1">
              <a:spLocks noChangeArrowheads="1"/>
            </p:cNvSpPr>
            <p:nvPr/>
          </p:nvSpPr>
          <p:spPr bwMode="auto">
            <a:xfrm>
              <a:off x="1985930" y="3593123"/>
              <a:ext cx="618500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通过跟踪前一跳节点可以构造最短路径树</a:t>
              </a:r>
            </a:p>
          </p:txBody>
        </p:sp>
      </p:grpSp>
      <p:sp>
        <p:nvSpPr>
          <p:cNvPr id="2" name="灯片编号占位符 1">
            <a:extLst>
              <a:ext uri="{FF2B5EF4-FFF2-40B4-BE49-F238E27FC236}">
                <a16:creationId xmlns:a16="http://schemas.microsoft.com/office/drawing/2014/main" id="{E73B23B0-DABA-4DF9-AFC6-DA21B9C46DC5}"/>
              </a:ext>
            </a:extLst>
          </p:cNvPr>
          <p:cNvSpPr>
            <a:spLocks noGrp="1"/>
          </p:cNvSpPr>
          <p:nvPr>
            <p:ph type="sldNum" sz="quarter" idx="12"/>
          </p:nvPr>
        </p:nvSpPr>
        <p:spPr/>
        <p:txBody>
          <a:bodyPr/>
          <a:lstStyle/>
          <a:p>
            <a:fld id="{91F2D4EF-46D4-4764-B373-FC59CD1D281E}" type="slidenum">
              <a:rPr lang="zh-CN" altLang="en-US" smtClean="0"/>
              <a:t>148</a:t>
            </a:fld>
            <a:endParaRPr lang="zh-CN" altLang="en-US"/>
          </a:p>
        </p:txBody>
      </p:sp>
      <p:sp>
        <p:nvSpPr>
          <p:cNvPr id="143" name="Text Box 94">
            <a:extLst>
              <a:ext uri="{FF2B5EF4-FFF2-40B4-BE49-F238E27FC236}">
                <a16:creationId xmlns:a16="http://schemas.microsoft.com/office/drawing/2014/main" id="{7E650E66-AAC5-4930-BAE2-A023FA0433A4}"/>
              </a:ext>
            </a:extLst>
          </p:cNvPr>
          <p:cNvSpPr txBox="1">
            <a:spLocks noChangeArrowheads="1"/>
          </p:cNvSpPr>
          <p:nvPr/>
        </p:nvSpPr>
        <p:spPr bwMode="auto">
          <a:xfrm>
            <a:off x="2079334" y="5740393"/>
            <a:ext cx="81920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dirty="0">
                <a:latin typeface="楷体" panose="02010609060101010101" pitchFamily="49" charset="-122"/>
                <a:ea typeface="楷体" panose="02010609060101010101" pitchFamily="49" charset="-122"/>
              </a:rPr>
              <a:t>p(v):</a:t>
            </a:r>
            <a:r>
              <a:rPr lang="zh-CN" altLang="en-US" u="none" dirty="0">
                <a:latin typeface="楷体" panose="02010609060101010101" pitchFamily="49" charset="-122"/>
                <a:ea typeface="楷体" panose="02010609060101010101" pitchFamily="49" charset="-122"/>
              </a:rPr>
              <a:t>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到目的节点</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沿着当前最低费用路径的前一节点</a:t>
            </a:r>
          </a:p>
          <a:p>
            <a:r>
              <a:rPr lang="en-US" altLang="zh-CN" u="none" dirty="0">
                <a:latin typeface="楷体" panose="02010609060101010101" pitchFamily="49" charset="-122"/>
                <a:ea typeface="楷体" panose="02010609060101010101" pitchFamily="49" charset="-122"/>
              </a:rPr>
              <a:t>D(v):</a:t>
            </a:r>
            <a:r>
              <a:rPr lang="zh-CN" altLang="en-US" u="none" dirty="0">
                <a:latin typeface="楷体" panose="02010609060101010101" pitchFamily="49" charset="-122"/>
                <a:ea typeface="楷体" panose="02010609060101010101" pitchFamily="49" charset="-122"/>
              </a:rPr>
              <a:t>随着算法的本次迭代，从源节点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a:t>
            </a:r>
          </a:p>
          <a:p>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：节点子集。</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在</a:t>
            </a:r>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中，如果从源节点到</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的最低费用已经知道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left)">
                                      <p:cBhvr>
                                        <p:cTn id="12" dur="10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dissolve">
                                      <p:cBhvr>
                                        <p:cTn id="17" dur="500"/>
                                        <p:tgtEl>
                                          <p:spTgt spid="116"/>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dissolve">
                                      <p:cBhvr>
                                        <p:cTn id="21" dur="500"/>
                                        <p:tgtEl>
                                          <p:spTgt spid="10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left)">
                                      <p:cBhvr>
                                        <p:cTn id="26" dur="10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dissolve">
                                      <p:cBhvr>
                                        <p:cTn id="31" dur="500"/>
                                        <p:tgtEl>
                                          <p:spTgt spid="117"/>
                                        </p:tgtEl>
                                      </p:cBhvr>
                                    </p:animEffect>
                                  </p:childTnLst>
                                </p:cTn>
                              </p:par>
                            </p:childTnLst>
                          </p:cTn>
                        </p:par>
                        <p:par>
                          <p:cTn id="32" fill="hold">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dissolve">
                                      <p:cBhvr>
                                        <p:cTn id="35" dur="500"/>
                                        <p:tgtEl>
                                          <p:spTgt spid="1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wipe(left)">
                                      <p:cBhvr>
                                        <p:cTn id="40" dur="1000"/>
                                        <p:tgtEl>
                                          <p:spTgt spid="1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dissolve">
                                      <p:cBhvr>
                                        <p:cTn id="45" dur="500"/>
                                        <p:tgtEl>
                                          <p:spTgt spid="119"/>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dissolve">
                                      <p:cBhvr>
                                        <p:cTn id="49" dur="500"/>
                                        <p:tgtEl>
                                          <p:spTgt spid="1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1000"/>
                                        <p:tgtEl>
                                          <p:spTgt spid="121"/>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24"/>
                                        </p:tgtEl>
                                        <p:attrNameLst>
                                          <p:attrName>style.visibility</p:attrName>
                                        </p:attrNameLst>
                                      </p:cBhvr>
                                      <p:to>
                                        <p:strVal val="visible"/>
                                      </p:to>
                                    </p:set>
                                    <p:animEffect transition="in" filter="dissolve">
                                      <p:cBhvr>
                                        <p:cTn id="59" dur="500"/>
                                        <p:tgtEl>
                                          <p:spTgt spid="124"/>
                                        </p:tgtEl>
                                      </p:cBhvr>
                                    </p:animEffect>
                                  </p:childTnLst>
                                </p:cTn>
                              </p:par>
                            </p:childTnLst>
                          </p:cTn>
                        </p:par>
                        <p:par>
                          <p:cTn id="60" fill="hold">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dissolve">
                                      <p:cBhvr>
                                        <p:cTn id="63" dur="500"/>
                                        <p:tgtEl>
                                          <p:spTgt spid="1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wipe(left)">
                                      <p:cBhvr>
                                        <p:cTn id="68" dur="10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27"/>
                                        </p:tgtEl>
                                        <p:attrNameLst>
                                          <p:attrName>style.visibility</p:attrName>
                                        </p:attrNameLst>
                                      </p:cBhvr>
                                      <p:to>
                                        <p:strVal val="visible"/>
                                      </p:to>
                                    </p:set>
                                    <p:animEffect transition="in" filter="dissolve">
                                      <p:cBhvr>
                                        <p:cTn id="73" dur="500"/>
                                        <p:tgtEl>
                                          <p:spTgt spid="127"/>
                                        </p:tgtEl>
                                      </p:cBhvr>
                                    </p:animEffect>
                                  </p:childTnLst>
                                </p:cTn>
                              </p:par>
                            </p:childTnLst>
                          </p:cTn>
                        </p:par>
                        <p:par>
                          <p:cTn id="74" fill="hold">
                            <p:stCondLst>
                              <p:cond delay="500"/>
                            </p:stCondLst>
                            <p:childTnLst>
                              <p:par>
                                <p:cTn id="75" presetID="9" presetClass="entr" presetSubtype="0" fill="hold" grpId="0" nodeType="after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dissolve">
                                      <p:cBhvr>
                                        <p:cTn id="77" dur="50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dissolve">
                                      <p:cBhvr>
                                        <p:cTn id="82" dur="500"/>
                                        <p:tgtEl>
                                          <p:spTgt spid="128"/>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38"/>
                                        </p:tgtEl>
                                        <p:attrNameLst>
                                          <p:attrName>style.visibility</p:attrName>
                                        </p:attrNameLst>
                                      </p:cBhvr>
                                      <p:to>
                                        <p:strVal val="visible"/>
                                      </p:to>
                                    </p:set>
                                    <p:animEffect transition="in" filter="wipe(left)">
                                      <p:cBhvr>
                                        <p:cTn id="86" dur="500"/>
                                        <p:tgtEl>
                                          <p:spTgt spid="138"/>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129"/>
                                        </p:tgtEl>
                                        <p:attrNameLst>
                                          <p:attrName>style.visibility</p:attrName>
                                        </p:attrNameLst>
                                      </p:cBhvr>
                                      <p:to>
                                        <p:strVal val="visible"/>
                                      </p:to>
                                    </p:set>
                                    <p:animEffect transition="in" filter="dissolve">
                                      <p:cBhvr>
                                        <p:cTn id="91" dur="1000"/>
                                        <p:tgtEl>
                                          <p:spTgt spid="129"/>
                                        </p:tgtEl>
                                      </p:cBhvr>
                                    </p:animEffect>
                                  </p:childTnLst>
                                </p:cTn>
                              </p:par>
                            </p:childTnLst>
                          </p:cTn>
                        </p:par>
                        <p:par>
                          <p:cTn id="92" fill="hold">
                            <p:stCondLst>
                              <p:cond delay="1000"/>
                            </p:stCondLst>
                            <p:childTnLst>
                              <p:par>
                                <p:cTn id="93" presetID="9" presetClass="entr" presetSubtype="0" fill="hold" nodeType="afterEffect">
                                  <p:stCondLst>
                                    <p:cond delay="0"/>
                                  </p:stCondLst>
                                  <p:childTnLst>
                                    <p:set>
                                      <p:cBhvr>
                                        <p:cTn id="94" dur="1" fill="hold">
                                          <p:stCondLst>
                                            <p:cond delay="0"/>
                                          </p:stCondLst>
                                        </p:cTn>
                                        <p:tgtEl>
                                          <p:spTgt spid="130"/>
                                        </p:tgtEl>
                                        <p:attrNameLst>
                                          <p:attrName>style.visibility</p:attrName>
                                        </p:attrNameLst>
                                      </p:cBhvr>
                                      <p:to>
                                        <p:strVal val="visible"/>
                                      </p:to>
                                    </p:set>
                                    <p:animEffect transition="in" filter="dissolve">
                                      <p:cBhvr>
                                        <p:cTn id="95" dur="1000"/>
                                        <p:tgtEl>
                                          <p:spTgt spid="130"/>
                                        </p:tgtEl>
                                      </p:cBhvr>
                                    </p:animEffect>
                                  </p:childTnLst>
                                </p:cTn>
                              </p:par>
                            </p:childTnLst>
                          </p:cTn>
                        </p:par>
                        <p:par>
                          <p:cTn id="96" fill="hold">
                            <p:stCondLst>
                              <p:cond delay="2000"/>
                            </p:stCondLst>
                            <p:childTnLst>
                              <p:par>
                                <p:cTn id="97" presetID="9" presetClass="entr" presetSubtype="0" fill="hold" nodeType="afterEffect">
                                  <p:stCondLst>
                                    <p:cond delay="0"/>
                                  </p:stCondLst>
                                  <p:childTnLst>
                                    <p:set>
                                      <p:cBhvr>
                                        <p:cTn id="98" dur="1" fill="hold">
                                          <p:stCondLst>
                                            <p:cond delay="0"/>
                                          </p:stCondLst>
                                        </p:cTn>
                                        <p:tgtEl>
                                          <p:spTgt spid="131"/>
                                        </p:tgtEl>
                                        <p:attrNameLst>
                                          <p:attrName>style.visibility</p:attrName>
                                        </p:attrNameLst>
                                      </p:cBhvr>
                                      <p:to>
                                        <p:strVal val="visible"/>
                                      </p:to>
                                    </p:set>
                                    <p:animEffect transition="in" filter="dissolve">
                                      <p:cBhvr>
                                        <p:cTn id="99" dur="1000"/>
                                        <p:tgtEl>
                                          <p:spTgt spid="131"/>
                                        </p:tgtEl>
                                      </p:cBhvr>
                                    </p:animEffect>
                                  </p:childTnLst>
                                </p:cTn>
                              </p:par>
                            </p:childTnLst>
                          </p:cTn>
                        </p:par>
                        <p:par>
                          <p:cTn id="100" fill="hold">
                            <p:stCondLst>
                              <p:cond delay="3000"/>
                            </p:stCondLst>
                            <p:childTnLst>
                              <p:par>
                                <p:cTn id="101" presetID="9" presetClass="entr" presetSubtype="0" fill="hold" nodeType="afterEffect">
                                  <p:stCondLst>
                                    <p:cond delay="0"/>
                                  </p:stCondLst>
                                  <p:childTnLst>
                                    <p:set>
                                      <p:cBhvr>
                                        <p:cTn id="102" dur="1" fill="hold">
                                          <p:stCondLst>
                                            <p:cond delay="0"/>
                                          </p:stCondLst>
                                        </p:cTn>
                                        <p:tgtEl>
                                          <p:spTgt spid="132"/>
                                        </p:tgtEl>
                                        <p:attrNameLst>
                                          <p:attrName>style.visibility</p:attrName>
                                        </p:attrNameLst>
                                      </p:cBhvr>
                                      <p:to>
                                        <p:strVal val="visible"/>
                                      </p:to>
                                    </p:set>
                                    <p:animEffect transition="in" filter="dissolve">
                                      <p:cBhvr>
                                        <p:cTn id="103" dur="1000"/>
                                        <p:tgtEl>
                                          <p:spTgt spid="132"/>
                                        </p:tgtEl>
                                      </p:cBhvr>
                                    </p:animEffect>
                                  </p:childTnLst>
                                </p:cTn>
                              </p:par>
                            </p:childTnLst>
                          </p:cTn>
                        </p:par>
                        <p:par>
                          <p:cTn id="104" fill="hold">
                            <p:stCondLst>
                              <p:cond delay="4000"/>
                            </p:stCondLst>
                            <p:childTnLst>
                              <p:par>
                                <p:cTn id="105" presetID="9" presetClass="entr" presetSubtype="0" fill="hold" nodeType="after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dissolve">
                                      <p:cBhvr>
                                        <p:cTn id="107"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16" grpId="0" animBg="1"/>
      <p:bldP spid="117" grpId="0" animBg="1"/>
      <p:bldP spid="118" grpId="0"/>
      <p:bldP spid="119" grpId="0" animBg="1"/>
      <p:bldP spid="120" grpId="0"/>
      <p:bldP spid="124" grpId="0" animBg="1"/>
      <p:bldP spid="125" grpId="0"/>
      <p:bldP spid="126" grpId="0"/>
      <p:bldP spid="127" grpId="0" animBg="1"/>
      <p:bldP spid="128" grpId="0"/>
      <p:bldP spid="13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9" name="组合 48"/>
          <p:cNvGrpSpPr/>
          <p:nvPr/>
        </p:nvGrpSpPr>
        <p:grpSpPr>
          <a:xfrm>
            <a:off x="1509650" y="1586954"/>
            <a:ext cx="5229860" cy="512445"/>
            <a:chOff x="722008" y="1303131"/>
            <a:chExt cx="4993621" cy="489299"/>
          </a:xfrm>
        </p:grpSpPr>
        <p:grpSp>
          <p:nvGrpSpPr>
            <p:cNvPr id="50" name="组合 49"/>
            <p:cNvGrpSpPr/>
            <p:nvPr/>
          </p:nvGrpSpPr>
          <p:grpSpPr>
            <a:xfrm>
              <a:off x="722008" y="1303131"/>
              <a:ext cx="546594" cy="475865"/>
              <a:chOff x="708742" y="1296102"/>
              <a:chExt cx="454744" cy="283828"/>
            </a:xfrm>
          </p:grpSpPr>
          <p:sp>
            <p:nvSpPr>
              <p:cNvPr id="53" name="平行四边形 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4" name="平行四边形 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2" name="Text Box 79"/>
            <p:cNvSpPr txBox="1">
              <a:spLocks noChangeArrowheads="1"/>
            </p:cNvSpPr>
            <p:nvPr/>
          </p:nvSpPr>
          <p:spPr bwMode="auto">
            <a:xfrm>
              <a:off x="1346514" y="1323140"/>
              <a:ext cx="4369115"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Dijkstra’s</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 </a:t>
              </a:r>
            </a:p>
          </p:txBody>
        </p:sp>
      </p:grpSp>
      <p:grpSp>
        <p:nvGrpSpPr>
          <p:cNvPr id="55" name="组合 54"/>
          <p:cNvGrpSpPr/>
          <p:nvPr/>
        </p:nvGrpSpPr>
        <p:grpSpPr>
          <a:xfrm>
            <a:off x="1509395" y="2279015"/>
            <a:ext cx="6850380" cy="675640"/>
            <a:chOff x="1659193" y="2493286"/>
            <a:chExt cx="5704177" cy="1254207"/>
          </a:xfrm>
        </p:grpSpPr>
        <p:sp>
          <p:nvSpPr>
            <p:cNvPr id="56" name="矩形: 圆角 55"/>
            <p:cNvSpPr/>
            <p:nvPr/>
          </p:nvSpPr>
          <p:spPr>
            <a:xfrm>
              <a:off x="1659193" y="2493286"/>
              <a:ext cx="5548196"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118848" y="2865693"/>
              <a:ext cx="5244522" cy="854605"/>
            </a:xfrm>
            <a:prstGeom prst="rect">
              <a:avLst/>
            </a:prstGeom>
            <a:noFill/>
          </p:spPr>
          <p:txBody>
            <a:bodyPr wrap="square" rtlCol="0">
              <a:spAutoFit/>
            </a:bodyPr>
            <a:lstStyle/>
            <a:p>
              <a:r>
                <a:rPr lang="zh-CN" altLang="en-US" sz="2400" b="1" dirty="0">
                  <a:latin typeface="思源黑体 CN Normal" panose="020B0400000000000000" pitchFamily="34" charset="-122"/>
                  <a:ea typeface="思源黑体 CN Normal" panose="020B0400000000000000" pitchFamily="34" charset="-122"/>
                </a:rPr>
                <a:t>前提</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所有节点都知道网络拓扑和链路费用 </a:t>
              </a:r>
            </a:p>
          </p:txBody>
        </p:sp>
        <p:sp>
          <p:nvSpPr>
            <p:cNvPr id="58" name="矩形: 圆角 57"/>
            <p:cNvSpPr/>
            <p:nvPr/>
          </p:nvSpPr>
          <p:spPr>
            <a:xfrm>
              <a:off x="1724819" y="2603030"/>
              <a:ext cx="5412255"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731126" y="3088335"/>
            <a:ext cx="4680527" cy="476221"/>
            <a:chOff x="1403750" y="3593123"/>
            <a:chExt cx="4680527" cy="476221"/>
          </a:xfrm>
        </p:grpSpPr>
        <p:grpSp>
          <p:nvGrpSpPr>
            <p:cNvPr id="61" name="组合 60"/>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通过链路状态广播获得信息 </a:t>
              </a:r>
            </a:p>
          </p:txBody>
        </p:sp>
      </p:grpSp>
      <p:grpSp>
        <p:nvGrpSpPr>
          <p:cNvPr id="77" name="组合 76"/>
          <p:cNvGrpSpPr/>
          <p:nvPr/>
        </p:nvGrpSpPr>
        <p:grpSpPr>
          <a:xfrm>
            <a:off x="1731126" y="3743043"/>
            <a:ext cx="6505456" cy="476221"/>
            <a:chOff x="1403750" y="3593123"/>
            <a:chExt cx="6505456" cy="476221"/>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2" y="3593123"/>
              <a:ext cx="59232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所有节点具有该网络的同一个完整的视图</a:t>
              </a:r>
            </a:p>
          </p:txBody>
        </p:sp>
      </p:grpSp>
      <p:grpSp>
        <p:nvGrpSpPr>
          <p:cNvPr id="82" name="组合 81"/>
          <p:cNvGrpSpPr/>
          <p:nvPr/>
        </p:nvGrpSpPr>
        <p:grpSpPr>
          <a:xfrm>
            <a:off x="1509650" y="4327285"/>
            <a:ext cx="6140330" cy="675443"/>
            <a:chOff x="1659193" y="2493286"/>
            <a:chExt cx="5548196" cy="1254207"/>
          </a:xfrm>
        </p:grpSpPr>
        <p:sp>
          <p:nvSpPr>
            <p:cNvPr id="83" name="矩形: 圆角 82"/>
            <p:cNvSpPr/>
            <p:nvPr/>
          </p:nvSpPr>
          <p:spPr>
            <a:xfrm>
              <a:off x="1659193" y="2493286"/>
              <a:ext cx="5548196"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176441" y="2797658"/>
              <a:ext cx="3464754" cy="857250"/>
            </a:xfrm>
            <a:prstGeom prst="rect">
              <a:avLst/>
            </a:prstGeom>
            <a:noFill/>
          </p:spPr>
          <p:txBody>
            <a:bodyPr wrap="square" rtlCol="0">
              <a:spAutoFit/>
            </a:bodyPr>
            <a:lstStyle/>
            <a:p>
              <a:r>
                <a:rPr lang="zh-CN" altLang="en-US" sz="2400" b="1" dirty="0">
                  <a:latin typeface="思源黑体 CN Normal" panose="020B0400000000000000" pitchFamily="34" charset="-122"/>
                  <a:ea typeface="思源黑体 CN Normal" panose="020B0400000000000000" pitchFamily="34" charset="-122"/>
                </a:rPr>
                <a:t>目标</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产生某节点的转发表</a:t>
              </a:r>
            </a:p>
          </p:txBody>
        </p:sp>
        <p:sp>
          <p:nvSpPr>
            <p:cNvPr id="93" name="矩形: 圆角 92"/>
            <p:cNvSpPr/>
            <p:nvPr/>
          </p:nvSpPr>
          <p:spPr>
            <a:xfrm>
              <a:off x="1724819" y="2603030"/>
              <a:ext cx="5412256"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731126" y="5150659"/>
            <a:ext cx="7282382" cy="476221"/>
            <a:chOff x="1403750" y="3593123"/>
            <a:chExt cx="7282382" cy="476221"/>
          </a:xfrm>
        </p:grpSpPr>
        <p:grpSp>
          <p:nvGrpSpPr>
            <p:cNvPr id="110" name="组合 109"/>
            <p:cNvGrpSpPr/>
            <p:nvPr/>
          </p:nvGrpSpPr>
          <p:grpSpPr>
            <a:xfrm>
              <a:off x="1403750" y="3593123"/>
              <a:ext cx="490436" cy="476221"/>
              <a:chOff x="1403750" y="3593123"/>
              <a:chExt cx="808892" cy="785446"/>
            </a:xfrm>
          </p:grpSpPr>
          <p:sp>
            <p:nvSpPr>
              <p:cNvPr id="112" name="对话气泡: 椭圆形 1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1" name="Text Box 79"/>
            <p:cNvSpPr txBox="1">
              <a:spLocks noChangeArrowheads="1"/>
            </p:cNvSpPr>
            <p:nvPr/>
          </p:nvSpPr>
          <p:spPr bwMode="auto">
            <a:xfrm>
              <a:off x="1985932" y="3593123"/>
              <a:ext cx="670020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计算从某节点到网络中所有其它节点的最低费用</a:t>
              </a:r>
            </a:p>
          </p:txBody>
        </p:sp>
      </p:grpSp>
      <p:grpSp>
        <p:nvGrpSpPr>
          <p:cNvPr id="114" name="组合 113"/>
          <p:cNvGrpSpPr/>
          <p:nvPr/>
        </p:nvGrpSpPr>
        <p:grpSpPr>
          <a:xfrm>
            <a:off x="1731126" y="5805367"/>
            <a:ext cx="6505456" cy="476221"/>
            <a:chOff x="1403750" y="3593123"/>
            <a:chExt cx="6505456" cy="476221"/>
          </a:xfrm>
        </p:grpSpPr>
        <p:grpSp>
          <p:nvGrpSpPr>
            <p:cNvPr id="115" name="组合 114"/>
            <p:cNvGrpSpPr/>
            <p:nvPr/>
          </p:nvGrpSpPr>
          <p:grpSpPr>
            <a:xfrm>
              <a:off x="1403750" y="3593123"/>
              <a:ext cx="490436" cy="476221"/>
              <a:chOff x="1403750" y="3593123"/>
              <a:chExt cx="808892" cy="785446"/>
            </a:xfrm>
          </p:grpSpPr>
          <p:sp>
            <p:nvSpPr>
              <p:cNvPr id="117" name="对话气泡: 椭圆形 1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6" name="Text Box 79"/>
            <p:cNvSpPr txBox="1">
              <a:spLocks noChangeArrowheads="1"/>
            </p:cNvSpPr>
            <p:nvPr/>
          </p:nvSpPr>
          <p:spPr bwMode="auto">
            <a:xfrm>
              <a:off x="1985932" y="3593123"/>
              <a:ext cx="59232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为该节点提供</a:t>
              </a:r>
              <a:r>
                <a:rPr kumimoji="1" lang="zh-CN" altLang="en-US" sz="2400" dirty="0">
                  <a:solidFill>
                    <a:srgbClr val="0070C0"/>
                  </a:solidFill>
                  <a:latin typeface="Times New Roman" panose="02020803070505020304" pitchFamily="18" charset="0"/>
                  <a:ea typeface="思源黑体 CN Normal" panose="020B0400000000000000" pitchFamily="34" charset="-122"/>
                  <a:cs typeface="Times New Roman" panose="02020803070505020304" pitchFamily="18" charset="0"/>
                </a:rPr>
                <a:t>转发表</a:t>
              </a:r>
            </a:p>
          </p:txBody>
        </p:sp>
      </p:grpSp>
      <p:sp>
        <p:nvSpPr>
          <p:cNvPr id="2" name="灯片编号占位符 1">
            <a:extLst>
              <a:ext uri="{FF2B5EF4-FFF2-40B4-BE49-F238E27FC236}">
                <a16:creationId xmlns:a16="http://schemas.microsoft.com/office/drawing/2014/main" id="{F7D867E7-6892-41A6-94F5-D32C909B586D}"/>
              </a:ext>
            </a:extLst>
          </p:cNvPr>
          <p:cNvSpPr>
            <a:spLocks noGrp="1"/>
          </p:cNvSpPr>
          <p:nvPr>
            <p:ph type="sldNum" sz="quarter" idx="12"/>
          </p:nvPr>
        </p:nvSpPr>
        <p:spPr/>
        <p:txBody>
          <a:bodyPr/>
          <a:lstStyle/>
          <a:p>
            <a:fld id="{91F2D4EF-46D4-4764-B373-FC59CD1D281E}" type="slidenum">
              <a:rPr lang="zh-CN" altLang="en-US" smtClean="0"/>
              <a:t>149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p:tgtEl>
                                          <p:spTgt spid="55"/>
                                        </p:tgtEl>
                                        <p:attrNameLst>
                                          <p:attrName>ppt_x</p:attrName>
                                        </p:attrNameLst>
                                      </p:cBhvr>
                                      <p:tavLst>
                                        <p:tav tm="0">
                                          <p:val>
                                            <p:strVal val="#ppt_x-#ppt_w*1.125000"/>
                                          </p:val>
                                        </p:tav>
                                        <p:tav tm="100000">
                                          <p:val>
                                            <p:strVal val="#ppt_x"/>
                                          </p:val>
                                        </p:tav>
                                      </p:tavLst>
                                    </p:anim>
                                    <p:animEffect transition="in" filter="wipe(right)">
                                      <p:cBhvr>
                                        <p:cTn id="12" dur="500"/>
                                        <p:tgtEl>
                                          <p:spTgt spid="5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left)">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500"/>
                                        <p:tgtEl>
                                          <p:spTgt spid="82"/>
                                        </p:tgtEl>
                                        <p:attrNameLst>
                                          <p:attrName>ppt_x</p:attrName>
                                        </p:attrNameLst>
                                      </p:cBhvr>
                                      <p:tavLst>
                                        <p:tav tm="0">
                                          <p:val>
                                            <p:strVal val="#ppt_x-#ppt_w*1.125000"/>
                                          </p:val>
                                        </p:tav>
                                        <p:tav tm="100000">
                                          <p:val>
                                            <p:strVal val="#ppt_x"/>
                                          </p:val>
                                        </p:tav>
                                      </p:tavLst>
                                    </p:anim>
                                    <p:animEffect transition="in" filter="wipe(right)">
                                      <p:cBhvr>
                                        <p:cTn id="26" dur="500"/>
                                        <p:tgtEl>
                                          <p:spTgt spid="8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left)">
                                      <p:cBhvr>
                                        <p:cTn id="30" dur="500"/>
                                        <p:tgtEl>
                                          <p:spTgt spid="9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wipe(left)">
                                      <p:cBhvr>
                                        <p:cTn id="3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532511" y="1423107"/>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00787" y="2343568"/>
            <a:ext cx="9186570" cy="2205576"/>
            <a:chOff x="486007" y="2519622"/>
            <a:chExt cx="9186570" cy="2205576"/>
          </a:xfrm>
        </p:grpSpPr>
        <p:grpSp>
          <p:nvGrpSpPr>
            <p:cNvPr id="9" name="组合 8"/>
            <p:cNvGrpSpPr/>
            <p:nvPr/>
          </p:nvGrpSpPr>
          <p:grpSpPr>
            <a:xfrm>
              <a:off x="486007" y="2519622"/>
              <a:ext cx="9186570" cy="1717352"/>
              <a:chOff x="364505" y="1889716"/>
              <a:chExt cx="6889939" cy="1288014"/>
            </a:xfrm>
          </p:grpSpPr>
          <p:sp>
            <p:nvSpPr>
              <p:cNvPr id="11" name="矩形 10"/>
              <p:cNvSpPr/>
              <p:nvPr/>
            </p:nvSpPr>
            <p:spPr>
              <a:xfrm>
                <a:off x="3813552" y="1889716"/>
                <a:ext cx="138548" cy="848742"/>
              </a:xfrm>
              <a:prstGeom prst="rect">
                <a:avLst/>
              </a:prstGeom>
            </p:spPr>
            <p:txBody>
              <a:bodyPr wrap="none">
                <a:spAutoFit/>
              </a:bodyPr>
              <a:lstStyle/>
              <a:p>
                <a:pPr algn="ctr">
                  <a:lnSpc>
                    <a:spcPct val="110000"/>
                  </a:lnSpc>
                </a:pP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757222" y="2458107"/>
                <a:ext cx="6497222" cy="530914"/>
              </a:xfrm>
              <a:prstGeom prst="rect">
                <a:avLst/>
              </a:prstGeom>
            </p:spPr>
            <p:txBody>
              <a:bodyPr wrap="none">
                <a:spAutoFit/>
              </a:bodyPr>
              <a:lstStyle/>
              <a:p>
                <a:r>
                  <a:rPr lang="en-US" altLang="zh-CN" sz="6000" spc="300" baseline="-25000" dirty="0" err="1">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irtual</a:t>
                </a:r>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Circuit and Datagram Network</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64505" y="2181107"/>
                <a:ext cx="583334"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V</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flipV="1">
                <a:off x="589805" y="3156306"/>
                <a:ext cx="6481383" cy="21424"/>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389003" y="401731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202793" y="1832412"/>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17" name="矩形 16"/>
          <p:cNvSpPr/>
          <p:nvPr/>
        </p:nvSpPr>
        <p:spPr>
          <a:xfrm>
            <a:off x="4432271" y="2086078"/>
            <a:ext cx="6417141" cy="1006429"/>
          </a:xfrm>
          <a:prstGeom prst="rect">
            <a:avLst/>
          </a:prstGeom>
        </p:spPr>
        <p:txBody>
          <a:bodyPr wrap="none">
            <a:spAutoFit/>
          </a:bodyPr>
          <a:lstStyle/>
          <a:p>
            <a:pPr algn="ctr">
              <a:lnSpc>
                <a:spcPct val="110000"/>
              </a:lnSpc>
            </a:pPr>
            <a:r>
              <a:rPr lang="zh-CN" altLang="en-US" sz="5400" dirty="0">
                <a:solidFill>
                  <a:schemeClr val="tx1">
                    <a:lumMod val="85000"/>
                    <a:lumOff val="15000"/>
                  </a:schemeClr>
                </a:solidFill>
                <a:latin typeface="造字工房朗倩（非商用）常规体" pitchFamily="50" charset="-122"/>
                <a:ea typeface="造字工房朗倩（非商用）常规体" pitchFamily="50" charset="-122"/>
              </a:rPr>
              <a:t>虚电路和数据报网络</a:t>
            </a:r>
          </a:p>
        </p:txBody>
      </p:sp>
      <p:sp>
        <p:nvSpPr>
          <p:cNvPr id="2" name="灯片编号占位符 1">
            <a:extLst>
              <a:ext uri="{FF2B5EF4-FFF2-40B4-BE49-F238E27FC236}">
                <a16:creationId xmlns:a16="http://schemas.microsoft.com/office/drawing/2014/main" id="{2D28E823-C46D-401B-9F3B-32205348C0DC}"/>
              </a:ext>
            </a:extLst>
          </p:cNvPr>
          <p:cNvSpPr>
            <a:spLocks noGrp="1"/>
          </p:cNvSpPr>
          <p:nvPr>
            <p:ph type="sldNum" sz="quarter" idx="12"/>
          </p:nvPr>
        </p:nvSpPr>
        <p:spPr/>
        <p:txBody>
          <a:bodyPr/>
          <a:lstStyle/>
          <a:p>
            <a:fld id="{91F2D4EF-46D4-4764-B373-FC59CD1D281E}" type="slidenum">
              <a:rPr lang="zh-CN" altLang="en-US" smtClean="0"/>
              <a:t>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9" name="组合 48"/>
          <p:cNvGrpSpPr/>
          <p:nvPr/>
        </p:nvGrpSpPr>
        <p:grpSpPr>
          <a:xfrm>
            <a:off x="1216915" y="1915249"/>
            <a:ext cx="5202556" cy="512445"/>
            <a:chOff x="722008" y="1303131"/>
            <a:chExt cx="4967550" cy="489299"/>
          </a:xfrm>
        </p:grpSpPr>
        <p:grpSp>
          <p:nvGrpSpPr>
            <p:cNvPr id="50" name="组合 49"/>
            <p:cNvGrpSpPr/>
            <p:nvPr/>
          </p:nvGrpSpPr>
          <p:grpSpPr>
            <a:xfrm>
              <a:off x="722008" y="1303131"/>
              <a:ext cx="546594" cy="475865"/>
              <a:chOff x="708742" y="1296102"/>
              <a:chExt cx="454744" cy="283828"/>
            </a:xfrm>
          </p:grpSpPr>
          <p:sp>
            <p:nvSpPr>
              <p:cNvPr id="53" name="平行四边形 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4" name="平行四边形 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2" name="Text Box 79"/>
            <p:cNvSpPr txBox="1">
              <a:spLocks noChangeArrowheads="1"/>
            </p:cNvSpPr>
            <p:nvPr/>
          </p:nvSpPr>
          <p:spPr bwMode="auto">
            <a:xfrm>
              <a:off x="1346514" y="1323140"/>
              <a:ext cx="4343044"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Dijkstra’s</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 </a:t>
              </a:r>
            </a:p>
          </p:txBody>
        </p:sp>
      </p:grpSp>
      <p:grpSp>
        <p:nvGrpSpPr>
          <p:cNvPr id="55" name="组合 54"/>
          <p:cNvGrpSpPr/>
          <p:nvPr/>
        </p:nvGrpSpPr>
        <p:grpSpPr>
          <a:xfrm>
            <a:off x="1216915" y="2775154"/>
            <a:ext cx="2802510" cy="675443"/>
            <a:chOff x="1659193" y="2493286"/>
            <a:chExt cx="2532254" cy="1254207"/>
          </a:xfrm>
        </p:grpSpPr>
        <p:sp>
          <p:nvSpPr>
            <p:cNvPr id="56" name="矩形: 圆角 55"/>
            <p:cNvSpPr/>
            <p:nvPr/>
          </p:nvSpPr>
          <p:spPr>
            <a:xfrm>
              <a:off x="1659193" y="2493286"/>
              <a:ext cx="2532254"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821638" y="2747782"/>
              <a:ext cx="1782145" cy="857250"/>
            </a:xfrm>
            <a:prstGeom prst="rect">
              <a:avLst/>
            </a:prstGeom>
            <a:noFill/>
          </p:spPr>
          <p:txBody>
            <a:bodyPr wrap="square" rtlCol="0">
              <a:spAutoFit/>
            </a:bodyPr>
            <a:lstStyle/>
            <a:p>
              <a:r>
                <a:rPr lang="zh-CN" altLang="en-US" sz="2400" b="1" dirty="0">
                  <a:latin typeface="思源黑体 CN Normal" panose="020B0400000000000000" pitchFamily="34" charset="-122"/>
                  <a:ea typeface="思源黑体 CN Normal" panose="020B0400000000000000" pitchFamily="34" charset="-122"/>
                </a:rPr>
                <a:t>方法</a:t>
              </a:r>
              <a:r>
                <a:rPr lang="en-US" altLang="zh-CN" sz="2400" b="1"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迭代</a:t>
              </a:r>
            </a:p>
          </p:txBody>
        </p:sp>
        <p:sp>
          <p:nvSpPr>
            <p:cNvPr id="58" name="矩形: 圆角 57"/>
            <p:cNvSpPr/>
            <p:nvPr/>
          </p:nvSpPr>
          <p:spPr>
            <a:xfrm>
              <a:off x="1724819" y="2603030"/>
              <a:ext cx="2396807"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789367" y="3735002"/>
            <a:ext cx="9621779" cy="580865"/>
            <a:chOff x="1403750" y="3522783"/>
            <a:chExt cx="9621779" cy="580865"/>
          </a:xfrm>
        </p:grpSpPr>
        <p:grpSp>
          <p:nvGrpSpPr>
            <p:cNvPr id="61" name="组合 60"/>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6045" y="3522783"/>
              <a:ext cx="903948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经算法的</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次迭代后，可知道到</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个目的节点的最低费用路径。</a:t>
              </a:r>
            </a:p>
          </p:txBody>
        </p:sp>
      </p:grpSp>
      <p:sp>
        <p:nvSpPr>
          <p:cNvPr id="2" name="灯片编号占位符 1">
            <a:extLst>
              <a:ext uri="{FF2B5EF4-FFF2-40B4-BE49-F238E27FC236}">
                <a16:creationId xmlns:a16="http://schemas.microsoft.com/office/drawing/2014/main" id="{8F05E15E-20E3-444D-9126-B8A700120820}"/>
              </a:ext>
            </a:extLst>
          </p:cNvPr>
          <p:cNvSpPr>
            <a:spLocks noGrp="1"/>
          </p:cNvSpPr>
          <p:nvPr>
            <p:ph type="sldNum" sz="quarter" idx="12"/>
          </p:nvPr>
        </p:nvSpPr>
        <p:spPr/>
        <p:txBody>
          <a:bodyPr/>
          <a:lstStyle/>
          <a:p>
            <a:fld id="{91F2D4EF-46D4-4764-B373-FC59CD1D281E}" type="slidenum">
              <a:rPr lang="zh-CN" altLang="en-US" smtClean="0"/>
              <a:t>150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p:tgtEl>
                                          <p:spTgt spid="55"/>
                                        </p:tgtEl>
                                        <p:attrNameLst>
                                          <p:attrName>ppt_x</p:attrName>
                                        </p:attrNameLst>
                                      </p:cBhvr>
                                      <p:tavLst>
                                        <p:tav tm="0">
                                          <p:val>
                                            <p:strVal val="#ppt_x-#ppt_w*1.125000"/>
                                          </p:val>
                                        </p:tav>
                                        <p:tav tm="100000">
                                          <p:val>
                                            <p:strVal val="#ppt_x"/>
                                          </p:val>
                                        </p:tav>
                                      </p:tavLst>
                                    </p:anim>
                                    <p:animEffect transition="in" filter="wipe(right)">
                                      <p:cBhvr>
                                        <p:cTn id="8" dur="500"/>
                                        <p:tgtEl>
                                          <p:spTgt spid="55"/>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9" name="组合 28"/>
          <p:cNvGrpSpPr/>
          <p:nvPr/>
        </p:nvGrpSpPr>
        <p:grpSpPr>
          <a:xfrm>
            <a:off x="1173100" y="1705699"/>
            <a:ext cx="5984030" cy="513284"/>
            <a:chOff x="722008" y="1303131"/>
            <a:chExt cx="5713725" cy="490100"/>
          </a:xfrm>
        </p:grpSpPr>
        <p:grpSp>
          <p:nvGrpSpPr>
            <p:cNvPr id="30" name="组合 29"/>
            <p:cNvGrpSpPr/>
            <p:nvPr/>
          </p:nvGrpSpPr>
          <p:grpSpPr>
            <a:xfrm>
              <a:off x="722008" y="1303131"/>
              <a:ext cx="546594" cy="475865"/>
              <a:chOff x="708742" y="1296102"/>
              <a:chExt cx="454744" cy="283828"/>
            </a:xfrm>
          </p:grpSpPr>
          <p:sp>
            <p:nvSpPr>
              <p:cNvPr id="33" name="平行四边形 3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4" name="平行四边形 3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1" name="流程图: 手动输入 6"/>
            <p:cNvSpPr/>
            <p:nvPr/>
          </p:nvSpPr>
          <p:spPr>
            <a:xfrm rot="5400000" flipV="1">
              <a:off x="3474234" y="-1179099"/>
              <a:ext cx="475861" cy="54471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 name="connsiteX0-91" fmla="*/ 50 w 10000"/>
                <a:gd name="connsiteY0-92" fmla="*/ 678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678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678"/>
                  </a:moveTo>
                  <a:lnTo>
                    <a:pt x="9911" y="0"/>
                  </a:lnTo>
                  <a:cubicBezTo>
                    <a:pt x="9941" y="3334"/>
                    <a:pt x="9970" y="6666"/>
                    <a:pt x="10000" y="10000"/>
                  </a:cubicBezTo>
                  <a:lnTo>
                    <a:pt x="0" y="10000"/>
                  </a:lnTo>
                  <a:cubicBezTo>
                    <a:pt x="35" y="6935"/>
                    <a:pt x="15" y="3743"/>
                    <a:pt x="50" y="67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32" name="Text Box 79"/>
            <p:cNvSpPr txBox="1">
              <a:spLocks noChangeArrowheads="1"/>
            </p:cNvSpPr>
            <p:nvPr/>
          </p:nvSpPr>
          <p:spPr bwMode="auto">
            <a:xfrm>
              <a:off x="1231348" y="1323031"/>
              <a:ext cx="51828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Dijkstra’s</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算法的复杂性</a:t>
              </a:r>
            </a:p>
          </p:txBody>
        </p:sp>
      </p:grpSp>
      <p:grpSp>
        <p:nvGrpSpPr>
          <p:cNvPr id="35" name="组合 34"/>
          <p:cNvGrpSpPr/>
          <p:nvPr/>
        </p:nvGrpSpPr>
        <p:grpSpPr>
          <a:xfrm>
            <a:off x="1302600" y="2460520"/>
            <a:ext cx="10419631" cy="1005596"/>
            <a:chOff x="1403750" y="3549581"/>
            <a:chExt cx="10419631" cy="1005596"/>
          </a:xfrm>
        </p:grpSpPr>
        <p:grpSp>
          <p:nvGrpSpPr>
            <p:cNvPr id="36" name="组合 35"/>
            <p:cNvGrpSpPr/>
            <p:nvPr/>
          </p:nvGrpSpPr>
          <p:grpSpPr>
            <a:xfrm>
              <a:off x="1403750" y="3593123"/>
              <a:ext cx="490436" cy="476221"/>
              <a:chOff x="1403750" y="3593123"/>
              <a:chExt cx="808892" cy="785446"/>
            </a:xfrm>
          </p:grpSpPr>
          <p:sp>
            <p:nvSpPr>
              <p:cNvPr id="38" name="对话气泡: 椭圆形 3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6045" y="3549581"/>
              <a:ext cx="9837336"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对于第一次迭代</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需要搜索所有的</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个节点以确定出节点</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不在</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中且具有最低费用。</a:t>
              </a:r>
            </a:p>
          </p:txBody>
        </p:sp>
      </p:grpSp>
      <p:grpSp>
        <p:nvGrpSpPr>
          <p:cNvPr id="40" name="组合 39"/>
          <p:cNvGrpSpPr/>
          <p:nvPr/>
        </p:nvGrpSpPr>
        <p:grpSpPr>
          <a:xfrm>
            <a:off x="1302385" y="3667761"/>
            <a:ext cx="10419845" cy="1005596"/>
            <a:chOff x="1403750" y="3549581"/>
            <a:chExt cx="9155943" cy="100579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49581"/>
              <a:ext cx="8573762" cy="100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在所有迭代中需要搜索的节点总数为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n(n+1)/2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，所以链路状态算法在最差情况下复杂性为 </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O(n</a:t>
              </a:r>
              <a:r>
                <a:rPr kumimoji="1" lang="en-US" altLang="zh-CN" sz="2400" baseline="30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45" name="组合 44"/>
          <p:cNvGrpSpPr/>
          <p:nvPr/>
        </p:nvGrpSpPr>
        <p:grpSpPr>
          <a:xfrm>
            <a:off x="1302600" y="4874538"/>
            <a:ext cx="10419629" cy="1005596"/>
            <a:chOff x="1403750" y="3549581"/>
            <a:chExt cx="10419629" cy="1005596"/>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6044" y="3549581"/>
              <a:ext cx="9837335"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该算法的一种更复杂的实现，使用一种叫做堆的数据结构，其计算复杂性为 </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O(</a:t>
              </a:r>
              <a:r>
                <a:rPr kumimoji="1" lang="en-US" altLang="zh-CN" sz="2400" dirty="0" err="1">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mlogn</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sp>
        <p:nvSpPr>
          <p:cNvPr id="2" name="灯片编号占位符 1">
            <a:extLst>
              <a:ext uri="{FF2B5EF4-FFF2-40B4-BE49-F238E27FC236}">
                <a16:creationId xmlns:a16="http://schemas.microsoft.com/office/drawing/2014/main" id="{E8C7876B-4979-4DAA-B6C3-778ED12667C1}"/>
              </a:ext>
            </a:extLst>
          </p:cNvPr>
          <p:cNvSpPr>
            <a:spLocks noGrp="1"/>
          </p:cNvSpPr>
          <p:nvPr>
            <p:ph type="sldNum" sz="quarter" idx="12"/>
          </p:nvPr>
        </p:nvSpPr>
        <p:spPr/>
        <p:txBody>
          <a:bodyPr/>
          <a:lstStyle/>
          <a:p>
            <a:fld id="{91F2D4EF-46D4-4764-B373-FC59CD1D281E}" type="slidenum">
              <a:rPr lang="zh-CN" altLang="en-US" smtClean="0"/>
              <a:t>151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463E4B4-5085-4F08-95B6-F248FF00E331}"/>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217091" name="页脚占位符 4">
            <a:extLst>
              <a:ext uri="{FF2B5EF4-FFF2-40B4-BE49-F238E27FC236}">
                <a16:creationId xmlns:a16="http://schemas.microsoft.com/office/drawing/2014/main" id="{78A5C75F-7D9A-4B65-8CDE-AE3775A3839E}"/>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690B96EB-1C1D-4E29-9D42-4300AF1A7DE7}" type="slidenum">
              <a:rPr lang="en-US" altLang="zh-CN" sz="1600" u="none">
                <a:latin typeface="Garamond" panose="02020404030301010803" pitchFamily="18" charset="0"/>
              </a:rPr>
              <a:pPr algn="r"/>
              <a:t>152</a:t>
            </a:fld>
            <a:endParaRPr lang="en-US" altLang="zh-CN" sz="1600" u="none">
              <a:latin typeface="Garamond" panose="02020404030301010803" pitchFamily="18" charset="0"/>
            </a:endParaRPr>
          </a:p>
        </p:txBody>
      </p:sp>
      <p:sp>
        <p:nvSpPr>
          <p:cNvPr id="217093" name="Rectangle 3">
            <a:extLst>
              <a:ext uri="{FF2B5EF4-FFF2-40B4-BE49-F238E27FC236}">
                <a16:creationId xmlns:a16="http://schemas.microsoft.com/office/drawing/2014/main" id="{BC85D14F-A80C-44D6-8C79-69F57D632523}"/>
              </a:ext>
            </a:extLst>
          </p:cNvPr>
          <p:cNvSpPr>
            <a:spLocks noGrp="1" noChangeArrowheads="1"/>
          </p:cNvSpPr>
          <p:nvPr>
            <p:ph type="body" idx="4294967295"/>
          </p:nvPr>
        </p:nvSpPr>
        <p:spPr>
          <a:xfrm>
            <a:off x="1774826" y="1125539"/>
            <a:ext cx="8569325" cy="2016125"/>
          </a:xfrm>
        </p:spPr>
        <p:txBody>
          <a:bodyPr/>
          <a:lstStyle/>
          <a:p>
            <a:pPr eaLnBrk="1" hangingPunct="1"/>
            <a:r>
              <a:rPr lang="zh-CN" altLang="en-US" sz="2400">
                <a:latin typeface="楷体" panose="02010609060101010101" pitchFamily="49" charset="-122"/>
                <a:ea typeface="楷体" panose="02010609060101010101" pitchFamily="49" charset="-122"/>
              </a:rPr>
              <a:t>利用链路状态算法选路时可能产生震荡</a:t>
            </a:r>
          </a:p>
        </p:txBody>
      </p:sp>
      <p:grpSp>
        <p:nvGrpSpPr>
          <p:cNvPr id="217094" name="Group 6">
            <a:extLst>
              <a:ext uri="{FF2B5EF4-FFF2-40B4-BE49-F238E27FC236}">
                <a16:creationId xmlns:a16="http://schemas.microsoft.com/office/drawing/2014/main" id="{323A88A4-AE88-4875-BB15-82B59ECD7B7A}"/>
              </a:ext>
            </a:extLst>
          </p:cNvPr>
          <p:cNvGrpSpPr>
            <a:grpSpLocks/>
          </p:cNvGrpSpPr>
          <p:nvPr/>
        </p:nvGrpSpPr>
        <p:grpSpPr bwMode="auto">
          <a:xfrm>
            <a:off x="1881189" y="1714504"/>
            <a:ext cx="8478837" cy="2179639"/>
            <a:chOff x="252" y="2691"/>
            <a:chExt cx="5341" cy="1373"/>
          </a:xfrm>
        </p:grpSpPr>
        <p:sp>
          <p:nvSpPr>
            <p:cNvPr id="217096" name="Freeform 7">
              <a:extLst>
                <a:ext uri="{FF2B5EF4-FFF2-40B4-BE49-F238E27FC236}">
                  <a16:creationId xmlns:a16="http://schemas.microsoft.com/office/drawing/2014/main" id="{136050CD-0A3B-4C0D-91CC-8E9AC25DB238}"/>
                </a:ext>
              </a:extLst>
            </p:cNvPr>
            <p:cNvSpPr>
              <a:spLocks/>
            </p:cNvSpPr>
            <p:nvPr/>
          </p:nvSpPr>
          <p:spPr bwMode="auto">
            <a:xfrm>
              <a:off x="281" y="2691"/>
              <a:ext cx="1242" cy="854"/>
            </a:xfrm>
            <a:custGeom>
              <a:avLst/>
              <a:gdLst>
                <a:gd name="T0" fmla="*/ 1 w 1242"/>
                <a:gd name="T1" fmla="*/ 381 h 854"/>
                <a:gd name="T2" fmla="*/ 169 w 1242"/>
                <a:gd name="T3" fmla="*/ 162 h 854"/>
                <a:gd name="T4" fmla="*/ 487 w 1242"/>
                <a:gd name="T5" fmla="*/ 18 h 854"/>
                <a:gd name="T6" fmla="*/ 823 w 1242"/>
                <a:gd name="T7" fmla="*/ 30 h 854"/>
                <a:gd name="T8" fmla="*/ 1183 w 1242"/>
                <a:gd name="T9" fmla="*/ 261 h 854"/>
                <a:gd name="T10" fmla="*/ 1177 w 1242"/>
                <a:gd name="T11" fmla="*/ 609 h 854"/>
                <a:gd name="T12" fmla="*/ 928 w 1242"/>
                <a:gd name="T13" fmla="*/ 780 h 854"/>
                <a:gd name="T14" fmla="*/ 448 w 1242"/>
                <a:gd name="T15" fmla="*/ 837 h 854"/>
                <a:gd name="T16" fmla="*/ 178 w 1242"/>
                <a:gd name="T17" fmla="*/ 675 h 854"/>
                <a:gd name="T18" fmla="*/ 1 w 1242"/>
                <a:gd name="T19" fmla="*/ 381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097" name="Freeform 8">
              <a:extLst>
                <a:ext uri="{FF2B5EF4-FFF2-40B4-BE49-F238E27FC236}">
                  <a16:creationId xmlns:a16="http://schemas.microsoft.com/office/drawing/2014/main" id="{B3ED375F-3DF5-4928-AD71-756B7413EE68}"/>
                </a:ext>
              </a:extLst>
            </p:cNvPr>
            <p:cNvSpPr>
              <a:spLocks/>
            </p:cNvSpPr>
            <p:nvPr/>
          </p:nvSpPr>
          <p:spPr bwMode="auto">
            <a:xfrm>
              <a:off x="534" y="2904"/>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098" name="Group 9">
              <a:extLst>
                <a:ext uri="{FF2B5EF4-FFF2-40B4-BE49-F238E27FC236}">
                  <a16:creationId xmlns:a16="http://schemas.microsoft.com/office/drawing/2014/main" id="{4C4A04E8-7EEA-4CE1-9959-52804504ED2B}"/>
                </a:ext>
              </a:extLst>
            </p:cNvPr>
            <p:cNvGrpSpPr>
              <a:grpSpLocks/>
            </p:cNvGrpSpPr>
            <p:nvPr/>
          </p:nvGrpSpPr>
          <p:grpSpPr bwMode="auto">
            <a:xfrm>
              <a:off x="727" y="2708"/>
              <a:ext cx="316" cy="250"/>
              <a:chOff x="1747" y="3194"/>
              <a:chExt cx="316" cy="250"/>
            </a:xfrm>
          </p:grpSpPr>
          <p:sp>
            <p:nvSpPr>
              <p:cNvPr id="217307" name="Oval 10">
                <a:extLst>
                  <a:ext uri="{FF2B5EF4-FFF2-40B4-BE49-F238E27FC236}">
                    <a16:creationId xmlns:a16="http://schemas.microsoft.com/office/drawing/2014/main" id="{07507760-C46E-4AB3-A248-45DEB62C85EC}"/>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08" name="Line 11">
                <a:extLst>
                  <a:ext uri="{FF2B5EF4-FFF2-40B4-BE49-F238E27FC236}">
                    <a16:creationId xmlns:a16="http://schemas.microsoft.com/office/drawing/2014/main" id="{9AE4D17A-3078-426E-BB47-41B8837C2610}"/>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09" name="Line 12">
                <a:extLst>
                  <a:ext uri="{FF2B5EF4-FFF2-40B4-BE49-F238E27FC236}">
                    <a16:creationId xmlns:a16="http://schemas.microsoft.com/office/drawing/2014/main" id="{A372E514-0AD3-43D9-A715-1E782A6F31F9}"/>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10" name="Rectangle 13">
                <a:extLst>
                  <a:ext uri="{FF2B5EF4-FFF2-40B4-BE49-F238E27FC236}">
                    <a16:creationId xmlns:a16="http://schemas.microsoft.com/office/drawing/2014/main" id="{B41AF346-0BC4-410F-8E00-D279659971D3}"/>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311" name="Oval 14">
                <a:extLst>
                  <a:ext uri="{FF2B5EF4-FFF2-40B4-BE49-F238E27FC236}">
                    <a16:creationId xmlns:a16="http://schemas.microsoft.com/office/drawing/2014/main" id="{D61CA82A-BBEE-4AB6-B3B8-AB849EDA928C}"/>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312" name="Group 15">
                <a:extLst>
                  <a:ext uri="{FF2B5EF4-FFF2-40B4-BE49-F238E27FC236}">
                    <a16:creationId xmlns:a16="http://schemas.microsoft.com/office/drawing/2014/main" id="{13EC4FEC-F53F-4424-8905-2A874FCB8DB2}"/>
                  </a:ext>
                </a:extLst>
              </p:cNvPr>
              <p:cNvGrpSpPr>
                <a:grpSpLocks/>
              </p:cNvGrpSpPr>
              <p:nvPr/>
            </p:nvGrpSpPr>
            <p:grpSpPr bwMode="auto">
              <a:xfrm>
                <a:off x="1789" y="3194"/>
                <a:ext cx="225" cy="250"/>
                <a:chOff x="2944" y="2429"/>
                <a:chExt cx="228" cy="250"/>
              </a:xfrm>
            </p:grpSpPr>
            <p:sp>
              <p:nvSpPr>
                <p:cNvPr id="217313" name="Rectangle 16">
                  <a:extLst>
                    <a:ext uri="{FF2B5EF4-FFF2-40B4-BE49-F238E27FC236}">
                      <a16:creationId xmlns:a16="http://schemas.microsoft.com/office/drawing/2014/main" id="{0C3B8DCC-EDA4-4E9C-A557-F0B763A499E3}"/>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14" name="Text Box 17">
                  <a:extLst>
                    <a:ext uri="{FF2B5EF4-FFF2-40B4-BE49-F238E27FC236}">
                      <a16:creationId xmlns:a16="http://schemas.microsoft.com/office/drawing/2014/main" id="{63F305BF-E14D-4163-8DB3-A7A1524F31B6}"/>
                    </a:ext>
                  </a:extLst>
                </p:cNvPr>
                <p:cNvSpPr txBox="1">
                  <a:spLocks noChangeArrowheads="1"/>
                </p:cNvSpPr>
                <p:nvPr/>
              </p:nvSpPr>
              <p:spPr bwMode="auto">
                <a:xfrm>
                  <a:off x="2944" y="2429"/>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099" name="Group 18">
              <a:extLst>
                <a:ext uri="{FF2B5EF4-FFF2-40B4-BE49-F238E27FC236}">
                  <a16:creationId xmlns:a16="http://schemas.microsoft.com/office/drawing/2014/main" id="{ADC5164A-070A-469F-9BA7-8806EC0F534C}"/>
                </a:ext>
              </a:extLst>
            </p:cNvPr>
            <p:cNvGrpSpPr>
              <a:grpSpLocks/>
            </p:cNvGrpSpPr>
            <p:nvPr/>
          </p:nvGrpSpPr>
          <p:grpSpPr bwMode="auto">
            <a:xfrm>
              <a:off x="319" y="2963"/>
              <a:ext cx="316" cy="250"/>
              <a:chOff x="2221" y="3575"/>
              <a:chExt cx="316" cy="250"/>
            </a:xfrm>
          </p:grpSpPr>
          <p:sp>
            <p:nvSpPr>
              <p:cNvPr id="217299" name="Oval 19">
                <a:extLst>
                  <a:ext uri="{FF2B5EF4-FFF2-40B4-BE49-F238E27FC236}">
                    <a16:creationId xmlns:a16="http://schemas.microsoft.com/office/drawing/2014/main" id="{E2AB6B5F-8986-4E5B-BC71-6361123623B7}"/>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00" name="Line 20">
                <a:extLst>
                  <a:ext uri="{FF2B5EF4-FFF2-40B4-BE49-F238E27FC236}">
                    <a16:creationId xmlns:a16="http://schemas.microsoft.com/office/drawing/2014/main" id="{675C8CEC-66B3-4391-9748-A35C090FC636}"/>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01" name="Line 21">
                <a:extLst>
                  <a:ext uri="{FF2B5EF4-FFF2-40B4-BE49-F238E27FC236}">
                    <a16:creationId xmlns:a16="http://schemas.microsoft.com/office/drawing/2014/main" id="{352D2D3A-F84B-4E94-AD14-F8C0281BB7F3}"/>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02" name="Rectangle 22">
                <a:extLst>
                  <a:ext uri="{FF2B5EF4-FFF2-40B4-BE49-F238E27FC236}">
                    <a16:creationId xmlns:a16="http://schemas.microsoft.com/office/drawing/2014/main" id="{82FBEA56-A371-4011-BAB0-CE636AA8F8A8}"/>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303" name="Oval 23">
                <a:extLst>
                  <a:ext uri="{FF2B5EF4-FFF2-40B4-BE49-F238E27FC236}">
                    <a16:creationId xmlns:a16="http://schemas.microsoft.com/office/drawing/2014/main" id="{F0A17E93-6703-4973-B031-F8F8739AD589}"/>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304" name="Group 24">
                <a:extLst>
                  <a:ext uri="{FF2B5EF4-FFF2-40B4-BE49-F238E27FC236}">
                    <a16:creationId xmlns:a16="http://schemas.microsoft.com/office/drawing/2014/main" id="{AB687835-F4C9-478B-A519-A051E0959813}"/>
                  </a:ext>
                </a:extLst>
              </p:cNvPr>
              <p:cNvGrpSpPr>
                <a:grpSpLocks/>
              </p:cNvGrpSpPr>
              <p:nvPr/>
            </p:nvGrpSpPr>
            <p:grpSpPr bwMode="auto">
              <a:xfrm>
                <a:off x="2289" y="3575"/>
                <a:ext cx="202" cy="250"/>
                <a:chOff x="2956" y="2429"/>
                <a:chExt cx="203" cy="250"/>
              </a:xfrm>
            </p:grpSpPr>
            <p:sp>
              <p:nvSpPr>
                <p:cNvPr id="217305" name="Rectangle 25">
                  <a:extLst>
                    <a:ext uri="{FF2B5EF4-FFF2-40B4-BE49-F238E27FC236}">
                      <a16:creationId xmlns:a16="http://schemas.microsoft.com/office/drawing/2014/main" id="{5FE50E8F-241C-4B40-BE3D-8C915785301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06" name="Text Box 26">
                  <a:extLst>
                    <a:ext uri="{FF2B5EF4-FFF2-40B4-BE49-F238E27FC236}">
                      <a16:creationId xmlns:a16="http://schemas.microsoft.com/office/drawing/2014/main" id="{91DAA8D7-495A-4410-9B76-680277048A3B}"/>
                    </a:ext>
                  </a:extLst>
                </p:cNvPr>
                <p:cNvSpPr txBox="1">
                  <a:spLocks noChangeArrowheads="1"/>
                </p:cNvSpPr>
                <p:nvPr/>
              </p:nvSpPr>
              <p:spPr bwMode="auto">
                <a:xfrm>
                  <a:off x="2956" y="2429"/>
                  <a:ext cx="2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00" name="Group 27">
              <a:extLst>
                <a:ext uri="{FF2B5EF4-FFF2-40B4-BE49-F238E27FC236}">
                  <a16:creationId xmlns:a16="http://schemas.microsoft.com/office/drawing/2014/main" id="{DAA664C5-09E2-4DA9-ACA1-A4C0F8E32632}"/>
                </a:ext>
              </a:extLst>
            </p:cNvPr>
            <p:cNvGrpSpPr>
              <a:grpSpLocks/>
            </p:cNvGrpSpPr>
            <p:nvPr/>
          </p:nvGrpSpPr>
          <p:grpSpPr bwMode="auto">
            <a:xfrm>
              <a:off x="719" y="3254"/>
              <a:ext cx="315" cy="250"/>
              <a:chOff x="2903" y="2888"/>
              <a:chExt cx="315" cy="250"/>
            </a:xfrm>
          </p:grpSpPr>
          <p:grpSp>
            <p:nvGrpSpPr>
              <p:cNvPr id="217290" name="Group 28">
                <a:extLst>
                  <a:ext uri="{FF2B5EF4-FFF2-40B4-BE49-F238E27FC236}">
                    <a16:creationId xmlns:a16="http://schemas.microsoft.com/office/drawing/2014/main" id="{36DC2631-BE99-499A-953D-4B4D07328574}"/>
                  </a:ext>
                </a:extLst>
              </p:cNvPr>
              <p:cNvGrpSpPr>
                <a:grpSpLocks/>
              </p:cNvGrpSpPr>
              <p:nvPr/>
            </p:nvGrpSpPr>
            <p:grpSpPr bwMode="auto">
              <a:xfrm>
                <a:off x="2903" y="2938"/>
                <a:ext cx="315" cy="144"/>
                <a:chOff x="2903" y="2938"/>
                <a:chExt cx="315" cy="144"/>
              </a:xfrm>
            </p:grpSpPr>
            <p:sp>
              <p:nvSpPr>
                <p:cNvPr id="217294" name="Oval 29">
                  <a:extLst>
                    <a:ext uri="{FF2B5EF4-FFF2-40B4-BE49-F238E27FC236}">
                      <a16:creationId xmlns:a16="http://schemas.microsoft.com/office/drawing/2014/main" id="{2D1D1DD2-BB54-44B9-8B43-6617407BEF16}"/>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95" name="Line 30">
                  <a:extLst>
                    <a:ext uri="{FF2B5EF4-FFF2-40B4-BE49-F238E27FC236}">
                      <a16:creationId xmlns:a16="http://schemas.microsoft.com/office/drawing/2014/main" id="{A6BA5AD5-A2FD-44C1-99D7-230D4BEA329B}"/>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96" name="Line 31">
                  <a:extLst>
                    <a:ext uri="{FF2B5EF4-FFF2-40B4-BE49-F238E27FC236}">
                      <a16:creationId xmlns:a16="http://schemas.microsoft.com/office/drawing/2014/main" id="{D0FBA5DF-02E0-4873-8AC4-7F9CF69D01DC}"/>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97" name="Rectangle 32">
                  <a:extLst>
                    <a:ext uri="{FF2B5EF4-FFF2-40B4-BE49-F238E27FC236}">
                      <a16:creationId xmlns:a16="http://schemas.microsoft.com/office/drawing/2014/main" id="{FC9A2BD8-6F94-4C8F-BDE6-93F428F515DF}"/>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98" name="Oval 33">
                  <a:extLst>
                    <a:ext uri="{FF2B5EF4-FFF2-40B4-BE49-F238E27FC236}">
                      <a16:creationId xmlns:a16="http://schemas.microsoft.com/office/drawing/2014/main" id="{50617E97-6CEC-4A49-BAD4-7EE95F60289F}"/>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291" name="Group 34">
                <a:extLst>
                  <a:ext uri="{FF2B5EF4-FFF2-40B4-BE49-F238E27FC236}">
                    <a16:creationId xmlns:a16="http://schemas.microsoft.com/office/drawing/2014/main" id="{F91830CB-445E-4F26-B4C7-7861656773FC}"/>
                  </a:ext>
                </a:extLst>
              </p:cNvPr>
              <p:cNvGrpSpPr>
                <a:grpSpLocks/>
              </p:cNvGrpSpPr>
              <p:nvPr/>
            </p:nvGrpSpPr>
            <p:grpSpPr bwMode="auto">
              <a:xfrm>
                <a:off x="2966" y="2888"/>
                <a:ext cx="199" cy="250"/>
                <a:chOff x="2957" y="2429"/>
                <a:chExt cx="201" cy="250"/>
              </a:xfrm>
            </p:grpSpPr>
            <p:sp>
              <p:nvSpPr>
                <p:cNvPr id="217292" name="Rectangle 35">
                  <a:extLst>
                    <a:ext uri="{FF2B5EF4-FFF2-40B4-BE49-F238E27FC236}">
                      <a16:creationId xmlns:a16="http://schemas.microsoft.com/office/drawing/2014/main" id="{4F1DFF48-ABF9-4A33-A28B-45A82C361FF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93" name="Text Box 36">
                  <a:extLst>
                    <a:ext uri="{FF2B5EF4-FFF2-40B4-BE49-F238E27FC236}">
                      <a16:creationId xmlns:a16="http://schemas.microsoft.com/office/drawing/2014/main" id="{C8EBEA24-115E-476D-AFFB-584B582E69B6}"/>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y</a:t>
                  </a:r>
                  <a:endParaRPr lang="en-US" altLang="zh-CN" sz="2400" u="none">
                    <a:latin typeface="Times New Roman" panose="02020603050405020304" pitchFamily="18" charset="0"/>
                  </a:endParaRPr>
                </a:p>
              </p:txBody>
            </p:sp>
          </p:grpSp>
        </p:grpSp>
        <p:grpSp>
          <p:nvGrpSpPr>
            <p:cNvPr id="217101" name="Group 37">
              <a:extLst>
                <a:ext uri="{FF2B5EF4-FFF2-40B4-BE49-F238E27FC236}">
                  <a16:creationId xmlns:a16="http://schemas.microsoft.com/office/drawing/2014/main" id="{0BE6184F-C59F-467E-8A2C-5AB921419FF4}"/>
                </a:ext>
              </a:extLst>
            </p:cNvPr>
            <p:cNvGrpSpPr>
              <a:grpSpLocks/>
            </p:cNvGrpSpPr>
            <p:nvPr/>
          </p:nvGrpSpPr>
          <p:grpSpPr bwMode="auto">
            <a:xfrm>
              <a:off x="1131" y="2972"/>
              <a:ext cx="316" cy="250"/>
              <a:chOff x="2217" y="2888"/>
              <a:chExt cx="316" cy="250"/>
            </a:xfrm>
          </p:grpSpPr>
          <p:sp>
            <p:nvSpPr>
              <p:cNvPr id="217282" name="Oval 38">
                <a:extLst>
                  <a:ext uri="{FF2B5EF4-FFF2-40B4-BE49-F238E27FC236}">
                    <a16:creationId xmlns:a16="http://schemas.microsoft.com/office/drawing/2014/main" id="{9178AEEC-A107-4B83-A41A-534D237851AF}"/>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83" name="Line 39">
                <a:extLst>
                  <a:ext uri="{FF2B5EF4-FFF2-40B4-BE49-F238E27FC236}">
                    <a16:creationId xmlns:a16="http://schemas.microsoft.com/office/drawing/2014/main" id="{6AD3D921-10F3-480D-823C-9DFDBEA4E1F1}"/>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84" name="Line 40">
                <a:extLst>
                  <a:ext uri="{FF2B5EF4-FFF2-40B4-BE49-F238E27FC236}">
                    <a16:creationId xmlns:a16="http://schemas.microsoft.com/office/drawing/2014/main" id="{0F1A8ED5-96A2-4E68-ABD9-82C71DA0F2A4}"/>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85" name="Rectangle 41">
                <a:extLst>
                  <a:ext uri="{FF2B5EF4-FFF2-40B4-BE49-F238E27FC236}">
                    <a16:creationId xmlns:a16="http://schemas.microsoft.com/office/drawing/2014/main" id="{683F59CA-CE66-464A-9270-A072DFC92E55}"/>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86" name="Oval 42">
                <a:extLst>
                  <a:ext uri="{FF2B5EF4-FFF2-40B4-BE49-F238E27FC236}">
                    <a16:creationId xmlns:a16="http://schemas.microsoft.com/office/drawing/2014/main" id="{F5D88B7E-C5CC-4114-9C22-B32788EF57DB}"/>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87" name="Group 43">
                <a:extLst>
                  <a:ext uri="{FF2B5EF4-FFF2-40B4-BE49-F238E27FC236}">
                    <a16:creationId xmlns:a16="http://schemas.microsoft.com/office/drawing/2014/main" id="{71298132-C62A-4315-AC66-7EA7C93FE1AC}"/>
                  </a:ext>
                </a:extLst>
              </p:cNvPr>
              <p:cNvGrpSpPr>
                <a:grpSpLocks/>
              </p:cNvGrpSpPr>
              <p:nvPr/>
            </p:nvGrpSpPr>
            <p:grpSpPr bwMode="auto">
              <a:xfrm>
                <a:off x="2276" y="2888"/>
                <a:ext cx="210" cy="250"/>
                <a:chOff x="2951" y="2429"/>
                <a:chExt cx="213" cy="250"/>
              </a:xfrm>
            </p:grpSpPr>
            <p:sp>
              <p:nvSpPr>
                <p:cNvPr id="217288" name="Rectangle 44">
                  <a:extLst>
                    <a:ext uri="{FF2B5EF4-FFF2-40B4-BE49-F238E27FC236}">
                      <a16:creationId xmlns:a16="http://schemas.microsoft.com/office/drawing/2014/main" id="{5F73BFBF-444F-4457-A154-C6F4ED8960C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89" name="Text Box 45">
                  <a:extLst>
                    <a:ext uri="{FF2B5EF4-FFF2-40B4-BE49-F238E27FC236}">
                      <a16:creationId xmlns:a16="http://schemas.microsoft.com/office/drawing/2014/main" id="{B1113B04-CE0F-41CD-A37B-4B625285BEA4}"/>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x</a:t>
                  </a:r>
                  <a:endParaRPr lang="en-US" altLang="zh-CN" sz="2400" u="none">
                    <a:latin typeface="Times New Roman" panose="02020603050405020304" pitchFamily="18" charset="0"/>
                  </a:endParaRPr>
                </a:p>
              </p:txBody>
            </p:sp>
          </p:grpSp>
        </p:grpSp>
        <p:sp>
          <p:nvSpPr>
            <p:cNvPr id="217102" name="Text Box 46">
              <a:extLst>
                <a:ext uri="{FF2B5EF4-FFF2-40B4-BE49-F238E27FC236}">
                  <a16:creationId xmlns:a16="http://schemas.microsoft.com/office/drawing/2014/main" id="{09F3183B-E23F-4BC8-B91D-A128D75D7660}"/>
                </a:ext>
              </a:extLst>
            </p:cNvPr>
            <p:cNvSpPr txBox="1">
              <a:spLocks noChangeArrowheads="1"/>
            </p:cNvSpPr>
            <p:nvPr/>
          </p:nvSpPr>
          <p:spPr bwMode="auto">
            <a:xfrm>
              <a:off x="533" y="278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03" name="Freeform 47">
              <a:extLst>
                <a:ext uri="{FF2B5EF4-FFF2-40B4-BE49-F238E27FC236}">
                  <a16:creationId xmlns:a16="http://schemas.microsoft.com/office/drawing/2014/main" id="{38201072-2457-48F0-A7D4-1E06EB8F144F}"/>
                </a:ext>
              </a:extLst>
            </p:cNvPr>
            <p:cNvSpPr>
              <a:spLocks/>
            </p:cNvSpPr>
            <p:nvPr/>
          </p:nvSpPr>
          <p:spPr bwMode="auto">
            <a:xfrm flipH="1">
              <a:off x="966" y="2904"/>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04" name="Freeform 48">
              <a:extLst>
                <a:ext uri="{FF2B5EF4-FFF2-40B4-BE49-F238E27FC236}">
                  <a16:creationId xmlns:a16="http://schemas.microsoft.com/office/drawing/2014/main" id="{8C05B486-CF3B-48E9-9C5A-41D53D35FECC}"/>
                </a:ext>
              </a:extLst>
            </p:cNvPr>
            <p:cNvSpPr>
              <a:spLocks/>
            </p:cNvSpPr>
            <p:nvPr/>
          </p:nvSpPr>
          <p:spPr bwMode="auto">
            <a:xfrm flipH="1" flipV="1">
              <a:off x="975" y="3165"/>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05" name="Freeform 49">
              <a:extLst>
                <a:ext uri="{FF2B5EF4-FFF2-40B4-BE49-F238E27FC236}">
                  <a16:creationId xmlns:a16="http://schemas.microsoft.com/office/drawing/2014/main" id="{1EA1FF1E-5B9F-4F62-82F0-3024F3AC90E8}"/>
                </a:ext>
              </a:extLst>
            </p:cNvPr>
            <p:cNvSpPr>
              <a:spLocks/>
            </p:cNvSpPr>
            <p:nvPr/>
          </p:nvSpPr>
          <p:spPr bwMode="auto">
            <a:xfrm flipV="1">
              <a:off x="573" y="3159"/>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06" name="Text Box 50">
              <a:extLst>
                <a:ext uri="{FF2B5EF4-FFF2-40B4-BE49-F238E27FC236}">
                  <a16:creationId xmlns:a16="http://schemas.microsoft.com/office/drawing/2014/main" id="{83D9E4F1-92AC-4665-BEB2-3B3D139BC6AB}"/>
                </a:ext>
              </a:extLst>
            </p:cNvPr>
            <p:cNvSpPr txBox="1">
              <a:spLocks noChangeArrowheads="1"/>
            </p:cNvSpPr>
            <p:nvPr/>
          </p:nvSpPr>
          <p:spPr bwMode="auto">
            <a:xfrm>
              <a:off x="1042" y="2816"/>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07" name="Text Box 51">
              <a:extLst>
                <a:ext uri="{FF2B5EF4-FFF2-40B4-BE49-F238E27FC236}">
                  <a16:creationId xmlns:a16="http://schemas.microsoft.com/office/drawing/2014/main" id="{B1174921-4189-43F4-89AF-353E279A6446}"/>
                </a:ext>
              </a:extLst>
            </p:cNvPr>
            <p:cNvSpPr txBox="1">
              <a:spLocks noChangeArrowheads="1"/>
            </p:cNvSpPr>
            <p:nvPr/>
          </p:nvSpPr>
          <p:spPr bwMode="auto">
            <a:xfrm>
              <a:off x="1052" y="3161"/>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e</a:t>
              </a:r>
              <a:endParaRPr lang="en-US" altLang="zh-CN" sz="2400" u="none">
                <a:latin typeface="Times New Roman" panose="02020603050405020304" pitchFamily="18" charset="0"/>
              </a:endParaRPr>
            </a:p>
          </p:txBody>
        </p:sp>
        <p:sp>
          <p:nvSpPr>
            <p:cNvPr id="217108" name="Text Box 52">
              <a:extLst>
                <a:ext uri="{FF2B5EF4-FFF2-40B4-BE49-F238E27FC236}">
                  <a16:creationId xmlns:a16="http://schemas.microsoft.com/office/drawing/2014/main" id="{76915A9C-10C2-48EF-805F-FC7B5E2A7051}"/>
                </a:ext>
              </a:extLst>
            </p:cNvPr>
            <p:cNvSpPr txBox="1">
              <a:spLocks noChangeArrowheads="1"/>
            </p:cNvSpPr>
            <p:nvPr/>
          </p:nvSpPr>
          <p:spPr bwMode="auto">
            <a:xfrm>
              <a:off x="499" y="317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09" name="Line 53">
              <a:extLst>
                <a:ext uri="{FF2B5EF4-FFF2-40B4-BE49-F238E27FC236}">
                  <a16:creationId xmlns:a16="http://schemas.microsoft.com/office/drawing/2014/main" id="{63AFA228-1BEE-413F-A98B-FC7907DB3228}"/>
                </a:ext>
              </a:extLst>
            </p:cNvPr>
            <p:cNvSpPr>
              <a:spLocks noChangeShapeType="1"/>
            </p:cNvSpPr>
            <p:nvPr/>
          </p:nvSpPr>
          <p:spPr bwMode="auto">
            <a:xfrm flipV="1">
              <a:off x="870" y="3453"/>
              <a:ext cx="0" cy="25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10" name="Text Box 54">
              <a:extLst>
                <a:ext uri="{FF2B5EF4-FFF2-40B4-BE49-F238E27FC236}">
                  <a16:creationId xmlns:a16="http://schemas.microsoft.com/office/drawing/2014/main" id="{9961CB48-8D19-478C-9244-BB23E2C8D1C7}"/>
                </a:ext>
              </a:extLst>
            </p:cNvPr>
            <p:cNvSpPr txBox="1">
              <a:spLocks noChangeArrowheads="1"/>
            </p:cNvSpPr>
            <p:nvPr/>
          </p:nvSpPr>
          <p:spPr bwMode="auto">
            <a:xfrm>
              <a:off x="716" y="3587"/>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17111" name="Line 55">
              <a:extLst>
                <a:ext uri="{FF2B5EF4-FFF2-40B4-BE49-F238E27FC236}">
                  <a16:creationId xmlns:a16="http://schemas.microsoft.com/office/drawing/2014/main" id="{EADAD5EC-8FB5-44D8-AA3A-8F69CC7635C9}"/>
                </a:ext>
              </a:extLst>
            </p:cNvPr>
            <p:cNvSpPr>
              <a:spLocks noChangeShapeType="1"/>
            </p:cNvSpPr>
            <p:nvPr/>
          </p:nvSpPr>
          <p:spPr bwMode="auto">
            <a:xfrm flipH="1" flipV="1">
              <a:off x="354" y="3159"/>
              <a:ext cx="3" cy="2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12" name="Text Box 56">
              <a:extLst>
                <a:ext uri="{FF2B5EF4-FFF2-40B4-BE49-F238E27FC236}">
                  <a16:creationId xmlns:a16="http://schemas.microsoft.com/office/drawing/2014/main" id="{4C2F563E-4F3B-4F51-ABE2-315294D17C0F}"/>
                </a:ext>
              </a:extLst>
            </p:cNvPr>
            <p:cNvSpPr txBox="1">
              <a:spLocks noChangeArrowheads="1"/>
            </p:cNvSpPr>
            <p:nvPr/>
          </p:nvSpPr>
          <p:spPr bwMode="auto">
            <a:xfrm>
              <a:off x="252" y="3344"/>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17113" name="Line 57">
              <a:extLst>
                <a:ext uri="{FF2B5EF4-FFF2-40B4-BE49-F238E27FC236}">
                  <a16:creationId xmlns:a16="http://schemas.microsoft.com/office/drawing/2014/main" id="{82F805A8-1F9D-4E34-8C80-9BE963057BA0}"/>
                </a:ext>
              </a:extLst>
            </p:cNvPr>
            <p:cNvSpPr>
              <a:spLocks noChangeShapeType="1"/>
            </p:cNvSpPr>
            <p:nvPr/>
          </p:nvSpPr>
          <p:spPr bwMode="auto">
            <a:xfrm flipV="1">
              <a:off x="1311" y="3180"/>
              <a:ext cx="0" cy="27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14" name="Text Box 58">
              <a:extLst>
                <a:ext uri="{FF2B5EF4-FFF2-40B4-BE49-F238E27FC236}">
                  <a16:creationId xmlns:a16="http://schemas.microsoft.com/office/drawing/2014/main" id="{AA9152E8-9E19-4B26-847F-79A4CD270969}"/>
                </a:ext>
              </a:extLst>
            </p:cNvPr>
            <p:cNvSpPr txBox="1">
              <a:spLocks noChangeArrowheads="1"/>
            </p:cNvSpPr>
            <p:nvPr/>
          </p:nvSpPr>
          <p:spPr bwMode="auto">
            <a:xfrm>
              <a:off x="1218" y="3410"/>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17115" name="Freeform 59">
              <a:extLst>
                <a:ext uri="{FF2B5EF4-FFF2-40B4-BE49-F238E27FC236}">
                  <a16:creationId xmlns:a16="http://schemas.microsoft.com/office/drawing/2014/main" id="{BAA10A57-0B0E-46F8-ACB7-0701AAF82F2D}"/>
                </a:ext>
              </a:extLst>
            </p:cNvPr>
            <p:cNvSpPr>
              <a:spLocks/>
            </p:cNvSpPr>
            <p:nvPr/>
          </p:nvSpPr>
          <p:spPr bwMode="auto">
            <a:xfrm flipH="1" flipV="1">
              <a:off x="915" y="3138"/>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16" name="Freeform 60">
              <a:extLst>
                <a:ext uri="{FF2B5EF4-FFF2-40B4-BE49-F238E27FC236}">
                  <a16:creationId xmlns:a16="http://schemas.microsoft.com/office/drawing/2014/main" id="{C42D440D-04E7-4E31-B7DA-9799D5768D08}"/>
                </a:ext>
              </a:extLst>
            </p:cNvPr>
            <p:cNvSpPr>
              <a:spLocks/>
            </p:cNvSpPr>
            <p:nvPr/>
          </p:nvSpPr>
          <p:spPr bwMode="auto">
            <a:xfrm flipH="1">
              <a:off x="630" y="3144"/>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17" name="Text Box 61">
              <a:extLst>
                <a:ext uri="{FF2B5EF4-FFF2-40B4-BE49-F238E27FC236}">
                  <a16:creationId xmlns:a16="http://schemas.microsoft.com/office/drawing/2014/main" id="{F509B3A3-0B8B-4661-8C49-3E8CA51C13F2}"/>
                </a:ext>
              </a:extLst>
            </p:cNvPr>
            <p:cNvSpPr txBox="1">
              <a:spLocks noChangeArrowheads="1"/>
            </p:cNvSpPr>
            <p:nvPr/>
          </p:nvSpPr>
          <p:spPr bwMode="auto">
            <a:xfrm>
              <a:off x="679" y="303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18" name="Text Box 62">
              <a:extLst>
                <a:ext uri="{FF2B5EF4-FFF2-40B4-BE49-F238E27FC236}">
                  <a16:creationId xmlns:a16="http://schemas.microsoft.com/office/drawing/2014/main" id="{D1CE89D4-17B7-40F0-BCE4-B5A6A6661760}"/>
                </a:ext>
              </a:extLst>
            </p:cNvPr>
            <p:cNvSpPr txBox="1">
              <a:spLocks noChangeArrowheads="1"/>
            </p:cNvSpPr>
            <p:nvPr/>
          </p:nvSpPr>
          <p:spPr bwMode="auto">
            <a:xfrm>
              <a:off x="895" y="302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19" name="Freeform 63">
              <a:extLst>
                <a:ext uri="{FF2B5EF4-FFF2-40B4-BE49-F238E27FC236}">
                  <a16:creationId xmlns:a16="http://schemas.microsoft.com/office/drawing/2014/main" id="{066A5435-DF28-4203-9709-57D985EB9885}"/>
                </a:ext>
              </a:extLst>
            </p:cNvPr>
            <p:cNvSpPr>
              <a:spLocks/>
            </p:cNvSpPr>
            <p:nvPr/>
          </p:nvSpPr>
          <p:spPr bwMode="auto">
            <a:xfrm>
              <a:off x="1692" y="2721"/>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20" name="Freeform 64">
              <a:extLst>
                <a:ext uri="{FF2B5EF4-FFF2-40B4-BE49-F238E27FC236}">
                  <a16:creationId xmlns:a16="http://schemas.microsoft.com/office/drawing/2014/main" id="{5A869FC2-F171-4AD5-88D6-239142621BBB}"/>
                </a:ext>
              </a:extLst>
            </p:cNvPr>
            <p:cNvSpPr>
              <a:spLocks/>
            </p:cNvSpPr>
            <p:nvPr/>
          </p:nvSpPr>
          <p:spPr bwMode="auto">
            <a:xfrm>
              <a:off x="1944" y="2934"/>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121" name="Group 65">
              <a:extLst>
                <a:ext uri="{FF2B5EF4-FFF2-40B4-BE49-F238E27FC236}">
                  <a16:creationId xmlns:a16="http://schemas.microsoft.com/office/drawing/2014/main" id="{CABDA736-AB58-48C2-BC11-6A205D353431}"/>
                </a:ext>
              </a:extLst>
            </p:cNvPr>
            <p:cNvGrpSpPr>
              <a:grpSpLocks/>
            </p:cNvGrpSpPr>
            <p:nvPr/>
          </p:nvGrpSpPr>
          <p:grpSpPr bwMode="auto">
            <a:xfrm>
              <a:off x="2137" y="2738"/>
              <a:ext cx="316" cy="250"/>
              <a:chOff x="1747" y="3194"/>
              <a:chExt cx="316" cy="250"/>
            </a:xfrm>
          </p:grpSpPr>
          <p:sp>
            <p:nvSpPr>
              <p:cNvPr id="217274" name="Oval 66">
                <a:extLst>
                  <a:ext uri="{FF2B5EF4-FFF2-40B4-BE49-F238E27FC236}">
                    <a16:creationId xmlns:a16="http://schemas.microsoft.com/office/drawing/2014/main" id="{1664FB16-69FD-4247-B935-F00E2BB01AE6}"/>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75" name="Line 67">
                <a:extLst>
                  <a:ext uri="{FF2B5EF4-FFF2-40B4-BE49-F238E27FC236}">
                    <a16:creationId xmlns:a16="http://schemas.microsoft.com/office/drawing/2014/main" id="{C1192DDC-DFC6-4465-9584-3D68C797D511}"/>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76" name="Line 68">
                <a:extLst>
                  <a:ext uri="{FF2B5EF4-FFF2-40B4-BE49-F238E27FC236}">
                    <a16:creationId xmlns:a16="http://schemas.microsoft.com/office/drawing/2014/main" id="{9AFDEDCB-5967-4AA9-81C3-79B20BBF7650}"/>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77" name="Rectangle 69">
                <a:extLst>
                  <a:ext uri="{FF2B5EF4-FFF2-40B4-BE49-F238E27FC236}">
                    <a16:creationId xmlns:a16="http://schemas.microsoft.com/office/drawing/2014/main" id="{32747A19-125C-4255-8682-EF8F46E7CFB3}"/>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78" name="Oval 70">
                <a:extLst>
                  <a:ext uri="{FF2B5EF4-FFF2-40B4-BE49-F238E27FC236}">
                    <a16:creationId xmlns:a16="http://schemas.microsoft.com/office/drawing/2014/main" id="{F43D7EFE-41B1-43AB-BAFA-254FB7508A46}"/>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79" name="Group 71">
                <a:extLst>
                  <a:ext uri="{FF2B5EF4-FFF2-40B4-BE49-F238E27FC236}">
                    <a16:creationId xmlns:a16="http://schemas.microsoft.com/office/drawing/2014/main" id="{16EB0853-3AAB-445B-A6EA-488C51E93B03}"/>
                  </a:ext>
                </a:extLst>
              </p:cNvPr>
              <p:cNvGrpSpPr>
                <a:grpSpLocks/>
              </p:cNvGrpSpPr>
              <p:nvPr/>
            </p:nvGrpSpPr>
            <p:grpSpPr bwMode="auto">
              <a:xfrm>
                <a:off x="1789" y="3194"/>
                <a:ext cx="225" cy="250"/>
                <a:chOff x="2945" y="2429"/>
                <a:chExt cx="226" cy="250"/>
              </a:xfrm>
            </p:grpSpPr>
            <p:sp>
              <p:nvSpPr>
                <p:cNvPr id="217280" name="Rectangle 72">
                  <a:extLst>
                    <a:ext uri="{FF2B5EF4-FFF2-40B4-BE49-F238E27FC236}">
                      <a16:creationId xmlns:a16="http://schemas.microsoft.com/office/drawing/2014/main" id="{0CD14358-06EB-41B8-BE62-C5817C7876CC}"/>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81" name="Text Box 73">
                  <a:extLst>
                    <a:ext uri="{FF2B5EF4-FFF2-40B4-BE49-F238E27FC236}">
                      <a16:creationId xmlns:a16="http://schemas.microsoft.com/office/drawing/2014/main" id="{9D1E46D3-1E8F-4B54-9BEC-001DAB96CD4A}"/>
                    </a:ext>
                  </a:extLst>
                </p:cNvPr>
                <p:cNvSpPr txBox="1">
                  <a:spLocks noChangeArrowheads="1"/>
                </p:cNvSpPr>
                <p:nvPr/>
              </p:nvSpPr>
              <p:spPr bwMode="auto">
                <a:xfrm>
                  <a:off x="2945" y="2429"/>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122" name="Group 74">
              <a:extLst>
                <a:ext uri="{FF2B5EF4-FFF2-40B4-BE49-F238E27FC236}">
                  <a16:creationId xmlns:a16="http://schemas.microsoft.com/office/drawing/2014/main" id="{1CCF4BC7-2926-4047-BAFA-E1C5E9F0B14F}"/>
                </a:ext>
              </a:extLst>
            </p:cNvPr>
            <p:cNvGrpSpPr>
              <a:grpSpLocks/>
            </p:cNvGrpSpPr>
            <p:nvPr/>
          </p:nvGrpSpPr>
          <p:grpSpPr bwMode="auto">
            <a:xfrm>
              <a:off x="1729" y="2993"/>
              <a:ext cx="316" cy="250"/>
              <a:chOff x="2221" y="3575"/>
              <a:chExt cx="316" cy="250"/>
            </a:xfrm>
          </p:grpSpPr>
          <p:sp>
            <p:nvSpPr>
              <p:cNvPr id="217266" name="Oval 75">
                <a:extLst>
                  <a:ext uri="{FF2B5EF4-FFF2-40B4-BE49-F238E27FC236}">
                    <a16:creationId xmlns:a16="http://schemas.microsoft.com/office/drawing/2014/main" id="{00200118-EBEF-4F5C-A0E5-5650C89C4058}"/>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67" name="Line 76">
                <a:extLst>
                  <a:ext uri="{FF2B5EF4-FFF2-40B4-BE49-F238E27FC236}">
                    <a16:creationId xmlns:a16="http://schemas.microsoft.com/office/drawing/2014/main" id="{F9F96B0D-648A-4D30-A82B-32514B3FA7D6}"/>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8" name="Line 77">
                <a:extLst>
                  <a:ext uri="{FF2B5EF4-FFF2-40B4-BE49-F238E27FC236}">
                    <a16:creationId xmlns:a16="http://schemas.microsoft.com/office/drawing/2014/main" id="{6674E8CA-58E0-4750-8C47-5E93ED10767A}"/>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9" name="Rectangle 78">
                <a:extLst>
                  <a:ext uri="{FF2B5EF4-FFF2-40B4-BE49-F238E27FC236}">
                    <a16:creationId xmlns:a16="http://schemas.microsoft.com/office/drawing/2014/main" id="{C2709A6A-8EA6-431E-8A2B-6BF12FB41527}"/>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70" name="Oval 79">
                <a:extLst>
                  <a:ext uri="{FF2B5EF4-FFF2-40B4-BE49-F238E27FC236}">
                    <a16:creationId xmlns:a16="http://schemas.microsoft.com/office/drawing/2014/main" id="{97F67692-D697-48A8-8454-D6FFAA06B66C}"/>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71" name="Group 80">
                <a:extLst>
                  <a:ext uri="{FF2B5EF4-FFF2-40B4-BE49-F238E27FC236}">
                    <a16:creationId xmlns:a16="http://schemas.microsoft.com/office/drawing/2014/main" id="{C054E3D9-F437-4C88-90CB-E503A2092264}"/>
                  </a:ext>
                </a:extLst>
              </p:cNvPr>
              <p:cNvGrpSpPr>
                <a:grpSpLocks/>
              </p:cNvGrpSpPr>
              <p:nvPr/>
            </p:nvGrpSpPr>
            <p:grpSpPr bwMode="auto">
              <a:xfrm>
                <a:off x="2289" y="3575"/>
                <a:ext cx="202" cy="250"/>
                <a:chOff x="2956" y="2429"/>
                <a:chExt cx="203" cy="250"/>
              </a:xfrm>
            </p:grpSpPr>
            <p:sp>
              <p:nvSpPr>
                <p:cNvPr id="217272" name="Rectangle 81">
                  <a:extLst>
                    <a:ext uri="{FF2B5EF4-FFF2-40B4-BE49-F238E27FC236}">
                      <a16:creationId xmlns:a16="http://schemas.microsoft.com/office/drawing/2014/main" id="{8A4114D6-E4BD-4419-94E7-8867A68AF89E}"/>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73" name="Text Box 82">
                  <a:extLst>
                    <a:ext uri="{FF2B5EF4-FFF2-40B4-BE49-F238E27FC236}">
                      <a16:creationId xmlns:a16="http://schemas.microsoft.com/office/drawing/2014/main" id="{B0B74BC7-C848-4E7C-8749-BA65A8B08E05}"/>
                    </a:ext>
                  </a:extLst>
                </p:cNvPr>
                <p:cNvSpPr txBox="1">
                  <a:spLocks noChangeArrowheads="1"/>
                </p:cNvSpPr>
                <p:nvPr/>
              </p:nvSpPr>
              <p:spPr bwMode="auto">
                <a:xfrm>
                  <a:off x="2956" y="2429"/>
                  <a:ext cx="2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23" name="Group 83">
              <a:extLst>
                <a:ext uri="{FF2B5EF4-FFF2-40B4-BE49-F238E27FC236}">
                  <a16:creationId xmlns:a16="http://schemas.microsoft.com/office/drawing/2014/main" id="{9432E994-5B02-4957-BC99-C8DC76CD1796}"/>
                </a:ext>
              </a:extLst>
            </p:cNvPr>
            <p:cNvGrpSpPr>
              <a:grpSpLocks/>
            </p:cNvGrpSpPr>
            <p:nvPr/>
          </p:nvGrpSpPr>
          <p:grpSpPr bwMode="auto">
            <a:xfrm>
              <a:off x="2129" y="3284"/>
              <a:ext cx="315" cy="250"/>
              <a:chOff x="2903" y="2888"/>
              <a:chExt cx="315" cy="250"/>
            </a:xfrm>
          </p:grpSpPr>
          <p:grpSp>
            <p:nvGrpSpPr>
              <p:cNvPr id="217257" name="Group 84">
                <a:extLst>
                  <a:ext uri="{FF2B5EF4-FFF2-40B4-BE49-F238E27FC236}">
                    <a16:creationId xmlns:a16="http://schemas.microsoft.com/office/drawing/2014/main" id="{5CBA17A8-302E-44BD-8A20-FF0DAC459173}"/>
                  </a:ext>
                </a:extLst>
              </p:cNvPr>
              <p:cNvGrpSpPr>
                <a:grpSpLocks/>
              </p:cNvGrpSpPr>
              <p:nvPr/>
            </p:nvGrpSpPr>
            <p:grpSpPr bwMode="auto">
              <a:xfrm>
                <a:off x="2903" y="2938"/>
                <a:ext cx="315" cy="144"/>
                <a:chOff x="2903" y="2938"/>
                <a:chExt cx="315" cy="144"/>
              </a:xfrm>
            </p:grpSpPr>
            <p:sp>
              <p:nvSpPr>
                <p:cNvPr id="217261" name="Oval 85">
                  <a:extLst>
                    <a:ext uri="{FF2B5EF4-FFF2-40B4-BE49-F238E27FC236}">
                      <a16:creationId xmlns:a16="http://schemas.microsoft.com/office/drawing/2014/main" id="{900BDB28-81A1-4E84-8200-67401E7788B9}"/>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62" name="Line 86">
                  <a:extLst>
                    <a:ext uri="{FF2B5EF4-FFF2-40B4-BE49-F238E27FC236}">
                      <a16:creationId xmlns:a16="http://schemas.microsoft.com/office/drawing/2014/main" id="{4C6D563E-4913-46C3-A8B1-F356BB713DEA}"/>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3" name="Line 87">
                  <a:extLst>
                    <a:ext uri="{FF2B5EF4-FFF2-40B4-BE49-F238E27FC236}">
                      <a16:creationId xmlns:a16="http://schemas.microsoft.com/office/drawing/2014/main" id="{4B9F8F29-FE92-4623-B800-659D944FE6ED}"/>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4" name="Rectangle 88">
                  <a:extLst>
                    <a:ext uri="{FF2B5EF4-FFF2-40B4-BE49-F238E27FC236}">
                      <a16:creationId xmlns:a16="http://schemas.microsoft.com/office/drawing/2014/main" id="{B0ADB036-BD42-4096-A2C5-442D8BD7F8C0}"/>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65" name="Oval 89">
                  <a:extLst>
                    <a:ext uri="{FF2B5EF4-FFF2-40B4-BE49-F238E27FC236}">
                      <a16:creationId xmlns:a16="http://schemas.microsoft.com/office/drawing/2014/main" id="{916F9BE7-7E61-4282-9F4A-A13BD6233290}"/>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258" name="Group 90">
                <a:extLst>
                  <a:ext uri="{FF2B5EF4-FFF2-40B4-BE49-F238E27FC236}">
                    <a16:creationId xmlns:a16="http://schemas.microsoft.com/office/drawing/2014/main" id="{C077CDAA-6C4E-4293-BE90-408AB028DA29}"/>
                  </a:ext>
                </a:extLst>
              </p:cNvPr>
              <p:cNvGrpSpPr>
                <a:grpSpLocks/>
              </p:cNvGrpSpPr>
              <p:nvPr/>
            </p:nvGrpSpPr>
            <p:grpSpPr bwMode="auto">
              <a:xfrm>
                <a:off x="2966" y="2888"/>
                <a:ext cx="199" cy="250"/>
                <a:chOff x="2957" y="2429"/>
                <a:chExt cx="201" cy="250"/>
              </a:xfrm>
            </p:grpSpPr>
            <p:sp>
              <p:nvSpPr>
                <p:cNvPr id="217259" name="Rectangle 91">
                  <a:extLst>
                    <a:ext uri="{FF2B5EF4-FFF2-40B4-BE49-F238E27FC236}">
                      <a16:creationId xmlns:a16="http://schemas.microsoft.com/office/drawing/2014/main" id="{583E044A-2DA1-42F8-89C3-AD67061DAFD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60" name="Text Box 92">
                  <a:extLst>
                    <a:ext uri="{FF2B5EF4-FFF2-40B4-BE49-F238E27FC236}">
                      <a16:creationId xmlns:a16="http://schemas.microsoft.com/office/drawing/2014/main" id="{D18567A5-FC1E-48E1-8B41-A849DA28DC4E}"/>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y</a:t>
                  </a:r>
                  <a:endParaRPr lang="en-US" altLang="zh-CN" sz="2400" u="none">
                    <a:latin typeface="Times New Roman" panose="02020603050405020304" pitchFamily="18" charset="0"/>
                  </a:endParaRPr>
                </a:p>
              </p:txBody>
            </p:sp>
          </p:grpSp>
        </p:grpSp>
        <p:grpSp>
          <p:nvGrpSpPr>
            <p:cNvPr id="217124" name="Group 93">
              <a:extLst>
                <a:ext uri="{FF2B5EF4-FFF2-40B4-BE49-F238E27FC236}">
                  <a16:creationId xmlns:a16="http://schemas.microsoft.com/office/drawing/2014/main" id="{9DA9EF97-5A34-4519-9146-DF59BD6CEC66}"/>
                </a:ext>
              </a:extLst>
            </p:cNvPr>
            <p:cNvGrpSpPr>
              <a:grpSpLocks/>
            </p:cNvGrpSpPr>
            <p:nvPr/>
          </p:nvGrpSpPr>
          <p:grpSpPr bwMode="auto">
            <a:xfrm>
              <a:off x="2541" y="3002"/>
              <a:ext cx="316" cy="250"/>
              <a:chOff x="2217" y="2888"/>
              <a:chExt cx="316" cy="250"/>
            </a:xfrm>
          </p:grpSpPr>
          <p:sp>
            <p:nvSpPr>
              <p:cNvPr id="217249" name="Oval 94">
                <a:extLst>
                  <a:ext uri="{FF2B5EF4-FFF2-40B4-BE49-F238E27FC236}">
                    <a16:creationId xmlns:a16="http://schemas.microsoft.com/office/drawing/2014/main" id="{D54B7E5E-BD1D-4D2B-A652-59A2B16476D5}"/>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50" name="Line 95">
                <a:extLst>
                  <a:ext uri="{FF2B5EF4-FFF2-40B4-BE49-F238E27FC236}">
                    <a16:creationId xmlns:a16="http://schemas.microsoft.com/office/drawing/2014/main" id="{412505AB-5961-47A1-9C91-B88F5C5DA009}"/>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51" name="Line 96">
                <a:extLst>
                  <a:ext uri="{FF2B5EF4-FFF2-40B4-BE49-F238E27FC236}">
                    <a16:creationId xmlns:a16="http://schemas.microsoft.com/office/drawing/2014/main" id="{7FBA2BBE-6E14-4610-A4E8-1EE39AC27F51}"/>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52" name="Rectangle 97">
                <a:extLst>
                  <a:ext uri="{FF2B5EF4-FFF2-40B4-BE49-F238E27FC236}">
                    <a16:creationId xmlns:a16="http://schemas.microsoft.com/office/drawing/2014/main" id="{07F36C3A-4FED-4497-8B39-E15A730B5564}"/>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53" name="Oval 98">
                <a:extLst>
                  <a:ext uri="{FF2B5EF4-FFF2-40B4-BE49-F238E27FC236}">
                    <a16:creationId xmlns:a16="http://schemas.microsoft.com/office/drawing/2014/main" id="{91A89D76-B574-422F-AA4C-159A85C250F4}"/>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54" name="Group 99">
                <a:extLst>
                  <a:ext uri="{FF2B5EF4-FFF2-40B4-BE49-F238E27FC236}">
                    <a16:creationId xmlns:a16="http://schemas.microsoft.com/office/drawing/2014/main" id="{AC128515-7404-464F-922E-CAB5E81C5F6D}"/>
                  </a:ext>
                </a:extLst>
              </p:cNvPr>
              <p:cNvGrpSpPr>
                <a:grpSpLocks/>
              </p:cNvGrpSpPr>
              <p:nvPr/>
            </p:nvGrpSpPr>
            <p:grpSpPr bwMode="auto">
              <a:xfrm>
                <a:off x="2276" y="2888"/>
                <a:ext cx="210" cy="250"/>
                <a:chOff x="2951" y="2429"/>
                <a:chExt cx="213" cy="250"/>
              </a:xfrm>
            </p:grpSpPr>
            <p:sp>
              <p:nvSpPr>
                <p:cNvPr id="217255" name="Rectangle 100">
                  <a:extLst>
                    <a:ext uri="{FF2B5EF4-FFF2-40B4-BE49-F238E27FC236}">
                      <a16:creationId xmlns:a16="http://schemas.microsoft.com/office/drawing/2014/main" id="{6A45A197-4B56-42F8-8F86-C27D00645CE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56" name="Text Box 101">
                  <a:extLst>
                    <a:ext uri="{FF2B5EF4-FFF2-40B4-BE49-F238E27FC236}">
                      <a16:creationId xmlns:a16="http://schemas.microsoft.com/office/drawing/2014/main" id="{379523AD-DC4E-44CA-A0F7-15BB4D2BE8A3}"/>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x</a:t>
                  </a:r>
                  <a:endParaRPr lang="en-US" altLang="zh-CN" sz="2400" u="none">
                    <a:latin typeface="Times New Roman" panose="02020603050405020304" pitchFamily="18" charset="0"/>
                  </a:endParaRPr>
                </a:p>
              </p:txBody>
            </p:sp>
          </p:grpSp>
        </p:grpSp>
        <p:sp>
          <p:nvSpPr>
            <p:cNvPr id="217125" name="Text Box 102">
              <a:extLst>
                <a:ext uri="{FF2B5EF4-FFF2-40B4-BE49-F238E27FC236}">
                  <a16:creationId xmlns:a16="http://schemas.microsoft.com/office/drawing/2014/main" id="{2F6902F7-3202-43FD-8A55-50F29E3A1622}"/>
                </a:ext>
              </a:extLst>
            </p:cNvPr>
            <p:cNvSpPr txBox="1">
              <a:spLocks noChangeArrowheads="1"/>
            </p:cNvSpPr>
            <p:nvPr/>
          </p:nvSpPr>
          <p:spPr bwMode="auto">
            <a:xfrm>
              <a:off x="1781" y="2825"/>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2+e</a:t>
              </a:r>
              <a:endParaRPr lang="en-US" altLang="zh-CN" sz="2400" u="none">
                <a:latin typeface="Times New Roman" panose="02020603050405020304" pitchFamily="18" charset="0"/>
              </a:endParaRPr>
            </a:p>
          </p:txBody>
        </p:sp>
        <p:sp>
          <p:nvSpPr>
            <p:cNvPr id="217126" name="Freeform 103">
              <a:extLst>
                <a:ext uri="{FF2B5EF4-FFF2-40B4-BE49-F238E27FC236}">
                  <a16:creationId xmlns:a16="http://schemas.microsoft.com/office/drawing/2014/main" id="{FD36F4E8-CEB4-499E-9469-4CD86F1925EB}"/>
                </a:ext>
              </a:extLst>
            </p:cNvPr>
            <p:cNvSpPr>
              <a:spLocks/>
            </p:cNvSpPr>
            <p:nvPr/>
          </p:nvSpPr>
          <p:spPr bwMode="auto">
            <a:xfrm flipH="1">
              <a:off x="2376" y="2934"/>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27" name="Freeform 104">
              <a:extLst>
                <a:ext uri="{FF2B5EF4-FFF2-40B4-BE49-F238E27FC236}">
                  <a16:creationId xmlns:a16="http://schemas.microsoft.com/office/drawing/2014/main" id="{D783B858-FB48-4118-A79A-7E73BB576BF0}"/>
                </a:ext>
              </a:extLst>
            </p:cNvPr>
            <p:cNvSpPr>
              <a:spLocks/>
            </p:cNvSpPr>
            <p:nvPr/>
          </p:nvSpPr>
          <p:spPr bwMode="auto">
            <a:xfrm flipH="1" flipV="1">
              <a:off x="2385" y="3195"/>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28" name="Freeform 105">
              <a:extLst>
                <a:ext uri="{FF2B5EF4-FFF2-40B4-BE49-F238E27FC236}">
                  <a16:creationId xmlns:a16="http://schemas.microsoft.com/office/drawing/2014/main" id="{AE258FBE-342D-474D-AE9D-D4A610FA6D93}"/>
                </a:ext>
              </a:extLst>
            </p:cNvPr>
            <p:cNvSpPr>
              <a:spLocks/>
            </p:cNvSpPr>
            <p:nvPr/>
          </p:nvSpPr>
          <p:spPr bwMode="auto">
            <a:xfrm flipV="1">
              <a:off x="1983" y="3189"/>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29" name="Text Box 106">
              <a:extLst>
                <a:ext uri="{FF2B5EF4-FFF2-40B4-BE49-F238E27FC236}">
                  <a16:creationId xmlns:a16="http://schemas.microsoft.com/office/drawing/2014/main" id="{CCD65BBA-A443-4652-AA66-0EC5D59DB9E2}"/>
                </a:ext>
              </a:extLst>
            </p:cNvPr>
            <p:cNvSpPr txBox="1">
              <a:spLocks noChangeArrowheads="1"/>
            </p:cNvSpPr>
            <p:nvPr/>
          </p:nvSpPr>
          <p:spPr bwMode="auto">
            <a:xfrm>
              <a:off x="2514" y="284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30" name="Text Box 107">
              <a:extLst>
                <a:ext uri="{FF2B5EF4-FFF2-40B4-BE49-F238E27FC236}">
                  <a16:creationId xmlns:a16="http://schemas.microsoft.com/office/drawing/2014/main" id="{73FC1F34-A97D-41E1-918C-45F700F531AA}"/>
                </a:ext>
              </a:extLst>
            </p:cNvPr>
            <p:cNvSpPr txBox="1">
              <a:spLocks noChangeArrowheads="1"/>
            </p:cNvSpPr>
            <p:nvPr/>
          </p:nvSpPr>
          <p:spPr bwMode="auto">
            <a:xfrm>
              <a:off x="2458" y="319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31" name="Text Box 108">
              <a:extLst>
                <a:ext uri="{FF2B5EF4-FFF2-40B4-BE49-F238E27FC236}">
                  <a16:creationId xmlns:a16="http://schemas.microsoft.com/office/drawing/2014/main" id="{8E6BBCEF-71BC-410E-BDB8-DDB76A02A630}"/>
                </a:ext>
              </a:extLst>
            </p:cNvPr>
            <p:cNvSpPr txBox="1">
              <a:spLocks noChangeArrowheads="1"/>
            </p:cNvSpPr>
            <p:nvPr/>
          </p:nvSpPr>
          <p:spPr bwMode="auto">
            <a:xfrm>
              <a:off x="1909"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32" name="Freeform 109">
              <a:extLst>
                <a:ext uri="{FF2B5EF4-FFF2-40B4-BE49-F238E27FC236}">
                  <a16:creationId xmlns:a16="http://schemas.microsoft.com/office/drawing/2014/main" id="{87F55CE8-C058-4EBD-87EB-30160D7FB8C6}"/>
                </a:ext>
              </a:extLst>
            </p:cNvPr>
            <p:cNvSpPr>
              <a:spLocks/>
            </p:cNvSpPr>
            <p:nvPr/>
          </p:nvSpPr>
          <p:spPr bwMode="auto">
            <a:xfrm flipH="1" flipV="1">
              <a:off x="2325" y="3168"/>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33" name="Freeform 110">
              <a:extLst>
                <a:ext uri="{FF2B5EF4-FFF2-40B4-BE49-F238E27FC236}">
                  <a16:creationId xmlns:a16="http://schemas.microsoft.com/office/drawing/2014/main" id="{B926BBAA-25FF-4585-A561-FC6088514AD6}"/>
                </a:ext>
              </a:extLst>
            </p:cNvPr>
            <p:cNvSpPr>
              <a:spLocks/>
            </p:cNvSpPr>
            <p:nvPr/>
          </p:nvSpPr>
          <p:spPr bwMode="auto">
            <a:xfrm flipH="1">
              <a:off x="2040" y="3174"/>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34" name="Text Box 111">
              <a:extLst>
                <a:ext uri="{FF2B5EF4-FFF2-40B4-BE49-F238E27FC236}">
                  <a16:creationId xmlns:a16="http://schemas.microsoft.com/office/drawing/2014/main" id="{EA1A9C4B-74E8-4B14-9D4E-0F5F50577901}"/>
                </a:ext>
              </a:extLst>
            </p:cNvPr>
            <p:cNvSpPr txBox="1">
              <a:spLocks noChangeArrowheads="1"/>
            </p:cNvSpPr>
            <p:nvPr/>
          </p:nvSpPr>
          <p:spPr bwMode="auto">
            <a:xfrm>
              <a:off x="2057" y="3062"/>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35" name="Text Box 112">
              <a:extLst>
                <a:ext uri="{FF2B5EF4-FFF2-40B4-BE49-F238E27FC236}">
                  <a16:creationId xmlns:a16="http://schemas.microsoft.com/office/drawing/2014/main" id="{2EAE9D70-8118-4939-87E1-AA03A757C583}"/>
                </a:ext>
              </a:extLst>
            </p:cNvPr>
            <p:cNvSpPr txBox="1">
              <a:spLocks noChangeArrowheads="1"/>
            </p:cNvSpPr>
            <p:nvPr/>
          </p:nvSpPr>
          <p:spPr bwMode="auto">
            <a:xfrm>
              <a:off x="2316" y="3056"/>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36" name="Freeform 113">
              <a:extLst>
                <a:ext uri="{FF2B5EF4-FFF2-40B4-BE49-F238E27FC236}">
                  <a16:creationId xmlns:a16="http://schemas.microsoft.com/office/drawing/2014/main" id="{DE2A26E6-5E1E-4274-8DFC-9B453E0CBE38}"/>
                </a:ext>
              </a:extLst>
            </p:cNvPr>
            <p:cNvSpPr>
              <a:spLocks/>
            </p:cNvSpPr>
            <p:nvPr/>
          </p:nvSpPr>
          <p:spPr bwMode="auto">
            <a:xfrm>
              <a:off x="3048" y="2727"/>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37" name="Freeform 114">
              <a:extLst>
                <a:ext uri="{FF2B5EF4-FFF2-40B4-BE49-F238E27FC236}">
                  <a16:creationId xmlns:a16="http://schemas.microsoft.com/office/drawing/2014/main" id="{A9676074-E813-4121-BC49-FAD736019E31}"/>
                </a:ext>
              </a:extLst>
            </p:cNvPr>
            <p:cNvSpPr>
              <a:spLocks/>
            </p:cNvSpPr>
            <p:nvPr/>
          </p:nvSpPr>
          <p:spPr bwMode="auto">
            <a:xfrm>
              <a:off x="3300" y="2940"/>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138" name="Group 115">
              <a:extLst>
                <a:ext uri="{FF2B5EF4-FFF2-40B4-BE49-F238E27FC236}">
                  <a16:creationId xmlns:a16="http://schemas.microsoft.com/office/drawing/2014/main" id="{6C8ADD8C-E105-40F7-8C14-BEA0949E3F07}"/>
                </a:ext>
              </a:extLst>
            </p:cNvPr>
            <p:cNvGrpSpPr>
              <a:grpSpLocks/>
            </p:cNvGrpSpPr>
            <p:nvPr/>
          </p:nvGrpSpPr>
          <p:grpSpPr bwMode="auto">
            <a:xfrm>
              <a:off x="3493" y="2744"/>
              <a:ext cx="316" cy="250"/>
              <a:chOff x="1747" y="3194"/>
              <a:chExt cx="316" cy="250"/>
            </a:xfrm>
          </p:grpSpPr>
          <p:sp>
            <p:nvSpPr>
              <p:cNvPr id="217241" name="Oval 116">
                <a:extLst>
                  <a:ext uri="{FF2B5EF4-FFF2-40B4-BE49-F238E27FC236}">
                    <a16:creationId xmlns:a16="http://schemas.microsoft.com/office/drawing/2014/main" id="{0FA15F65-B084-4A63-BE9A-A877511F9E84}"/>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42" name="Line 117">
                <a:extLst>
                  <a:ext uri="{FF2B5EF4-FFF2-40B4-BE49-F238E27FC236}">
                    <a16:creationId xmlns:a16="http://schemas.microsoft.com/office/drawing/2014/main" id="{59B2E327-50B5-4029-BEC7-002BABC0C842}"/>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43" name="Line 118">
                <a:extLst>
                  <a:ext uri="{FF2B5EF4-FFF2-40B4-BE49-F238E27FC236}">
                    <a16:creationId xmlns:a16="http://schemas.microsoft.com/office/drawing/2014/main" id="{A1D81C4E-F38A-4EE0-A80D-926B8B75D9BC}"/>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44" name="Rectangle 119">
                <a:extLst>
                  <a:ext uri="{FF2B5EF4-FFF2-40B4-BE49-F238E27FC236}">
                    <a16:creationId xmlns:a16="http://schemas.microsoft.com/office/drawing/2014/main" id="{D15DEF1D-BF78-40D0-8D22-C1D5EF844D94}"/>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45" name="Oval 120">
                <a:extLst>
                  <a:ext uri="{FF2B5EF4-FFF2-40B4-BE49-F238E27FC236}">
                    <a16:creationId xmlns:a16="http://schemas.microsoft.com/office/drawing/2014/main" id="{C6A113CA-19B0-43D5-A4F7-CD815B466381}"/>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46" name="Group 121">
                <a:extLst>
                  <a:ext uri="{FF2B5EF4-FFF2-40B4-BE49-F238E27FC236}">
                    <a16:creationId xmlns:a16="http://schemas.microsoft.com/office/drawing/2014/main" id="{D3147734-1E0D-4000-BF11-2E8546BE678F}"/>
                  </a:ext>
                </a:extLst>
              </p:cNvPr>
              <p:cNvGrpSpPr>
                <a:grpSpLocks/>
              </p:cNvGrpSpPr>
              <p:nvPr/>
            </p:nvGrpSpPr>
            <p:grpSpPr bwMode="auto">
              <a:xfrm>
                <a:off x="1789" y="3194"/>
                <a:ext cx="225" cy="250"/>
                <a:chOff x="2945" y="2429"/>
                <a:chExt cx="226" cy="250"/>
              </a:xfrm>
            </p:grpSpPr>
            <p:sp>
              <p:nvSpPr>
                <p:cNvPr id="217247" name="Rectangle 122">
                  <a:extLst>
                    <a:ext uri="{FF2B5EF4-FFF2-40B4-BE49-F238E27FC236}">
                      <a16:creationId xmlns:a16="http://schemas.microsoft.com/office/drawing/2014/main" id="{36424AB8-E3E1-4687-A320-834D00A39AA9}"/>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48" name="Text Box 123">
                  <a:extLst>
                    <a:ext uri="{FF2B5EF4-FFF2-40B4-BE49-F238E27FC236}">
                      <a16:creationId xmlns:a16="http://schemas.microsoft.com/office/drawing/2014/main" id="{51772C29-03C1-49E8-BF31-CBEB9CFE54FE}"/>
                    </a:ext>
                  </a:extLst>
                </p:cNvPr>
                <p:cNvSpPr txBox="1">
                  <a:spLocks noChangeArrowheads="1"/>
                </p:cNvSpPr>
                <p:nvPr/>
              </p:nvSpPr>
              <p:spPr bwMode="auto">
                <a:xfrm>
                  <a:off x="2945" y="2429"/>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139" name="Group 124">
              <a:extLst>
                <a:ext uri="{FF2B5EF4-FFF2-40B4-BE49-F238E27FC236}">
                  <a16:creationId xmlns:a16="http://schemas.microsoft.com/office/drawing/2014/main" id="{59D0FD37-34F4-43E3-BD73-1037C69F5C9B}"/>
                </a:ext>
              </a:extLst>
            </p:cNvPr>
            <p:cNvGrpSpPr>
              <a:grpSpLocks/>
            </p:cNvGrpSpPr>
            <p:nvPr/>
          </p:nvGrpSpPr>
          <p:grpSpPr bwMode="auto">
            <a:xfrm>
              <a:off x="3085" y="2999"/>
              <a:ext cx="316" cy="250"/>
              <a:chOff x="2221" y="3575"/>
              <a:chExt cx="316" cy="250"/>
            </a:xfrm>
          </p:grpSpPr>
          <p:sp>
            <p:nvSpPr>
              <p:cNvPr id="217233" name="Oval 125">
                <a:extLst>
                  <a:ext uri="{FF2B5EF4-FFF2-40B4-BE49-F238E27FC236}">
                    <a16:creationId xmlns:a16="http://schemas.microsoft.com/office/drawing/2014/main" id="{8FD1293A-A2C0-42CC-B7A4-91467DEA10E4}"/>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34" name="Line 126">
                <a:extLst>
                  <a:ext uri="{FF2B5EF4-FFF2-40B4-BE49-F238E27FC236}">
                    <a16:creationId xmlns:a16="http://schemas.microsoft.com/office/drawing/2014/main" id="{146E6BDB-EADB-4768-B546-512DEF8E7D84}"/>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5" name="Line 127">
                <a:extLst>
                  <a:ext uri="{FF2B5EF4-FFF2-40B4-BE49-F238E27FC236}">
                    <a16:creationId xmlns:a16="http://schemas.microsoft.com/office/drawing/2014/main" id="{D2B14ED6-538F-4A2D-985F-E8C107018F17}"/>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6" name="Rectangle 128">
                <a:extLst>
                  <a:ext uri="{FF2B5EF4-FFF2-40B4-BE49-F238E27FC236}">
                    <a16:creationId xmlns:a16="http://schemas.microsoft.com/office/drawing/2014/main" id="{F46B620C-D63E-4299-A634-1D7B4BEDC1E5}"/>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37" name="Oval 129">
                <a:extLst>
                  <a:ext uri="{FF2B5EF4-FFF2-40B4-BE49-F238E27FC236}">
                    <a16:creationId xmlns:a16="http://schemas.microsoft.com/office/drawing/2014/main" id="{8CBB87B4-9187-4C0B-BD80-AEEA78391320}"/>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38" name="Group 130">
                <a:extLst>
                  <a:ext uri="{FF2B5EF4-FFF2-40B4-BE49-F238E27FC236}">
                    <a16:creationId xmlns:a16="http://schemas.microsoft.com/office/drawing/2014/main" id="{5D94F1AA-2844-4B84-BB83-C9BB13C77699}"/>
                  </a:ext>
                </a:extLst>
              </p:cNvPr>
              <p:cNvGrpSpPr>
                <a:grpSpLocks/>
              </p:cNvGrpSpPr>
              <p:nvPr/>
            </p:nvGrpSpPr>
            <p:grpSpPr bwMode="auto">
              <a:xfrm>
                <a:off x="2289" y="3575"/>
                <a:ext cx="202" cy="250"/>
                <a:chOff x="2955" y="2429"/>
                <a:chExt cx="205" cy="250"/>
              </a:xfrm>
            </p:grpSpPr>
            <p:sp>
              <p:nvSpPr>
                <p:cNvPr id="217239" name="Rectangle 131">
                  <a:extLst>
                    <a:ext uri="{FF2B5EF4-FFF2-40B4-BE49-F238E27FC236}">
                      <a16:creationId xmlns:a16="http://schemas.microsoft.com/office/drawing/2014/main" id="{DF568204-817C-4FB6-A171-D427C8911BB3}"/>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40" name="Text Box 132">
                  <a:extLst>
                    <a:ext uri="{FF2B5EF4-FFF2-40B4-BE49-F238E27FC236}">
                      <a16:creationId xmlns:a16="http://schemas.microsoft.com/office/drawing/2014/main" id="{FA3812A8-F805-4ACB-87EF-A0449CC85617}"/>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40" name="Group 133">
              <a:extLst>
                <a:ext uri="{FF2B5EF4-FFF2-40B4-BE49-F238E27FC236}">
                  <a16:creationId xmlns:a16="http://schemas.microsoft.com/office/drawing/2014/main" id="{867DB6C5-643E-4AE2-9C37-FCD73392B6FA}"/>
                </a:ext>
              </a:extLst>
            </p:cNvPr>
            <p:cNvGrpSpPr>
              <a:grpSpLocks/>
            </p:cNvGrpSpPr>
            <p:nvPr/>
          </p:nvGrpSpPr>
          <p:grpSpPr bwMode="auto">
            <a:xfrm>
              <a:off x="3485" y="3290"/>
              <a:ext cx="315" cy="250"/>
              <a:chOff x="2903" y="2888"/>
              <a:chExt cx="315" cy="250"/>
            </a:xfrm>
          </p:grpSpPr>
          <p:grpSp>
            <p:nvGrpSpPr>
              <p:cNvPr id="217224" name="Group 134">
                <a:extLst>
                  <a:ext uri="{FF2B5EF4-FFF2-40B4-BE49-F238E27FC236}">
                    <a16:creationId xmlns:a16="http://schemas.microsoft.com/office/drawing/2014/main" id="{48F3E99F-9552-47AF-AD9E-8EF16A5D5948}"/>
                  </a:ext>
                </a:extLst>
              </p:cNvPr>
              <p:cNvGrpSpPr>
                <a:grpSpLocks/>
              </p:cNvGrpSpPr>
              <p:nvPr/>
            </p:nvGrpSpPr>
            <p:grpSpPr bwMode="auto">
              <a:xfrm>
                <a:off x="2903" y="2938"/>
                <a:ext cx="315" cy="144"/>
                <a:chOff x="2903" y="2938"/>
                <a:chExt cx="315" cy="144"/>
              </a:xfrm>
            </p:grpSpPr>
            <p:sp>
              <p:nvSpPr>
                <p:cNvPr id="217228" name="Oval 135">
                  <a:extLst>
                    <a:ext uri="{FF2B5EF4-FFF2-40B4-BE49-F238E27FC236}">
                      <a16:creationId xmlns:a16="http://schemas.microsoft.com/office/drawing/2014/main" id="{394E0B0E-DA08-4650-A6D4-54041E003D59}"/>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29" name="Line 136">
                  <a:extLst>
                    <a:ext uri="{FF2B5EF4-FFF2-40B4-BE49-F238E27FC236}">
                      <a16:creationId xmlns:a16="http://schemas.microsoft.com/office/drawing/2014/main" id="{6C4D8EF5-391E-4645-B549-64CF7C4F4A4D}"/>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0" name="Line 137">
                  <a:extLst>
                    <a:ext uri="{FF2B5EF4-FFF2-40B4-BE49-F238E27FC236}">
                      <a16:creationId xmlns:a16="http://schemas.microsoft.com/office/drawing/2014/main" id="{86B366EA-4B63-4223-96AF-8268041E5260}"/>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1" name="Rectangle 138">
                  <a:extLst>
                    <a:ext uri="{FF2B5EF4-FFF2-40B4-BE49-F238E27FC236}">
                      <a16:creationId xmlns:a16="http://schemas.microsoft.com/office/drawing/2014/main" id="{E79583D6-F03C-4D87-8CF4-FC2570A1FF0C}"/>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32" name="Oval 139">
                  <a:extLst>
                    <a:ext uri="{FF2B5EF4-FFF2-40B4-BE49-F238E27FC236}">
                      <a16:creationId xmlns:a16="http://schemas.microsoft.com/office/drawing/2014/main" id="{6A1FB952-54C3-4A6E-A183-75AEB8C4834E}"/>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225" name="Group 140">
                <a:extLst>
                  <a:ext uri="{FF2B5EF4-FFF2-40B4-BE49-F238E27FC236}">
                    <a16:creationId xmlns:a16="http://schemas.microsoft.com/office/drawing/2014/main" id="{80339D98-1395-488D-93C7-5ACAB21FCB12}"/>
                  </a:ext>
                </a:extLst>
              </p:cNvPr>
              <p:cNvGrpSpPr>
                <a:grpSpLocks/>
              </p:cNvGrpSpPr>
              <p:nvPr/>
            </p:nvGrpSpPr>
            <p:grpSpPr bwMode="auto">
              <a:xfrm>
                <a:off x="2966" y="2888"/>
                <a:ext cx="199" cy="250"/>
                <a:chOff x="2957" y="2429"/>
                <a:chExt cx="201" cy="250"/>
              </a:xfrm>
            </p:grpSpPr>
            <p:sp>
              <p:nvSpPr>
                <p:cNvPr id="217226" name="Rectangle 141">
                  <a:extLst>
                    <a:ext uri="{FF2B5EF4-FFF2-40B4-BE49-F238E27FC236}">
                      <a16:creationId xmlns:a16="http://schemas.microsoft.com/office/drawing/2014/main" id="{F22BE552-7517-45DD-B971-71F500B14054}"/>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27" name="Text Box 142">
                  <a:extLst>
                    <a:ext uri="{FF2B5EF4-FFF2-40B4-BE49-F238E27FC236}">
                      <a16:creationId xmlns:a16="http://schemas.microsoft.com/office/drawing/2014/main" id="{856676C9-BC4D-45AE-B939-80FC2A93061D}"/>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y</a:t>
                  </a:r>
                  <a:endParaRPr lang="en-US" altLang="zh-CN" sz="2400" u="none">
                    <a:latin typeface="Times New Roman" panose="02020603050405020304" pitchFamily="18" charset="0"/>
                  </a:endParaRPr>
                </a:p>
              </p:txBody>
            </p:sp>
          </p:grpSp>
        </p:grpSp>
        <p:grpSp>
          <p:nvGrpSpPr>
            <p:cNvPr id="217141" name="Group 143">
              <a:extLst>
                <a:ext uri="{FF2B5EF4-FFF2-40B4-BE49-F238E27FC236}">
                  <a16:creationId xmlns:a16="http://schemas.microsoft.com/office/drawing/2014/main" id="{5888ABB8-88CA-4AC7-9AC9-C81E15ACA38C}"/>
                </a:ext>
              </a:extLst>
            </p:cNvPr>
            <p:cNvGrpSpPr>
              <a:grpSpLocks/>
            </p:cNvGrpSpPr>
            <p:nvPr/>
          </p:nvGrpSpPr>
          <p:grpSpPr bwMode="auto">
            <a:xfrm>
              <a:off x="3897" y="3008"/>
              <a:ext cx="316" cy="250"/>
              <a:chOff x="2217" y="2888"/>
              <a:chExt cx="316" cy="250"/>
            </a:xfrm>
          </p:grpSpPr>
          <p:sp>
            <p:nvSpPr>
              <p:cNvPr id="217216" name="Oval 144">
                <a:extLst>
                  <a:ext uri="{FF2B5EF4-FFF2-40B4-BE49-F238E27FC236}">
                    <a16:creationId xmlns:a16="http://schemas.microsoft.com/office/drawing/2014/main" id="{BF914B31-AB33-4309-8327-3B378B8C9FB1}"/>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17" name="Line 145">
                <a:extLst>
                  <a:ext uri="{FF2B5EF4-FFF2-40B4-BE49-F238E27FC236}">
                    <a16:creationId xmlns:a16="http://schemas.microsoft.com/office/drawing/2014/main" id="{90B3A4CD-31BE-415D-8093-6AFAFB0A0D6E}"/>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8" name="Line 146">
                <a:extLst>
                  <a:ext uri="{FF2B5EF4-FFF2-40B4-BE49-F238E27FC236}">
                    <a16:creationId xmlns:a16="http://schemas.microsoft.com/office/drawing/2014/main" id="{A03927D3-E647-4F76-BEE8-BCB7D0CB1CA0}"/>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9" name="Rectangle 147">
                <a:extLst>
                  <a:ext uri="{FF2B5EF4-FFF2-40B4-BE49-F238E27FC236}">
                    <a16:creationId xmlns:a16="http://schemas.microsoft.com/office/drawing/2014/main" id="{5934D751-931D-4FBC-A76D-0F56F8CA8CF6}"/>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20" name="Oval 148">
                <a:extLst>
                  <a:ext uri="{FF2B5EF4-FFF2-40B4-BE49-F238E27FC236}">
                    <a16:creationId xmlns:a16="http://schemas.microsoft.com/office/drawing/2014/main" id="{ABF45DDF-6995-41BF-97F9-902DBCD440C5}"/>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21" name="Group 149">
                <a:extLst>
                  <a:ext uri="{FF2B5EF4-FFF2-40B4-BE49-F238E27FC236}">
                    <a16:creationId xmlns:a16="http://schemas.microsoft.com/office/drawing/2014/main" id="{8BE329EB-9710-4DEC-AEBA-0CEE968794A5}"/>
                  </a:ext>
                </a:extLst>
              </p:cNvPr>
              <p:cNvGrpSpPr>
                <a:grpSpLocks/>
              </p:cNvGrpSpPr>
              <p:nvPr/>
            </p:nvGrpSpPr>
            <p:grpSpPr bwMode="auto">
              <a:xfrm>
                <a:off x="2276" y="2888"/>
                <a:ext cx="210" cy="250"/>
                <a:chOff x="2951" y="2429"/>
                <a:chExt cx="213" cy="250"/>
              </a:xfrm>
            </p:grpSpPr>
            <p:sp>
              <p:nvSpPr>
                <p:cNvPr id="217222" name="Rectangle 150">
                  <a:extLst>
                    <a:ext uri="{FF2B5EF4-FFF2-40B4-BE49-F238E27FC236}">
                      <a16:creationId xmlns:a16="http://schemas.microsoft.com/office/drawing/2014/main" id="{08F49A70-3757-46E1-AAA7-D7E3CC22519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23" name="Text Box 151">
                  <a:extLst>
                    <a:ext uri="{FF2B5EF4-FFF2-40B4-BE49-F238E27FC236}">
                      <a16:creationId xmlns:a16="http://schemas.microsoft.com/office/drawing/2014/main" id="{79A8EF6F-B5D7-429E-87D2-3922851F0CE4}"/>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x</a:t>
                  </a:r>
                  <a:endParaRPr lang="en-US" altLang="zh-CN" sz="2400" u="none">
                    <a:latin typeface="Times New Roman" panose="02020603050405020304" pitchFamily="18" charset="0"/>
                  </a:endParaRPr>
                </a:p>
              </p:txBody>
            </p:sp>
          </p:grpSp>
        </p:grpSp>
        <p:sp>
          <p:nvSpPr>
            <p:cNvPr id="217142" name="Text Box 152">
              <a:extLst>
                <a:ext uri="{FF2B5EF4-FFF2-40B4-BE49-F238E27FC236}">
                  <a16:creationId xmlns:a16="http://schemas.microsoft.com/office/drawing/2014/main" id="{5F1EF0A9-3AB2-459E-A998-870283BF95A3}"/>
                </a:ext>
              </a:extLst>
            </p:cNvPr>
            <p:cNvSpPr txBox="1">
              <a:spLocks noChangeArrowheads="1"/>
            </p:cNvSpPr>
            <p:nvPr/>
          </p:nvSpPr>
          <p:spPr bwMode="auto">
            <a:xfrm>
              <a:off x="3211" y="283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43" name="Freeform 153">
              <a:extLst>
                <a:ext uri="{FF2B5EF4-FFF2-40B4-BE49-F238E27FC236}">
                  <a16:creationId xmlns:a16="http://schemas.microsoft.com/office/drawing/2014/main" id="{EA1CAFB1-6285-48B4-9955-F730A994AF0D}"/>
                </a:ext>
              </a:extLst>
            </p:cNvPr>
            <p:cNvSpPr>
              <a:spLocks/>
            </p:cNvSpPr>
            <p:nvPr/>
          </p:nvSpPr>
          <p:spPr bwMode="auto">
            <a:xfrm flipH="1">
              <a:off x="3732" y="2940"/>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44" name="Freeform 154">
              <a:extLst>
                <a:ext uri="{FF2B5EF4-FFF2-40B4-BE49-F238E27FC236}">
                  <a16:creationId xmlns:a16="http://schemas.microsoft.com/office/drawing/2014/main" id="{B73B1F3F-D6CC-43C8-8F9A-D9AC49398232}"/>
                </a:ext>
              </a:extLst>
            </p:cNvPr>
            <p:cNvSpPr>
              <a:spLocks/>
            </p:cNvSpPr>
            <p:nvPr/>
          </p:nvSpPr>
          <p:spPr bwMode="auto">
            <a:xfrm flipH="1" flipV="1">
              <a:off x="3741" y="3201"/>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45" name="Freeform 155">
              <a:extLst>
                <a:ext uri="{FF2B5EF4-FFF2-40B4-BE49-F238E27FC236}">
                  <a16:creationId xmlns:a16="http://schemas.microsoft.com/office/drawing/2014/main" id="{43C5CB92-3559-4645-9280-9A6685802575}"/>
                </a:ext>
              </a:extLst>
            </p:cNvPr>
            <p:cNvSpPr>
              <a:spLocks/>
            </p:cNvSpPr>
            <p:nvPr/>
          </p:nvSpPr>
          <p:spPr bwMode="auto">
            <a:xfrm flipV="1">
              <a:off x="3339" y="3195"/>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46" name="Text Box 156">
              <a:extLst>
                <a:ext uri="{FF2B5EF4-FFF2-40B4-BE49-F238E27FC236}">
                  <a16:creationId xmlns:a16="http://schemas.microsoft.com/office/drawing/2014/main" id="{C721C142-8E06-4FF8-BB7C-D326793B5343}"/>
                </a:ext>
              </a:extLst>
            </p:cNvPr>
            <p:cNvSpPr txBox="1">
              <a:spLocks noChangeArrowheads="1"/>
            </p:cNvSpPr>
            <p:nvPr/>
          </p:nvSpPr>
          <p:spPr bwMode="auto">
            <a:xfrm>
              <a:off x="3797" y="2852"/>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2+e</a:t>
              </a:r>
              <a:endParaRPr lang="en-US" altLang="zh-CN" sz="2400" u="none">
                <a:latin typeface="Times New Roman" panose="02020603050405020304" pitchFamily="18" charset="0"/>
              </a:endParaRPr>
            </a:p>
          </p:txBody>
        </p:sp>
        <p:sp>
          <p:nvSpPr>
            <p:cNvPr id="217147" name="Text Box 157">
              <a:extLst>
                <a:ext uri="{FF2B5EF4-FFF2-40B4-BE49-F238E27FC236}">
                  <a16:creationId xmlns:a16="http://schemas.microsoft.com/office/drawing/2014/main" id="{118DC4BF-1FE8-4E32-A002-CD0BB228C52C}"/>
                </a:ext>
              </a:extLst>
            </p:cNvPr>
            <p:cNvSpPr txBox="1">
              <a:spLocks noChangeArrowheads="1"/>
            </p:cNvSpPr>
            <p:nvPr/>
          </p:nvSpPr>
          <p:spPr bwMode="auto">
            <a:xfrm>
              <a:off x="3752" y="3221"/>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48" name="Text Box 158">
              <a:extLst>
                <a:ext uri="{FF2B5EF4-FFF2-40B4-BE49-F238E27FC236}">
                  <a16:creationId xmlns:a16="http://schemas.microsoft.com/office/drawing/2014/main" id="{75C06F6E-BA17-4458-A6B1-9F33DEC3C7A4}"/>
                </a:ext>
              </a:extLst>
            </p:cNvPr>
            <p:cNvSpPr txBox="1">
              <a:spLocks noChangeArrowheads="1"/>
            </p:cNvSpPr>
            <p:nvPr/>
          </p:nvSpPr>
          <p:spPr bwMode="auto">
            <a:xfrm>
              <a:off x="3276" y="321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49" name="Freeform 159">
              <a:extLst>
                <a:ext uri="{FF2B5EF4-FFF2-40B4-BE49-F238E27FC236}">
                  <a16:creationId xmlns:a16="http://schemas.microsoft.com/office/drawing/2014/main" id="{523B7504-448A-4175-A4DE-7D0B65D43A58}"/>
                </a:ext>
              </a:extLst>
            </p:cNvPr>
            <p:cNvSpPr>
              <a:spLocks/>
            </p:cNvSpPr>
            <p:nvPr/>
          </p:nvSpPr>
          <p:spPr bwMode="auto">
            <a:xfrm flipH="1" flipV="1">
              <a:off x="3681" y="3174"/>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50" name="Freeform 160">
              <a:extLst>
                <a:ext uri="{FF2B5EF4-FFF2-40B4-BE49-F238E27FC236}">
                  <a16:creationId xmlns:a16="http://schemas.microsoft.com/office/drawing/2014/main" id="{304D2313-2E93-4C57-A2CA-1240D845DB3A}"/>
                </a:ext>
              </a:extLst>
            </p:cNvPr>
            <p:cNvSpPr>
              <a:spLocks/>
            </p:cNvSpPr>
            <p:nvPr/>
          </p:nvSpPr>
          <p:spPr bwMode="auto">
            <a:xfrm flipH="1">
              <a:off x="3396" y="3180"/>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51" name="Text Box 161">
              <a:extLst>
                <a:ext uri="{FF2B5EF4-FFF2-40B4-BE49-F238E27FC236}">
                  <a16:creationId xmlns:a16="http://schemas.microsoft.com/office/drawing/2014/main" id="{DB5FC4B7-6B96-47F0-BC30-A348ECE1A49C}"/>
                </a:ext>
              </a:extLst>
            </p:cNvPr>
            <p:cNvSpPr txBox="1">
              <a:spLocks noChangeArrowheads="1"/>
            </p:cNvSpPr>
            <p:nvPr/>
          </p:nvSpPr>
          <p:spPr bwMode="auto">
            <a:xfrm>
              <a:off x="3475" y="306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52" name="Text Box 162">
              <a:extLst>
                <a:ext uri="{FF2B5EF4-FFF2-40B4-BE49-F238E27FC236}">
                  <a16:creationId xmlns:a16="http://schemas.microsoft.com/office/drawing/2014/main" id="{1BD1262F-D654-43EE-A04D-E7BE2A0E537A}"/>
                </a:ext>
              </a:extLst>
            </p:cNvPr>
            <p:cNvSpPr txBox="1">
              <a:spLocks noChangeArrowheads="1"/>
            </p:cNvSpPr>
            <p:nvPr/>
          </p:nvSpPr>
          <p:spPr bwMode="auto">
            <a:xfrm>
              <a:off x="3661" y="306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53" name="Freeform 163">
              <a:extLst>
                <a:ext uri="{FF2B5EF4-FFF2-40B4-BE49-F238E27FC236}">
                  <a16:creationId xmlns:a16="http://schemas.microsoft.com/office/drawing/2014/main" id="{F37D0FD4-17FC-44B8-BBEC-04134BF2A5A3}"/>
                </a:ext>
              </a:extLst>
            </p:cNvPr>
            <p:cNvSpPr>
              <a:spLocks/>
            </p:cNvSpPr>
            <p:nvPr/>
          </p:nvSpPr>
          <p:spPr bwMode="auto">
            <a:xfrm>
              <a:off x="4368" y="27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54" name="Freeform 164">
              <a:extLst>
                <a:ext uri="{FF2B5EF4-FFF2-40B4-BE49-F238E27FC236}">
                  <a16:creationId xmlns:a16="http://schemas.microsoft.com/office/drawing/2014/main" id="{B5694400-CE41-4C9A-9CD7-7190CA05E92D}"/>
                </a:ext>
              </a:extLst>
            </p:cNvPr>
            <p:cNvSpPr>
              <a:spLocks/>
            </p:cNvSpPr>
            <p:nvPr/>
          </p:nvSpPr>
          <p:spPr bwMode="auto">
            <a:xfrm>
              <a:off x="4620" y="2952"/>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155" name="Group 165">
              <a:extLst>
                <a:ext uri="{FF2B5EF4-FFF2-40B4-BE49-F238E27FC236}">
                  <a16:creationId xmlns:a16="http://schemas.microsoft.com/office/drawing/2014/main" id="{BE38D6C2-438A-4885-8ECE-183A24A14066}"/>
                </a:ext>
              </a:extLst>
            </p:cNvPr>
            <p:cNvGrpSpPr>
              <a:grpSpLocks/>
            </p:cNvGrpSpPr>
            <p:nvPr/>
          </p:nvGrpSpPr>
          <p:grpSpPr bwMode="auto">
            <a:xfrm>
              <a:off x="4813" y="2756"/>
              <a:ext cx="316" cy="250"/>
              <a:chOff x="1747" y="3194"/>
              <a:chExt cx="316" cy="250"/>
            </a:xfrm>
          </p:grpSpPr>
          <p:sp>
            <p:nvSpPr>
              <p:cNvPr id="217208" name="Oval 166">
                <a:extLst>
                  <a:ext uri="{FF2B5EF4-FFF2-40B4-BE49-F238E27FC236}">
                    <a16:creationId xmlns:a16="http://schemas.microsoft.com/office/drawing/2014/main" id="{E942A455-1C97-4DED-8D2D-DA508D7F2D01}"/>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09" name="Line 167">
                <a:extLst>
                  <a:ext uri="{FF2B5EF4-FFF2-40B4-BE49-F238E27FC236}">
                    <a16:creationId xmlns:a16="http://schemas.microsoft.com/office/drawing/2014/main" id="{EA7A7C63-A11C-4402-B9BB-576BFA7FD7AF}"/>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0" name="Line 168">
                <a:extLst>
                  <a:ext uri="{FF2B5EF4-FFF2-40B4-BE49-F238E27FC236}">
                    <a16:creationId xmlns:a16="http://schemas.microsoft.com/office/drawing/2014/main" id="{3B4CB839-C5CC-4743-92C3-FC986D299DBC}"/>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1" name="Rectangle 169">
                <a:extLst>
                  <a:ext uri="{FF2B5EF4-FFF2-40B4-BE49-F238E27FC236}">
                    <a16:creationId xmlns:a16="http://schemas.microsoft.com/office/drawing/2014/main" id="{905F6B04-4335-44E9-98A5-2C54C82FC74D}"/>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12" name="Oval 170">
                <a:extLst>
                  <a:ext uri="{FF2B5EF4-FFF2-40B4-BE49-F238E27FC236}">
                    <a16:creationId xmlns:a16="http://schemas.microsoft.com/office/drawing/2014/main" id="{365767A1-B11B-447C-91E6-26108FD75949}"/>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13" name="Group 171">
                <a:extLst>
                  <a:ext uri="{FF2B5EF4-FFF2-40B4-BE49-F238E27FC236}">
                    <a16:creationId xmlns:a16="http://schemas.microsoft.com/office/drawing/2014/main" id="{1BEC1D27-C46D-4AFE-A62E-3681F9B3A5C5}"/>
                  </a:ext>
                </a:extLst>
              </p:cNvPr>
              <p:cNvGrpSpPr>
                <a:grpSpLocks/>
              </p:cNvGrpSpPr>
              <p:nvPr/>
            </p:nvGrpSpPr>
            <p:grpSpPr bwMode="auto">
              <a:xfrm>
                <a:off x="1789" y="3194"/>
                <a:ext cx="225" cy="250"/>
                <a:chOff x="2945" y="2429"/>
                <a:chExt cx="226" cy="250"/>
              </a:xfrm>
            </p:grpSpPr>
            <p:sp>
              <p:nvSpPr>
                <p:cNvPr id="217214" name="Rectangle 172">
                  <a:extLst>
                    <a:ext uri="{FF2B5EF4-FFF2-40B4-BE49-F238E27FC236}">
                      <a16:creationId xmlns:a16="http://schemas.microsoft.com/office/drawing/2014/main" id="{BDD44FD5-F14F-4570-BD85-F39312CBFCEB}"/>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15" name="Text Box 173">
                  <a:extLst>
                    <a:ext uri="{FF2B5EF4-FFF2-40B4-BE49-F238E27FC236}">
                      <a16:creationId xmlns:a16="http://schemas.microsoft.com/office/drawing/2014/main" id="{286A54A0-077F-4B23-9854-BD666127B23E}"/>
                    </a:ext>
                  </a:extLst>
                </p:cNvPr>
                <p:cNvSpPr txBox="1">
                  <a:spLocks noChangeArrowheads="1"/>
                </p:cNvSpPr>
                <p:nvPr/>
              </p:nvSpPr>
              <p:spPr bwMode="auto">
                <a:xfrm>
                  <a:off x="2945" y="2429"/>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156" name="Group 174">
              <a:extLst>
                <a:ext uri="{FF2B5EF4-FFF2-40B4-BE49-F238E27FC236}">
                  <a16:creationId xmlns:a16="http://schemas.microsoft.com/office/drawing/2014/main" id="{4BE3EC1D-08A2-48D9-A849-8EA4C6F72458}"/>
                </a:ext>
              </a:extLst>
            </p:cNvPr>
            <p:cNvGrpSpPr>
              <a:grpSpLocks/>
            </p:cNvGrpSpPr>
            <p:nvPr/>
          </p:nvGrpSpPr>
          <p:grpSpPr bwMode="auto">
            <a:xfrm>
              <a:off x="4405" y="3011"/>
              <a:ext cx="316" cy="250"/>
              <a:chOff x="2221" y="3575"/>
              <a:chExt cx="316" cy="250"/>
            </a:xfrm>
          </p:grpSpPr>
          <p:sp>
            <p:nvSpPr>
              <p:cNvPr id="217200" name="Oval 175">
                <a:extLst>
                  <a:ext uri="{FF2B5EF4-FFF2-40B4-BE49-F238E27FC236}">
                    <a16:creationId xmlns:a16="http://schemas.microsoft.com/office/drawing/2014/main" id="{81AA0660-5060-4354-BC02-A93CA67502D0}"/>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01" name="Line 176">
                <a:extLst>
                  <a:ext uri="{FF2B5EF4-FFF2-40B4-BE49-F238E27FC236}">
                    <a16:creationId xmlns:a16="http://schemas.microsoft.com/office/drawing/2014/main" id="{B716A9D1-B7B0-43C4-B782-9B5D9EC08645}"/>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02" name="Line 177">
                <a:extLst>
                  <a:ext uri="{FF2B5EF4-FFF2-40B4-BE49-F238E27FC236}">
                    <a16:creationId xmlns:a16="http://schemas.microsoft.com/office/drawing/2014/main" id="{CA4A5C55-68A1-414E-B7C8-A68BE0276681}"/>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03" name="Rectangle 178">
                <a:extLst>
                  <a:ext uri="{FF2B5EF4-FFF2-40B4-BE49-F238E27FC236}">
                    <a16:creationId xmlns:a16="http://schemas.microsoft.com/office/drawing/2014/main" id="{2B74F8CA-BCEB-4D82-9F4B-25F81943ADF5}"/>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04" name="Oval 179">
                <a:extLst>
                  <a:ext uri="{FF2B5EF4-FFF2-40B4-BE49-F238E27FC236}">
                    <a16:creationId xmlns:a16="http://schemas.microsoft.com/office/drawing/2014/main" id="{179C5E68-30E7-45EF-A435-506824F3A097}"/>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05" name="Group 180">
                <a:extLst>
                  <a:ext uri="{FF2B5EF4-FFF2-40B4-BE49-F238E27FC236}">
                    <a16:creationId xmlns:a16="http://schemas.microsoft.com/office/drawing/2014/main" id="{FBA7079F-2765-46C3-B9F8-5AAC3A37D649}"/>
                  </a:ext>
                </a:extLst>
              </p:cNvPr>
              <p:cNvGrpSpPr>
                <a:grpSpLocks/>
              </p:cNvGrpSpPr>
              <p:nvPr/>
            </p:nvGrpSpPr>
            <p:grpSpPr bwMode="auto">
              <a:xfrm>
                <a:off x="2289" y="3575"/>
                <a:ext cx="202" cy="250"/>
                <a:chOff x="2955" y="2429"/>
                <a:chExt cx="205" cy="250"/>
              </a:xfrm>
            </p:grpSpPr>
            <p:sp>
              <p:nvSpPr>
                <p:cNvPr id="217206" name="Rectangle 181">
                  <a:extLst>
                    <a:ext uri="{FF2B5EF4-FFF2-40B4-BE49-F238E27FC236}">
                      <a16:creationId xmlns:a16="http://schemas.microsoft.com/office/drawing/2014/main" id="{7932DCE6-B113-46F6-9C12-D778CA18CC2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07" name="Text Box 182">
                  <a:extLst>
                    <a:ext uri="{FF2B5EF4-FFF2-40B4-BE49-F238E27FC236}">
                      <a16:creationId xmlns:a16="http://schemas.microsoft.com/office/drawing/2014/main" id="{ABCD3B8F-881C-4931-AB1E-EF930B0A503C}"/>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57" name="Group 183">
              <a:extLst>
                <a:ext uri="{FF2B5EF4-FFF2-40B4-BE49-F238E27FC236}">
                  <a16:creationId xmlns:a16="http://schemas.microsoft.com/office/drawing/2014/main" id="{DC9B584F-DFB8-4DB8-90FA-133D478A73AD}"/>
                </a:ext>
              </a:extLst>
            </p:cNvPr>
            <p:cNvGrpSpPr>
              <a:grpSpLocks/>
            </p:cNvGrpSpPr>
            <p:nvPr/>
          </p:nvGrpSpPr>
          <p:grpSpPr bwMode="auto">
            <a:xfrm>
              <a:off x="4805" y="3269"/>
              <a:ext cx="315" cy="288"/>
              <a:chOff x="2903" y="2855"/>
              <a:chExt cx="315" cy="288"/>
            </a:xfrm>
          </p:grpSpPr>
          <p:grpSp>
            <p:nvGrpSpPr>
              <p:cNvPr id="217191" name="Group 184">
                <a:extLst>
                  <a:ext uri="{FF2B5EF4-FFF2-40B4-BE49-F238E27FC236}">
                    <a16:creationId xmlns:a16="http://schemas.microsoft.com/office/drawing/2014/main" id="{3AF2C853-3A52-4E9B-A908-33092C5B6166}"/>
                  </a:ext>
                </a:extLst>
              </p:cNvPr>
              <p:cNvGrpSpPr>
                <a:grpSpLocks/>
              </p:cNvGrpSpPr>
              <p:nvPr/>
            </p:nvGrpSpPr>
            <p:grpSpPr bwMode="auto">
              <a:xfrm>
                <a:off x="2903" y="2938"/>
                <a:ext cx="315" cy="144"/>
                <a:chOff x="2903" y="2938"/>
                <a:chExt cx="315" cy="144"/>
              </a:xfrm>
            </p:grpSpPr>
            <p:sp>
              <p:nvSpPr>
                <p:cNvPr id="217195" name="Oval 185">
                  <a:extLst>
                    <a:ext uri="{FF2B5EF4-FFF2-40B4-BE49-F238E27FC236}">
                      <a16:creationId xmlns:a16="http://schemas.microsoft.com/office/drawing/2014/main" id="{C69360C4-0A56-4BCB-9892-036505F6BE9E}"/>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96" name="Line 186">
                  <a:extLst>
                    <a:ext uri="{FF2B5EF4-FFF2-40B4-BE49-F238E27FC236}">
                      <a16:creationId xmlns:a16="http://schemas.microsoft.com/office/drawing/2014/main" id="{482D943C-2D45-4C4E-92EB-474DEDC14F3D}"/>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97" name="Line 187">
                  <a:extLst>
                    <a:ext uri="{FF2B5EF4-FFF2-40B4-BE49-F238E27FC236}">
                      <a16:creationId xmlns:a16="http://schemas.microsoft.com/office/drawing/2014/main" id="{0A7A0BE8-7088-48A0-88EA-53F248B23F3B}"/>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98" name="Rectangle 188">
                  <a:extLst>
                    <a:ext uri="{FF2B5EF4-FFF2-40B4-BE49-F238E27FC236}">
                      <a16:creationId xmlns:a16="http://schemas.microsoft.com/office/drawing/2014/main" id="{D8598FC6-27C6-47A3-9FFC-7CE03C58F7A8}"/>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199" name="Oval 189">
                  <a:extLst>
                    <a:ext uri="{FF2B5EF4-FFF2-40B4-BE49-F238E27FC236}">
                      <a16:creationId xmlns:a16="http://schemas.microsoft.com/office/drawing/2014/main" id="{817704F4-B28F-4206-818E-383E930B65F4}"/>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192" name="Group 190">
                <a:extLst>
                  <a:ext uri="{FF2B5EF4-FFF2-40B4-BE49-F238E27FC236}">
                    <a16:creationId xmlns:a16="http://schemas.microsoft.com/office/drawing/2014/main" id="{54F8EEAD-8FB5-479A-9583-E0A955A3675E}"/>
                  </a:ext>
                </a:extLst>
              </p:cNvPr>
              <p:cNvGrpSpPr>
                <a:grpSpLocks/>
              </p:cNvGrpSpPr>
              <p:nvPr/>
            </p:nvGrpSpPr>
            <p:grpSpPr bwMode="auto">
              <a:xfrm>
                <a:off x="2959" y="2855"/>
                <a:ext cx="212" cy="288"/>
                <a:chOff x="2950" y="2396"/>
                <a:chExt cx="215" cy="288"/>
              </a:xfrm>
            </p:grpSpPr>
            <p:sp>
              <p:nvSpPr>
                <p:cNvPr id="217193" name="Rectangle 191">
                  <a:extLst>
                    <a:ext uri="{FF2B5EF4-FFF2-40B4-BE49-F238E27FC236}">
                      <a16:creationId xmlns:a16="http://schemas.microsoft.com/office/drawing/2014/main" id="{C90AEF11-508B-413A-BA6B-9080E4338FFA}"/>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94" name="Text Box 192">
                  <a:extLst>
                    <a:ext uri="{FF2B5EF4-FFF2-40B4-BE49-F238E27FC236}">
                      <a16:creationId xmlns:a16="http://schemas.microsoft.com/office/drawing/2014/main" id="{DE529994-1AB7-459B-A9BD-92C98243F0C2}"/>
                    </a:ext>
                  </a:extLst>
                </p:cNvPr>
                <p:cNvSpPr txBox="1">
                  <a:spLocks noChangeArrowheads="1"/>
                </p:cNvSpPr>
                <p:nvPr/>
              </p:nvSpPr>
              <p:spPr bwMode="auto">
                <a:xfrm>
                  <a:off x="2950" y="239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Times New Roman" panose="02020603050405020304" pitchFamily="18" charset="0"/>
                    </a:rPr>
                    <a:t>y</a:t>
                  </a:r>
                </a:p>
              </p:txBody>
            </p:sp>
          </p:grpSp>
        </p:grpSp>
        <p:grpSp>
          <p:nvGrpSpPr>
            <p:cNvPr id="217158" name="Group 193">
              <a:extLst>
                <a:ext uri="{FF2B5EF4-FFF2-40B4-BE49-F238E27FC236}">
                  <a16:creationId xmlns:a16="http://schemas.microsoft.com/office/drawing/2014/main" id="{F81BCB6E-4651-4D31-BF02-B4DA676E99E9}"/>
                </a:ext>
              </a:extLst>
            </p:cNvPr>
            <p:cNvGrpSpPr>
              <a:grpSpLocks/>
            </p:cNvGrpSpPr>
            <p:nvPr/>
          </p:nvGrpSpPr>
          <p:grpSpPr bwMode="auto">
            <a:xfrm>
              <a:off x="5217" y="2987"/>
              <a:ext cx="316" cy="288"/>
              <a:chOff x="2217" y="2855"/>
              <a:chExt cx="316" cy="288"/>
            </a:xfrm>
          </p:grpSpPr>
          <p:sp>
            <p:nvSpPr>
              <p:cNvPr id="217183" name="Oval 194">
                <a:extLst>
                  <a:ext uri="{FF2B5EF4-FFF2-40B4-BE49-F238E27FC236}">
                    <a16:creationId xmlns:a16="http://schemas.microsoft.com/office/drawing/2014/main" id="{8B139BD8-B6A0-4A2F-B2D3-F3830C9D327C}"/>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84" name="Line 195">
                <a:extLst>
                  <a:ext uri="{FF2B5EF4-FFF2-40B4-BE49-F238E27FC236}">
                    <a16:creationId xmlns:a16="http://schemas.microsoft.com/office/drawing/2014/main" id="{DA0885D0-9595-4AD4-96C7-81C968AF541A}"/>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5" name="Line 196">
                <a:extLst>
                  <a:ext uri="{FF2B5EF4-FFF2-40B4-BE49-F238E27FC236}">
                    <a16:creationId xmlns:a16="http://schemas.microsoft.com/office/drawing/2014/main" id="{05532514-BC47-4564-9295-2D73CA63E20B}"/>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6" name="Rectangle 197">
                <a:extLst>
                  <a:ext uri="{FF2B5EF4-FFF2-40B4-BE49-F238E27FC236}">
                    <a16:creationId xmlns:a16="http://schemas.microsoft.com/office/drawing/2014/main" id="{8E7C41AD-07D9-4A95-96A5-25E47B51B719}"/>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187" name="Oval 198">
                <a:extLst>
                  <a:ext uri="{FF2B5EF4-FFF2-40B4-BE49-F238E27FC236}">
                    <a16:creationId xmlns:a16="http://schemas.microsoft.com/office/drawing/2014/main" id="{EDD61B7C-BA60-4981-BDE9-52D96ECAB0A0}"/>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188" name="Group 199">
                <a:extLst>
                  <a:ext uri="{FF2B5EF4-FFF2-40B4-BE49-F238E27FC236}">
                    <a16:creationId xmlns:a16="http://schemas.microsoft.com/office/drawing/2014/main" id="{2B69286C-F8C4-423D-9F48-D9D348DAEBF6}"/>
                  </a:ext>
                </a:extLst>
              </p:cNvPr>
              <p:cNvGrpSpPr>
                <a:grpSpLocks/>
              </p:cNvGrpSpPr>
              <p:nvPr/>
            </p:nvGrpSpPr>
            <p:grpSpPr bwMode="auto">
              <a:xfrm>
                <a:off x="2275" y="2855"/>
                <a:ext cx="212" cy="288"/>
                <a:chOff x="2950" y="2396"/>
                <a:chExt cx="215" cy="288"/>
              </a:xfrm>
            </p:grpSpPr>
            <p:sp>
              <p:nvSpPr>
                <p:cNvPr id="217189" name="Rectangle 200">
                  <a:extLst>
                    <a:ext uri="{FF2B5EF4-FFF2-40B4-BE49-F238E27FC236}">
                      <a16:creationId xmlns:a16="http://schemas.microsoft.com/office/drawing/2014/main" id="{A0CDDE5B-0701-4F63-80B5-5D8CDD6A2E0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90" name="Text Box 201">
                  <a:extLst>
                    <a:ext uri="{FF2B5EF4-FFF2-40B4-BE49-F238E27FC236}">
                      <a16:creationId xmlns:a16="http://schemas.microsoft.com/office/drawing/2014/main" id="{278FFA5C-5195-45F2-8DCA-C2E0E83F3AFD}"/>
                    </a:ext>
                  </a:extLst>
                </p:cNvPr>
                <p:cNvSpPr txBox="1">
                  <a:spLocks noChangeArrowheads="1"/>
                </p:cNvSpPr>
                <p:nvPr/>
              </p:nvSpPr>
              <p:spPr bwMode="auto">
                <a:xfrm>
                  <a:off x="2950" y="239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Times New Roman" panose="02020603050405020304" pitchFamily="18" charset="0"/>
                    </a:rPr>
                    <a:t>x</a:t>
                  </a:r>
                </a:p>
              </p:txBody>
            </p:sp>
          </p:grpSp>
        </p:grpSp>
        <p:sp>
          <p:nvSpPr>
            <p:cNvPr id="217159" name="Text Box 202">
              <a:extLst>
                <a:ext uri="{FF2B5EF4-FFF2-40B4-BE49-F238E27FC236}">
                  <a16:creationId xmlns:a16="http://schemas.microsoft.com/office/drawing/2014/main" id="{83E9D011-1F0A-4BB0-87AE-CA25EBF674B0}"/>
                </a:ext>
              </a:extLst>
            </p:cNvPr>
            <p:cNvSpPr txBox="1">
              <a:spLocks noChangeArrowheads="1"/>
            </p:cNvSpPr>
            <p:nvPr/>
          </p:nvSpPr>
          <p:spPr bwMode="auto">
            <a:xfrm>
              <a:off x="4457" y="2843"/>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2+e</a:t>
              </a:r>
              <a:endParaRPr lang="en-US" altLang="zh-CN" sz="2400" u="none">
                <a:latin typeface="Times New Roman" panose="02020603050405020304" pitchFamily="18" charset="0"/>
              </a:endParaRPr>
            </a:p>
          </p:txBody>
        </p:sp>
        <p:sp>
          <p:nvSpPr>
            <p:cNvPr id="217160" name="Freeform 203">
              <a:extLst>
                <a:ext uri="{FF2B5EF4-FFF2-40B4-BE49-F238E27FC236}">
                  <a16:creationId xmlns:a16="http://schemas.microsoft.com/office/drawing/2014/main" id="{DA3F5215-9FCE-4925-83E6-F399C0C0BEA0}"/>
                </a:ext>
              </a:extLst>
            </p:cNvPr>
            <p:cNvSpPr>
              <a:spLocks/>
            </p:cNvSpPr>
            <p:nvPr/>
          </p:nvSpPr>
          <p:spPr bwMode="auto">
            <a:xfrm flipH="1">
              <a:off x="5052" y="2952"/>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1" name="Freeform 204">
              <a:extLst>
                <a:ext uri="{FF2B5EF4-FFF2-40B4-BE49-F238E27FC236}">
                  <a16:creationId xmlns:a16="http://schemas.microsoft.com/office/drawing/2014/main" id="{6C0FAB09-B9EA-4E73-99D4-855A9547039E}"/>
                </a:ext>
              </a:extLst>
            </p:cNvPr>
            <p:cNvSpPr>
              <a:spLocks/>
            </p:cNvSpPr>
            <p:nvPr/>
          </p:nvSpPr>
          <p:spPr bwMode="auto">
            <a:xfrm flipH="1" flipV="1">
              <a:off x="5061" y="3213"/>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2" name="Freeform 205">
              <a:extLst>
                <a:ext uri="{FF2B5EF4-FFF2-40B4-BE49-F238E27FC236}">
                  <a16:creationId xmlns:a16="http://schemas.microsoft.com/office/drawing/2014/main" id="{36A3BA09-C8B9-418A-813E-CC44F36E3238}"/>
                </a:ext>
              </a:extLst>
            </p:cNvPr>
            <p:cNvSpPr>
              <a:spLocks/>
            </p:cNvSpPr>
            <p:nvPr/>
          </p:nvSpPr>
          <p:spPr bwMode="auto">
            <a:xfrm flipV="1">
              <a:off x="4659" y="3207"/>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3" name="Text Box 206">
              <a:extLst>
                <a:ext uri="{FF2B5EF4-FFF2-40B4-BE49-F238E27FC236}">
                  <a16:creationId xmlns:a16="http://schemas.microsoft.com/office/drawing/2014/main" id="{72347CEB-5695-401E-809F-B5072A4072B3}"/>
                </a:ext>
              </a:extLst>
            </p:cNvPr>
            <p:cNvSpPr txBox="1">
              <a:spLocks noChangeArrowheads="1"/>
            </p:cNvSpPr>
            <p:nvPr/>
          </p:nvSpPr>
          <p:spPr bwMode="auto">
            <a:xfrm>
              <a:off x="5190" y="286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64" name="Text Box 207">
              <a:extLst>
                <a:ext uri="{FF2B5EF4-FFF2-40B4-BE49-F238E27FC236}">
                  <a16:creationId xmlns:a16="http://schemas.microsoft.com/office/drawing/2014/main" id="{962DEF42-3A28-4EC4-84B6-219D737D78F2}"/>
                </a:ext>
              </a:extLst>
            </p:cNvPr>
            <p:cNvSpPr txBox="1">
              <a:spLocks noChangeArrowheads="1"/>
            </p:cNvSpPr>
            <p:nvPr/>
          </p:nvSpPr>
          <p:spPr bwMode="auto">
            <a:xfrm>
              <a:off x="5138" y="3209"/>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e</a:t>
              </a:r>
              <a:endParaRPr lang="en-US" altLang="zh-CN" sz="2400" u="none">
                <a:latin typeface="Times New Roman" panose="02020603050405020304" pitchFamily="18" charset="0"/>
              </a:endParaRPr>
            </a:p>
          </p:txBody>
        </p:sp>
        <p:sp>
          <p:nvSpPr>
            <p:cNvPr id="217165" name="Text Box 208">
              <a:extLst>
                <a:ext uri="{FF2B5EF4-FFF2-40B4-BE49-F238E27FC236}">
                  <a16:creationId xmlns:a16="http://schemas.microsoft.com/office/drawing/2014/main" id="{7526150C-094D-4031-82B4-BB6DFC5A2B26}"/>
                </a:ext>
              </a:extLst>
            </p:cNvPr>
            <p:cNvSpPr txBox="1">
              <a:spLocks noChangeArrowheads="1"/>
            </p:cNvSpPr>
            <p:nvPr/>
          </p:nvSpPr>
          <p:spPr bwMode="auto">
            <a:xfrm>
              <a:off x="4585" y="32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66" name="Freeform 209">
              <a:extLst>
                <a:ext uri="{FF2B5EF4-FFF2-40B4-BE49-F238E27FC236}">
                  <a16:creationId xmlns:a16="http://schemas.microsoft.com/office/drawing/2014/main" id="{3541A7DD-515F-492E-9F5C-6154AB881015}"/>
                </a:ext>
              </a:extLst>
            </p:cNvPr>
            <p:cNvSpPr>
              <a:spLocks/>
            </p:cNvSpPr>
            <p:nvPr/>
          </p:nvSpPr>
          <p:spPr bwMode="auto">
            <a:xfrm flipH="1" flipV="1">
              <a:off x="5001" y="3186"/>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7" name="Freeform 210">
              <a:extLst>
                <a:ext uri="{FF2B5EF4-FFF2-40B4-BE49-F238E27FC236}">
                  <a16:creationId xmlns:a16="http://schemas.microsoft.com/office/drawing/2014/main" id="{C276EED8-2A16-4F13-9B7C-10EE93D9F990}"/>
                </a:ext>
              </a:extLst>
            </p:cNvPr>
            <p:cNvSpPr>
              <a:spLocks/>
            </p:cNvSpPr>
            <p:nvPr/>
          </p:nvSpPr>
          <p:spPr bwMode="auto">
            <a:xfrm flipH="1">
              <a:off x="4716" y="3192"/>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8" name="Text Box 211">
              <a:extLst>
                <a:ext uri="{FF2B5EF4-FFF2-40B4-BE49-F238E27FC236}">
                  <a16:creationId xmlns:a16="http://schemas.microsoft.com/office/drawing/2014/main" id="{DFE3444D-1EA2-4C15-B431-9F4F5449FDA9}"/>
                </a:ext>
              </a:extLst>
            </p:cNvPr>
            <p:cNvSpPr txBox="1">
              <a:spLocks noChangeArrowheads="1"/>
            </p:cNvSpPr>
            <p:nvPr/>
          </p:nvSpPr>
          <p:spPr bwMode="auto">
            <a:xfrm>
              <a:off x="4733" y="3080"/>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69" name="Text Box 212">
              <a:extLst>
                <a:ext uri="{FF2B5EF4-FFF2-40B4-BE49-F238E27FC236}">
                  <a16:creationId xmlns:a16="http://schemas.microsoft.com/office/drawing/2014/main" id="{2A2BBC65-804E-4747-A2C3-4A209D526CE3}"/>
                </a:ext>
              </a:extLst>
            </p:cNvPr>
            <p:cNvSpPr txBox="1">
              <a:spLocks noChangeArrowheads="1"/>
            </p:cNvSpPr>
            <p:nvPr/>
          </p:nvSpPr>
          <p:spPr bwMode="auto">
            <a:xfrm>
              <a:off x="4992" y="3074"/>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70" name="Text Box 213">
              <a:extLst>
                <a:ext uri="{FF2B5EF4-FFF2-40B4-BE49-F238E27FC236}">
                  <a16:creationId xmlns:a16="http://schemas.microsoft.com/office/drawing/2014/main" id="{46217C4D-1C6D-4AF3-A9A4-15984EC118D2}"/>
                </a:ext>
              </a:extLst>
            </p:cNvPr>
            <p:cNvSpPr txBox="1">
              <a:spLocks noChangeArrowheads="1"/>
            </p:cNvSpPr>
            <p:nvPr/>
          </p:nvSpPr>
          <p:spPr bwMode="auto">
            <a:xfrm>
              <a:off x="503" y="3755"/>
              <a:ext cx="8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chemeClr val="accent2"/>
                  </a:solidFill>
                  <a:latin typeface="Comic Sans MS" panose="030F0702030302020204" pitchFamily="66" charset="0"/>
                </a:rPr>
                <a:t>i</a:t>
              </a:r>
              <a:r>
                <a:rPr lang="zh-CN" altLang="en-US" sz="2000" u="none">
                  <a:solidFill>
                    <a:schemeClr val="accent2"/>
                  </a:solidFill>
                  <a:latin typeface="Comic Sans MS" panose="030F0702030302020204" pitchFamily="66" charset="0"/>
                </a:rPr>
                <a:t>初始选路</a:t>
              </a:r>
              <a:endParaRPr lang="zh-CN" altLang="en-US" sz="2400" u="none">
                <a:latin typeface="Times New Roman" panose="02020603050405020304" pitchFamily="18" charset="0"/>
              </a:endParaRPr>
            </a:p>
          </p:txBody>
        </p:sp>
        <p:sp>
          <p:nvSpPr>
            <p:cNvPr id="217171" name="Text Box 214">
              <a:extLst>
                <a:ext uri="{FF2B5EF4-FFF2-40B4-BE49-F238E27FC236}">
                  <a16:creationId xmlns:a16="http://schemas.microsoft.com/office/drawing/2014/main" id="{F93D4732-5DCA-4C3D-84F7-30C68C0EDE8F}"/>
                </a:ext>
              </a:extLst>
            </p:cNvPr>
            <p:cNvSpPr txBox="1">
              <a:spLocks noChangeArrowheads="1"/>
            </p:cNvSpPr>
            <p:nvPr/>
          </p:nvSpPr>
          <p:spPr bwMode="auto">
            <a:xfrm>
              <a:off x="1806" y="3766"/>
              <a:ext cx="10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dirty="0">
                  <a:solidFill>
                    <a:schemeClr val="accent2"/>
                  </a:solidFill>
                  <a:latin typeface="Comic Sans MS" panose="030F0702030302020204" pitchFamily="66" charset="0"/>
                </a:rPr>
                <a:t>… </a:t>
              </a:r>
              <a:r>
                <a:rPr lang="zh-CN" altLang="en-US" sz="2000" u="none" dirty="0">
                  <a:solidFill>
                    <a:schemeClr val="accent2"/>
                  </a:solidFill>
                  <a:latin typeface="Comic Sans MS" panose="030F0702030302020204" pitchFamily="66" charset="0"/>
                </a:rPr>
                <a:t>重计算路由</a:t>
              </a:r>
              <a:endParaRPr lang="zh-CN" altLang="en-US" sz="2400" u="none" dirty="0">
                <a:latin typeface="Times New Roman" panose="02020603050405020304" pitchFamily="18" charset="0"/>
              </a:endParaRPr>
            </a:p>
          </p:txBody>
        </p:sp>
        <p:sp>
          <p:nvSpPr>
            <p:cNvPr id="217172" name="Text Box 215">
              <a:extLst>
                <a:ext uri="{FF2B5EF4-FFF2-40B4-BE49-F238E27FC236}">
                  <a16:creationId xmlns:a16="http://schemas.microsoft.com/office/drawing/2014/main" id="{EA821786-F518-40C5-8A8A-FC9389EECD1C}"/>
                </a:ext>
              </a:extLst>
            </p:cNvPr>
            <p:cNvSpPr txBox="1">
              <a:spLocks noChangeArrowheads="1"/>
            </p:cNvSpPr>
            <p:nvPr/>
          </p:nvSpPr>
          <p:spPr bwMode="auto">
            <a:xfrm>
              <a:off x="3235" y="3799"/>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dirty="0">
                  <a:solidFill>
                    <a:schemeClr val="accent2"/>
                  </a:solidFill>
                  <a:latin typeface="Comic Sans MS" panose="030F0702030302020204" pitchFamily="66" charset="0"/>
                </a:rPr>
                <a:t>… </a:t>
              </a:r>
              <a:r>
                <a:rPr lang="zh-CN" altLang="en-US" sz="2000" u="none" dirty="0">
                  <a:solidFill>
                    <a:schemeClr val="accent2"/>
                  </a:solidFill>
                  <a:latin typeface="Comic Sans MS" panose="030F0702030302020204" pitchFamily="66" charset="0"/>
                </a:rPr>
                <a:t>重计算</a:t>
              </a:r>
              <a:endParaRPr lang="zh-CN" altLang="en-US" sz="2400" u="none" dirty="0">
                <a:latin typeface="Times New Roman" panose="02020603050405020304" pitchFamily="18" charset="0"/>
              </a:endParaRPr>
            </a:p>
          </p:txBody>
        </p:sp>
        <p:sp>
          <p:nvSpPr>
            <p:cNvPr id="217173" name="Text Box 216">
              <a:extLst>
                <a:ext uri="{FF2B5EF4-FFF2-40B4-BE49-F238E27FC236}">
                  <a16:creationId xmlns:a16="http://schemas.microsoft.com/office/drawing/2014/main" id="{50042978-965E-491A-8A08-88745FE4B2E0}"/>
                </a:ext>
              </a:extLst>
            </p:cNvPr>
            <p:cNvSpPr txBox="1">
              <a:spLocks noChangeArrowheads="1"/>
            </p:cNvSpPr>
            <p:nvPr/>
          </p:nvSpPr>
          <p:spPr bwMode="auto">
            <a:xfrm>
              <a:off x="4495" y="3814"/>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dirty="0">
                  <a:solidFill>
                    <a:schemeClr val="accent2"/>
                  </a:solidFill>
                  <a:latin typeface="Comic Sans MS" panose="030F0702030302020204" pitchFamily="66" charset="0"/>
                </a:rPr>
                <a:t>… </a:t>
              </a:r>
              <a:r>
                <a:rPr lang="zh-CN" altLang="en-US" sz="2000" u="none" dirty="0">
                  <a:solidFill>
                    <a:schemeClr val="accent2"/>
                  </a:solidFill>
                  <a:latin typeface="Comic Sans MS" panose="030F0702030302020204" pitchFamily="66" charset="0"/>
                </a:rPr>
                <a:t>重计算</a:t>
              </a:r>
              <a:endParaRPr lang="zh-CN" altLang="en-US" sz="2400" u="none" dirty="0">
                <a:latin typeface="Times New Roman" panose="02020603050405020304" pitchFamily="18" charset="0"/>
              </a:endParaRPr>
            </a:p>
          </p:txBody>
        </p:sp>
        <p:sp>
          <p:nvSpPr>
            <p:cNvPr id="217174" name="Line 217">
              <a:extLst>
                <a:ext uri="{FF2B5EF4-FFF2-40B4-BE49-F238E27FC236}">
                  <a16:creationId xmlns:a16="http://schemas.microsoft.com/office/drawing/2014/main" id="{C50446E9-EF6C-4A88-8D34-D605A2EAAB85}"/>
                </a:ext>
              </a:extLst>
            </p:cNvPr>
            <p:cNvSpPr>
              <a:spLocks noChangeShapeType="1"/>
            </p:cNvSpPr>
            <p:nvPr/>
          </p:nvSpPr>
          <p:spPr bwMode="auto">
            <a:xfrm flipV="1">
              <a:off x="2292" y="348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5" name="Line 218">
              <a:extLst>
                <a:ext uri="{FF2B5EF4-FFF2-40B4-BE49-F238E27FC236}">
                  <a16:creationId xmlns:a16="http://schemas.microsoft.com/office/drawing/2014/main" id="{974F424F-248E-48F7-8DD2-7A65ED668F9D}"/>
                </a:ext>
              </a:extLst>
            </p:cNvPr>
            <p:cNvSpPr>
              <a:spLocks noChangeShapeType="1"/>
            </p:cNvSpPr>
            <p:nvPr/>
          </p:nvSpPr>
          <p:spPr bwMode="auto">
            <a:xfrm flipV="1">
              <a:off x="1872" y="3201"/>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6" name="Line 219">
              <a:extLst>
                <a:ext uri="{FF2B5EF4-FFF2-40B4-BE49-F238E27FC236}">
                  <a16:creationId xmlns:a16="http://schemas.microsoft.com/office/drawing/2014/main" id="{84FA6060-F623-4944-B129-B005C59FF8B4}"/>
                </a:ext>
              </a:extLst>
            </p:cNvPr>
            <p:cNvSpPr>
              <a:spLocks noChangeShapeType="1"/>
            </p:cNvSpPr>
            <p:nvPr/>
          </p:nvSpPr>
          <p:spPr bwMode="auto">
            <a:xfrm flipV="1">
              <a:off x="2712" y="3204"/>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7" name="Line 220">
              <a:extLst>
                <a:ext uri="{FF2B5EF4-FFF2-40B4-BE49-F238E27FC236}">
                  <a16:creationId xmlns:a16="http://schemas.microsoft.com/office/drawing/2014/main" id="{6A665016-5514-46B2-A256-69AB887B4AEA}"/>
                </a:ext>
              </a:extLst>
            </p:cNvPr>
            <p:cNvSpPr>
              <a:spLocks noChangeShapeType="1"/>
            </p:cNvSpPr>
            <p:nvPr/>
          </p:nvSpPr>
          <p:spPr bwMode="auto">
            <a:xfrm flipV="1">
              <a:off x="3237" y="32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8" name="Line 221">
              <a:extLst>
                <a:ext uri="{FF2B5EF4-FFF2-40B4-BE49-F238E27FC236}">
                  <a16:creationId xmlns:a16="http://schemas.microsoft.com/office/drawing/2014/main" id="{A28C1469-74DB-447E-A25A-5383A34AF6BD}"/>
                </a:ext>
              </a:extLst>
            </p:cNvPr>
            <p:cNvSpPr>
              <a:spLocks noChangeShapeType="1"/>
            </p:cNvSpPr>
            <p:nvPr/>
          </p:nvSpPr>
          <p:spPr bwMode="auto">
            <a:xfrm flipV="1">
              <a:off x="3654" y="348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9" name="Line 222">
              <a:extLst>
                <a:ext uri="{FF2B5EF4-FFF2-40B4-BE49-F238E27FC236}">
                  <a16:creationId xmlns:a16="http://schemas.microsoft.com/office/drawing/2014/main" id="{E02F5270-7144-4CE0-B2A5-B2A93D4EA7C5}"/>
                </a:ext>
              </a:extLst>
            </p:cNvPr>
            <p:cNvSpPr>
              <a:spLocks noChangeShapeType="1"/>
            </p:cNvSpPr>
            <p:nvPr/>
          </p:nvSpPr>
          <p:spPr bwMode="auto">
            <a:xfrm flipV="1">
              <a:off x="4071" y="32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0" name="Line 223">
              <a:extLst>
                <a:ext uri="{FF2B5EF4-FFF2-40B4-BE49-F238E27FC236}">
                  <a16:creationId xmlns:a16="http://schemas.microsoft.com/office/drawing/2014/main" id="{F4CECFB6-208F-41ED-BB74-F706E1765BE4}"/>
                </a:ext>
              </a:extLst>
            </p:cNvPr>
            <p:cNvSpPr>
              <a:spLocks noChangeShapeType="1"/>
            </p:cNvSpPr>
            <p:nvPr/>
          </p:nvSpPr>
          <p:spPr bwMode="auto">
            <a:xfrm flipV="1">
              <a:off x="4566" y="32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1" name="Line 224">
              <a:extLst>
                <a:ext uri="{FF2B5EF4-FFF2-40B4-BE49-F238E27FC236}">
                  <a16:creationId xmlns:a16="http://schemas.microsoft.com/office/drawing/2014/main" id="{4E6C8B9B-A75A-4AAA-8038-35A6CAD3FA02}"/>
                </a:ext>
              </a:extLst>
            </p:cNvPr>
            <p:cNvSpPr>
              <a:spLocks noChangeShapeType="1"/>
            </p:cNvSpPr>
            <p:nvPr/>
          </p:nvSpPr>
          <p:spPr bwMode="auto">
            <a:xfrm flipV="1">
              <a:off x="4977" y="3501"/>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2" name="Line 225">
              <a:extLst>
                <a:ext uri="{FF2B5EF4-FFF2-40B4-BE49-F238E27FC236}">
                  <a16:creationId xmlns:a16="http://schemas.microsoft.com/office/drawing/2014/main" id="{517CE8D5-98A9-476B-91A5-0C2CAB2C6C19}"/>
                </a:ext>
              </a:extLst>
            </p:cNvPr>
            <p:cNvSpPr>
              <a:spLocks noChangeShapeType="1"/>
            </p:cNvSpPr>
            <p:nvPr/>
          </p:nvSpPr>
          <p:spPr bwMode="auto">
            <a:xfrm flipV="1">
              <a:off x="5388" y="3225"/>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7095" name="Text Box 226">
            <a:extLst>
              <a:ext uri="{FF2B5EF4-FFF2-40B4-BE49-F238E27FC236}">
                <a16:creationId xmlns:a16="http://schemas.microsoft.com/office/drawing/2014/main" id="{1B6EC044-74F4-474E-95F4-007C243D135B}"/>
              </a:ext>
            </a:extLst>
          </p:cNvPr>
          <p:cNvSpPr txBox="1">
            <a:spLocks noChangeArrowheads="1"/>
          </p:cNvSpPr>
          <p:nvPr/>
        </p:nvSpPr>
        <p:spPr bwMode="auto">
          <a:xfrm>
            <a:off x="2166938" y="4000501"/>
            <a:ext cx="7848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solidFill>
                  <a:srgbClr val="FF0000"/>
                </a:solidFill>
                <a:latin typeface="楷体" panose="02010609060101010101" pitchFamily="49" charset="-122"/>
                <a:ea typeface="楷体" panose="02010609060101010101" pitchFamily="49" charset="-122"/>
              </a:rPr>
              <a:t>链路的费用</a:t>
            </a:r>
            <a:r>
              <a:rPr lang="en-US" altLang="zh-CN" u="none" dirty="0">
                <a:solidFill>
                  <a:srgbClr val="FF0000"/>
                </a:solidFill>
                <a:latin typeface="楷体" panose="02010609060101010101" pitchFamily="49" charset="-122"/>
                <a:ea typeface="楷体" panose="02010609060101010101" pitchFamily="49" charset="-122"/>
              </a:rPr>
              <a:t>=</a:t>
            </a:r>
            <a:r>
              <a:rPr lang="zh-CN" altLang="en-US" u="none" dirty="0">
                <a:solidFill>
                  <a:srgbClr val="FF0000"/>
                </a:solidFill>
                <a:latin typeface="楷体" panose="02010609060101010101" pitchFamily="49" charset="-122"/>
                <a:ea typeface="楷体" panose="02010609060101010101" pitchFamily="49" charset="-122"/>
              </a:rPr>
              <a:t>链路上承载的负载，因此</a:t>
            </a:r>
            <a:r>
              <a:rPr lang="en-US" altLang="zh-CN" u="none" dirty="0">
                <a:solidFill>
                  <a:srgbClr val="FF0000"/>
                </a:solidFill>
                <a:latin typeface="楷体" panose="02010609060101010101" pitchFamily="49" charset="-122"/>
                <a:ea typeface="楷体" panose="02010609060101010101" pitchFamily="49" charset="-122"/>
              </a:rPr>
              <a:t>c(</a:t>
            </a:r>
            <a:r>
              <a:rPr lang="en-US" altLang="zh-CN" u="none" dirty="0" err="1">
                <a:solidFill>
                  <a:srgbClr val="FF0000"/>
                </a:solidFill>
                <a:latin typeface="楷体" panose="02010609060101010101" pitchFamily="49" charset="-122"/>
                <a:ea typeface="楷体" panose="02010609060101010101" pitchFamily="49" charset="-122"/>
              </a:rPr>
              <a:t>u,v</a:t>
            </a:r>
            <a:r>
              <a:rPr lang="en-US" altLang="zh-CN" u="none" dirty="0">
                <a:solidFill>
                  <a:srgbClr val="FF0000"/>
                </a:solidFill>
                <a:latin typeface="楷体" panose="02010609060101010101" pitchFamily="49" charset="-122"/>
                <a:ea typeface="楷体" panose="02010609060101010101" pitchFamily="49" charset="-122"/>
              </a:rPr>
              <a:t>)</a:t>
            </a:r>
            <a:r>
              <a:rPr lang="zh-CN" altLang="en-US" u="none" dirty="0">
                <a:solidFill>
                  <a:srgbClr val="FF0000"/>
                </a:solidFill>
                <a:latin typeface="楷体" panose="02010609060101010101" pitchFamily="49" charset="-122"/>
                <a:ea typeface="楷体" panose="02010609060101010101" pitchFamily="49" charset="-122"/>
              </a:rPr>
              <a:t>不等于</a:t>
            </a:r>
            <a:r>
              <a:rPr lang="en-US" altLang="zh-CN" u="none" dirty="0">
                <a:solidFill>
                  <a:srgbClr val="FF0000"/>
                </a:solidFill>
                <a:latin typeface="楷体" panose="02010609060101010101" pitchFamily="49" charset="-122"/>
                <a:ea typeface="楷体" panose="02010609060101010101" pitchFamily="49" charset="-122"/>
              </a:rPr>
              <a:t>c(</a:t>
            </a:r>
            <a:r>
              <a:rPr lang="en-US" altLang="zh-CN" u="none" dirty="0" err="1">
                <a:solidFill>
                  <a:srgbClr val="FF0000"/>
                </a:solidFill>
                <a:latin typeface="楷体" panose="02010609060101010101" pitchFamily="49" charset="-122"/>
                <a:ea typeface="楷体" panose="02010609060101010101" pitchFamily="49" charset="-122"/>
              </a:rPr>
              <a:t>v,u</a:t>
            </a:r>
            <a:r>
              <a:rPr lang="en-US" altLang="zh-CN" u="none" dirty="0">
                <a:solidFill>
                  <a:srgbClr val="FF0000"/>
                </a:solidFill>
                <a:latin typeface="楷体" panose="02010609060101010101" pitchFamily="49" charset="-122"/>
                <a:ea typeface="楷体" panose="02010609060101010101" pitchFamily="49" charset="-122"/>
              </a:rPr>
              <a:t>)</a:t>
            </a:r>
          </a:p>
          <a:p>
            <a:r>
              <a:rPr lang="zh-CN" altLang="en-US" u="none" dirty="0">
                <a:latin typeface="楷体" panose="02010609060101010101" pitchFamily="49" charset="-122"/>
                <a:ea typeface="楷体" panose="02010609060101010101" pitchFamily="49" charset="-122"/>
              </a:rPr>
              <a:t>开始：</a:t>
            </a:r>
            <a:r>
              <a:rPr lang="en-US" altLang="zh-CN" u="none" dirty="0">
                <a:latin typeface="楷体" panose="02010609060101010101" pitchFamily="49" charset="-122"/>
                <a:ea typeface="楷体" panose="02010609060101010101" pitchFamily="49" charset="-122"/>
              </a:rPr>
              <a:t>z</a:t>
            </a:r>
            <a:r>
              <a:rPr lang="zh-CN" altLang="en-US" u="none" dirty="0">
                <a:latin typeface="楷体" panose="02010609060101010101" pitchFamily="49" charset="-122"/>
                <a:ea typeface="楷体" panose="02010609060101010101" pitchFamily="49" charset="-122"/>
              </a:rPr>
              <a:t>向</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发送</a:t>
            </a:r>
            <a:r>
              <a:rPr lang="en-US" altLang="zh-CN" u="none" dirty="0">
                <a:latin typeface="楷体" panose="02010609060101010101" pitchFamily="49" charset="-122"/>
                <a:ea typeface="楷体" panose="02010609060101010101" pitchFamily="49" charset="-122"/>
              </a:rPr>
              <a:t>1</a:t>
            </a:r>
            <a:r>
              <a:rPr lang="zh-CN" altLang="en-US" u="none" dirty="0">
                <a:latin typeface="楷体" panose="02010609060101010101" pitchFamily="49" charset="-122"/>
                <a:ea typeface="楷体" panose="02010609060101010101" pitchFamily="49" charset="-122"/>
              </a:rPr>
              <a:t>单元的流量，</a:t>
            </a:r>
            <a:r>
              <a:rPr lang="en-US" altLang="zh-CN" u="none" dirty="0">
                <a:latin typeface="楷体" panose="02010609060101010101" pitchFamily="49" charset="-122"/>
                <a:ea typeface="楷体" panose="02010609060101010101" pitchFamily="49" charset="-122"/>
              </a:rPr>
              <a:t>x</a:t>
            </a:r>
            <a:r>
              <a:rPr lang="zh-CN" altLang="en-US" u="none" dirty="0">
                <a:latin typeface="楷体" panose="02010609060101010101" pitchFamily="49" charset="-122"/>
                <a:ea typeface="楷体" panose="02010609060101010101" pitchFamily="49" charset="-122"/>
              </a:rPr>
              <a:t>向</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发送</a:t>
            </a:r>
            <a:r>
              <a:rPr lang="en-US" altLang="zh-CN" u="none" dirty="0">
                <a:latin typeface="楷体" panose="02010609060101010101" pitchFamily="49" charset="-122"/>
                <a:ea typeface="楷体" panose="02010609060101010101" pitchFamily="49" charset="-122"/>
              </a:rPr>
              <a:t>1</a:t>
            </a:r>
            <a:r>
              <a:rPr lang="zh-CN" altLang="en-US" u="none" dirty="0">
                <a:latin typeface="楷体" panose="02010609060101010101" pitchFamily="49" charset="-122"/>
                <a:ea typeface="楷体" panose="02010609060101010101" pitchFamily="49" charset="-122"/>
              </a:rPr>
              <a:t>单元流量，</a:t>
            </a:r>
            <a:r>
              <a:rPr lang="en-US" altLang="zh-CN" u="none" dirty="0">
                <a:latin typeface="楷体" panose="02010609060101010101" pitchFamily="49" charset="-122"/>
                <a:ea typeface="楷体" panose="02010609060101010101" pitchFamily="49" charset="-122"/>
              </a:rPr>
              <a:t>y</a:t>
            </a:r>
            <a:r>
              <a:rPr lang="zh-CN" altLang="en-US" u="none" dirty="0">
                <a:latin typeface="楷体" panose="02010609060101010101" pitchFamily="49" charset="-122"/>
                <a:ea typeface="楷体" panose="02010609060101010101" pitchFamily="49" charset="-122"/>
              </a:rPr>
              <a:t>向</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发送</a:t>
            </a:r>
            <a:r>
              <a:rPr lang="en-US" altLang="zh-CN" u="none" dirty="0">
                <a:latin typeface="楷体" panose="02010609060101010101" pitchFamily="49" charset="-122"/>
                <a:ea typeface="楷体" panose="02010609060101010101" pitchFamily="49" charset="-122"/>
              </a:rPr>
              <a:t>e</a:t>
            </a:r>
            <a:r>
              <a:rPr lang="zh-CN" altLang="en-US" u="none" dirty="0">
                <a:latin typeface="楷体" panose="02010609060101010101" pitchFamily="49" charset="-122"/>
                <a:ea typeface="楷体" panose="02010609060101010101" pitchFamily="49" charset="-122"/>
              </a:rPr>
              <a:t>单元流量</a:t>
            </a:r>
          </a:p>
          <a:p>
            <a:r>
              <a:rPr lang="zh-CN" altLang="en-US" u="none" dirty="0">
                <a:latin typeface="楷体" panose="02010609060101010101" pitchFamily="49" charset="-122"/>
                <a:ea typeface="楷体" panose="02010609060101010101" pitchFamily="49" charset="-122"/>
              </a:rPr>
              <a:t>当</a:t>
            </a:r>
            <a:r>
              <a:rPr lang="en-US" altLang="zh-CN" u="none" dirty="0">
                <a:latin typeface="楷体" panose="02010609060101010101" pitchFamily="49" charset="-122"/>
                <a:ea typeface="楷体" panose="02010609060101010101" pitchFamily="49" charset="-122"/>
              </a:rPr>
              <a:t>LS</a:t>
            </a:r>
            <a:r>
              <a:rPr lang="zh-CN" altLang="en-US" u="none" dirty="0">
                <a:latin typeface="楷体" panose="02010609060101010101" pitchFamily="49" charset="-122"/>
                <a:ea typeface="楷体" panose="02010609060101010101" pitchFamily="49" charset="-122"/>
              </a:rPr>
              <a:t>算法再次运行后，</a:t>
            </a:r>
            <a:r>
              <a:rPr lang="en-US" altLang="zh-CN" u="none" dirty="0">
                <a:latin typeface="楷体" panose="02010609060101010101" pitchFamily="49" charset="-122"/>
                <a:ea typeface="楷体" panose="02010609060101010101" pitchFamily="49" charset="-122"/>
              </a:rPr>
              <a:t>x</a:t>
            </a:r>
            <a:r>
              <a:rPr lang="zh-CN" altLang="en-US" u="none" dirty="0">
                <a:latin typeface="楷体" panose="02010609060101010101" pitchFamily="49" charset="-122"/>
                <a:ea typeface="楷体" panose="02010609060101010101" pitchFamily="49" charset="-122"/>
              </a:rPr>
              <a:t>、</a:t>
            </a:r>
            <a:r>
              <a:rPr lang="en-US" altLang="zh-CN" u="none" dirty="0">
                <a:latin typeface="楷体" panose="02010609060101010101" pitchFamily="49" charset="-122"/>
                <a:ea typeface="楷体" panose="02010609060101010101" pitchFamily="49" charset="-122"/>
              </a:rPr>
              <a:t>y</a:t>
            </a:r>
            <a:r>
              <a:rPr lang="zh-CN" altLang="en-US" u="none" dirty="0">
                <a:latin typeface="楷体" panose="02010609060101010101" pitchFamily="49" charset="-122"/>
                <a:ea typeface="楷体" panose="02010609060101010101" pitchFamily="49" charset="-122"/>
              </a:rPr>
              <a:t>到</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的最低费用路径是顺时针的，导致流量顺时针流动。再次运行</a:t>
            </a:r>
            <a:r>
              <a:rPr lang="en-US" altLang="zh-CN" u="none" dirty="0">
                <a:latin typeface="楷体" panose="02010609060101010101" pitchFamily="49" charset="-122"/>
                <a:ea typeface="楷体" panose="02010609060101010101" pitchFamily="49" charset="-122"/>
              </a:rPr>
              <a:t>LS</a:t>
            </a:r>
            <a:r>
              <a:rPr lang="zh-CN" altLang="en-US" u="none" dirty="0">
                <a:latin typeface="楷体" panose="02010609060101010101" pitchFamily="49" charset="-122"/>
                <a:ea typeface="楷体" panose="02010609060101010101" pitchFamily="49" charset="-122"/>
              </a:rPr>
              <a:t>算法，又导致流量逆时针流动</a:t>
            </a:r>
            <a:r>
              <a:rPr lang="en-US" altLang="zh-CN" u="none" dirty="0">
                <a:latin typeface="楷体" panose="02010609060101010101" pitchFamily="49" charset="-122"/>
                <a:ea typeface="楷体" panose="02010609060101010101" pitchFamily="49" charset="-122"/>
              </a:rPr>
              <a:t>…</a:t>
            </a:r>
          </a:p>
        </p:txBody>
      </p:sp>
      <p:sp>
        <p:nvSpPr>
          <p:cNvPr id="227" name="Text Box 56">
            <a:extLst>
              <a:ext uri="{FF2B5EF4-FFF2-40B4-BE49-F238E27FC236}">
                <a16:creationId xmlns:a16="http://schemas.microsoft.com/office/drawing/2014/main" id="{59C0A8FC-5140-491A-832F-7E6D2AD6FEFA}"/>
              </a:ext>
            </a:extLst>
          </p:cNvPr>
          <p:cNvSpPr txBox="1">
            <a:spLocks noChangeArrowheads="1"/>
          </p:cNvSpPr>
          <p:nvPr/>
        </p:nvSpPr>
        <p:spPr bwMode="auto">
          <a:xfrm>
            <a:off x="4309270" y="2797973"/>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28" name="Text Box 54">
            <a:extLst>
              <a:ext uri="{FF2B5EF4-FFF2-40B4-BE49-F238E27FC236}">
                <a16:creationId xmlns:a16="http://schemas.microsoft.com/office/drawing/2014/main" id="{183AF659-DD21-4033-953C-4E35E4B714C3}"/>
              </a:ext>
            </a:extLst>
          </p:cNvPr>
          <p:cNvSpPr txBox="1">
            <a:spLocks noChangeArrowheads="1"/>
          </p:cNvSpPr>
          <p:nvPr/>
        </p:nvSpPr>
        <p:spPr bwMode="auto">
          <a:xfrm>
            <a:off x="4854574" y="3055943"/>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30" name="Text Box 58">
            <a:extLst>
              <a:ext uri="{FF2B5EF4-FFF2-40B4-BE49-F238E27FC236}">
                <a16:creationId xmlns:a16="http://schemas.microsoft.com/office/drawing/2014/main" id="{DAD34428-5EEB-40F2-B892-35E66ED170BF}"/>
              </a:ext>
            </a:extLst>
          </p:cNvPr>
          <p:cNvSpPr txBox="1">
            <a:spLocks noChangeArrowheads="1"/>
          </p:cNvSpPr>
          <p:nvPr/>
        </p:nvSpPr>
        <p:spPr bwMode="auto">
          <a:xfrm>
            <a:off x="5629277" y="2743998"/>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1" name="Text Box 58">
            <a:extLst>
              <a:ext uri="{FF2B5EF4-FFF2-40B4-BE49-F238E27FC236}">
                <a16:creationId xmlns:a16="http://schemas.microsoft.com/office/drawing/2014/main" id="{478E80C7-EC81-4430-AA7C-4F823C0E5EF4}"/>
              </a:ext>
            </a:extLst>
          </p:cNvPr>
          <p:cNvSpPr txBox="1">
            <a:spLocks noChangeArrowheads="1"/>
          </p:cNvSpPr>
          <p:nvPr/>
        </p:nvSpPr>
        <p:spPr bwMode="auto">
          <a:xfrm>
            <a:off x="6449219" y="2816453"/>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2" name="Text Box 58">
            <a:extLst>
              <a:ext uri="{FF2B5EF4-FFF2-40B4-BE49-F238E27FC236}">
                <a16:creationId xmlns:a16="http://schemas.microsoft.com/office/drawing/2014/main" id="{81774099-AE9B-4B81-9A7E-4BBC968E603B}"/>
              </a:ext>
            </a:extLst>
          </p:cNvPr>
          <p:cNvSpPr txBox="1">
            <a:spLocks noChangeArrowheads="1"/>
          </p:cNvSpPr>
          <p:nvPr/>
        </p:nvSpPr>
        <p:spPr bwMode="auto">
          <a:xfrm>
            <a:off x="7895430" y="2805907"/>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3" name="Text Box 54">
            <a:extLst>
              <a:ext uri="{FF2B5EF4-FFF2-40B4-BE49-F238E27FC236}">
                <a16:creationId xmlns:a16="http://schemas.microsoft.com/office/drawing/2014/main" id="{69BC381C-1BE8-4366-B92C-404CDDE13E6D}"/>
              </a:ext>
            </a:extLst>
          </p:cNvPr>
          <p:cNvSpPr txBox="1">
            <a:spLocks noChangeArrowheads="1"/>
          </p:cNvSpPr>
          <p:nvPr/>
        </p:nvSpPr>
        <p:spPr bwMode="auto">
          <a:xfrm>
            <a:off x="7112853" y="3155293"/>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34" name="Text Box 54">
            <a:extLst>
              <a:ext uri="{FF2B5EF4-FFF2-40B4-BE49-F238E27FC236}">
                <a16:creationId xmlns:a16="http://schemas.microsoft.com/office/drawing/2014/main" id="{E42AF6AA-E0EF-4A60-AC12-260F9018EEF1}"/>
              </a:ext>
            </a:extLst>
          </p:cNvPr>
          <p:cNvSpPr txBox="1">
            <a:spLocks noChangeArrowheads="1"/>
          </p:cNvSpPr>
          <p:nvPr/>
        </p:nvSpPr>
        <p:spPr bwMode="auto">
          <a:xfrm>
            <a:off x="9215439" y="3145619"/>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35" name="Text Box 58">
            <a:extLst>
              <a:ext uri="{FF2B5EF4-FFF2-40B4-BE49-F238E27FC236}">
                <a16:creationId xmlns:a16="http://schemas.microsoft.com/office/drawing/2014/main" id="{D85B1710-9F50-4AA6-9032-7C33B2C0E715}"/>
              </a:ext>
            </a:extLst>
          </p:cNvPr>
          <p:cNvSpPr txBox="1">
            <a:spLocks noChangeArrowheads="1"/>
          </p:cNvSpPr>
          <p:nvPr/>
        </p:nvSpPr>
        <p:spPr bwMode="auto">
          <a:xfrm>
            <a:off x="8594727" y="2795593"/>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6" name="Text Box 58">
            <a:extLst>
              <a:ext uri="{FF2B5EF4-FFF2-40B4-BE49-F238E27FC236}">
                <a16:creationId xmlns:a16="http://schemas.microsoft.com/office/drawing/2014/main" id="{D2DCFB26-9B6A-4D5E-BA22-2AB36A391777}"/>
              </a:ext>
            </a:extLst>
          </p:cNvPr>
          <p:cNvSpPr txBox="1">
            <a:spLocks noChangeArrowheads="1"/>
          </p:cNvSpPr>
          <p:nvPr/>
        </p:nvSpPr>
        <p:spPr bwMode="auto">
          <a:xfrm>
            <a:off x="9892696" y="2827088"/>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5" name="组合 84"/>
          <p:cNvGrpSpPr/>
          <p:nvPr/>
        </p:nvGrpSpPr>
        <p:grpSpPr>
          <a:xfrm>
            <a:off x="2027388" y="1647138"/>
            <a:ext cx="2808288" cy="526731"/>
            <a:chOff x="722008" y="1303131"/>
            <a:chExt cx="2681435" cy="502939"/>
          </a:xfrm>
        </p:grpSpPr>
        <p:grpSp>
          <p:nvGrpSpPr>
            <p:cNvPr id="94" name="组合 93"/>
            <p:cNvGrpSpPr/>
            <p:nvPr/>
          </p:nvGrpSpPr>
          <p:grpSpPr>
            <a:xfrm>
              <a:off x="722008" y="1303131"/>
              <a:ext cx="546594" cy="475865"/>
              <a:chOff x="708742" y="1296102"/>
              <a:chExt cx="454744" cy="283828"/>
            </a:xfrm>
          </p:grpSpPr>
          <p:sp>
            <p:nvSpPr>
              <p:cNvPr id="112" name="平行四边形 1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4" name="平行四边形 1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96" name="Text Box 79"/>
            <p:cNvSpPr txBox="1">
              <a:spLocks noChangeArrowheads="1"/>
            </p:cNvSpPr>
            <p:nvPr/>
          </p:nvSpPr>
          <p:spPr bwMode="auto">
            <a:xfrm>
              <a:off x="1351237" y="1335870"/>
              <a:ext cx="20522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解决的方案</a:t>
              </a:r>
            </a:p>
          </p:txBody>
        </p:sp>
      </p:grpSp>
      <p:grpSp>
        <p:nvGrpSpPr>
          <p:cNvPr id="115" name="组合 114"/>
          <p:cNvGrpSpPr/>
          <p:nvPr/>
        </p:nvGrpSpPr>
        <p:grpSpPr>
          <a:xfrm>
            <a:off x="2027388" y="2344788"/>
            <a:ext cx="5581083" cy="675443"/>
            <a:chOff x="1659193" y="2493286"/>
            <a:chExt cx="5042879" cy="1254207"/>
          </a:xfrm>
        </p:grpSpPr>
        <p:sp>
          <p:nvSpPr>
            <p:cNvPr id="116" name="矩形: 圆角 115"/>
            <p:cNvSpPr/>
            <p:nvPr/>
          </p:nvSpPr>
          <p:spPr>
            <a:xfrm>
              <a:off x="1659193" y="2493286"/>
              <a:ext cx="5042879"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1821638" y="2747782"/>
              <a:ext cx="4683511"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强制链路费用不依赖于所承载的流量</a:t>
              </a:r>
            </a:p>
          </p:txBody>
        </p:sp>
        <p:sp>
          <p:nvSpPr>
            <p:cNvPr id="119" name="矩形: 圆角 118"/>
            <p:cNvSpPr/>
            <p:nvPr/>
          </p:nvSpPr>
          <p:spPr>
            <a:xfrm>
              <a:off x="1724820" y="2603030"/>
              <a:ext cx="4900196"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2201982" y="3255970"/>
            <a:ext cx="5544069" cy="476221"/>
            <a:chOff x="1403750" y="3593123"/>
            <a:chExt cx="5544069" cy="476221"/>
          </a:xfrm>
        </p:grpSpPr>
        <p:grpSp>
          <p:nvGrpSpPr>
            <p:cNvPr id="141" name="组合 140"/>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2"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无法解决高拥塞的问题，不可接受</a:t>
              </a:r>
            </a:p>
          </p:txBody>
        </p:sp>
      </p:grpSp>
      <p:grpSp>
        <p:nvGrpSpPr>
          <p:cNvPr id="166" name="组合 165"/>
          <p:cNvGrpSpPr/>
          <p:nvPr/>
        </p:nvGrpSpPr>
        <p:grpSpPr>
          <a:xfrm>
            <a:off x="2027388" y="3957511"/>
            <a:ext cx="5581083" cy="675443"/>
            <a:chOff x="1659193" y="2493286"/>
            <a:chExt cx="5042879" cy="1254207"/>
          </a:xfrm>
        </p:grpSpPr>
        <p:sp>
          <p:nvSpPr>
            <p:cNvPr id="167" name="矩形: 圆角 166"/>
            <p:cNvSpPr/>
            <p:nvPr/>
          </p:nvSpPr>
          <p:spPr>
            <a:xfrm>
              <a:off x="1659193" y="2493286"/>
              <a:ext cx="5042879"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p:cNvSpPr txBox="1"/>
            <p:nvPr/>
          </p:nvSpPr>
          <p:spPr>
            <a:xfrm>
              <a:off x="1821638" y="2747782"/>
              <a:ext cx="4683511"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确保所有的路由器不同时运行</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LS</a:t>
              </a:r>
              <a:r>
                <a:rPr lang="zh-CN" altLang="en-US" sz="2400" dirty="0">
                  <a:latin typeface="思源黑体 CN Normal" panose="020B0400000000000000" pitchFamily="34" charset="-122"/>
                  <a:ea typeface="思源黑体 CN Normal" panose="020B0400000000000000" pitchFamily="34" charset="-122"/>
                </a:rPr>
                <a:t>算法</a:t>
              </a:r>
            </a:p>
          </p:txBody>
        </p:sp>
        <p:sp>
          <p:nvSpPr>
            <p:cNvPr id="169" name="矩形: 圆角 168"/>
            <p:cNvSpPr/>
            <p:nvPr/>
          </p:nvSpPr>
          <p:spPr>
            <a:xfrm>
              <a:off x="1724819" y="2603030"/>
              <a:ext cx="4900197"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0" name="组合 169"/>
          <p:cNvGrpSpPr/>
          <p:nvPr/>
        </p:nvGrpSpPr>
        <p:grpSpPr>
          <a:xfrm>
            <a:off x="2207170" y="4893112"/>
            <a:ext cx="5544069" cy="476221"/>
            <a:chOff x="1403750" y="3593123"/>
            <a:chExt cx="5544069" cy="476221"/>
          </a:xfrm>
        </p:grpSpPr>
        <p:grpSp>
          <p:nvGrpSpPr>
            <p:cNvPr id="171" name="组合 170"/>
            <p:cNvGrpSpPr/>
            <p:nvPr/>
          </p:nvGrpSpPr>
          <p:grpSpPr>
            <a:xfrm>
              <a:off x="1403750" y="3593123"/>
              <a:ext cx="490436" cy="476221"/>
              <a:chOff x="1403750" y="3593123"/>
              <a:chExt cx="808892" cy="785446"/>
            </a:xfrm>
          </p:grpSpPr>
          <p:sp>
            <p:nvSpPr>
              <p:cNvPr id="173" name="对话气泡: 椭圆形 1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2"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因特网上的路由器能够自同步</a:t>
              </a:r>
            </a:p>
          </p:txBody>
        </p:sp>
      </p:grpSp>
      <p:grpSp>
        <p:nvGrpSpPr>
          <p:cNvPr id="175" name="组合 174"/>
          <p:cNvGrpSpPr/>
          <p:nvPr/>
        </p:nvGrpSpPr>
        <p:grpSpPr>
          <a:xfrm>
            <a:off x="2201982" y="5629491"/>
            <a:ext cx="8675125" cy="876330"/>
            <a:chOff x="1403750" y="3593123"/>
            <a:chExt cx="5544069" cy="876330"/>
          </a:xfrm>
        </p:grpSpPr>
        <p:grpSp>
          <p:nvGrpSpPr>
            <p:cNvPr id="176" name="组合 175"/>
            <p:cNvGrpSpPr/>
            <p:nvPr/>
          </p:nvGrpSpPr>
          <p:grpSpPr>
            <a:xfrm>
              <a:off x="1403750" y="3593123"/>
              <a:ext cx="490436" cy="476221"/>
              <a:chOff x="1403750" y="3593123"/>
              <a:chExt cx="808892" cy="785446"/>
            </a:xfrm>
          </p:grpSpPr>
          <p:sp>
            <p:nvSpPr>
              <p:cNvPr id="178" name="对话气泡: 椭圆形 17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7" name="Text Box 79"/>
            <p:cNvSpPr txBox="1">
              <a:spLocks noChangeArrowheads="1"/>
            </p:cNvSpPr>
            <p:nvPr/>
          </p:nvSpPr>
          <p:spPr bwMode="auto">
            <a:xfrm>
              <a:off x="1985932" y="3593123"/>
              <a:ext cx="496188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避免自同步的办法：随机化路由器发送链路通告的时间</a:t>
              </a:r>
            </a:p>
          </p:txBody>
        </p:sp>
      </p:grpSp>
      <p:sp>
        <p:nvSpPr>
          <p:cNvPr id="2" name="灯片编号占位符 1">
            <a:extLst>
              <a:ext uri="{FF2B5EF4-FFF2-40B4-BE49-F238E27FC236}">
                <a16:creationId xmlns:a16="http://schemas.microsoft.com/office/drawing/2014/main" id="{7A19D41D-FB0C-4437-A3ED-0AD066AA072B}"/>
              </a:ext>
            </a:extLst>
          </p:cNvPr>
          <p:cNvSpPr>
            <a:spLocks noGrp="1"/>
          </p:cNvSpPr>
          <p:nvPr>
            <p:ph type="sldNum" sz="quarter" idx="12"/>
          </p:nvPr>
        </p:nvSpPr>
        <p:spPr/>
        <p:txBody>
          <a:bodyPr/>
          <a:lstStyle/>
          <a:p>
            <a:fld id="{91F2D4EF-46D4-4764-B373-FC59CD1D281E}" type="slidenum">
              <a:rPr lang="zh-CN" altLang="en-US" smtClean="0"/>
              <a:t>153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p:tgtEl>
                                          <p:spTgt spid="115"/>
                                        </p:tgtEl>
                                        <p:attrNameLst>
                                          <p:attrName>ppt_x</p:attrName>
                                        </p:attrNameLst>
                                      </p:cBhvr>
                                      <p:tavLst>
                                        <p:tav tm="0">
                                          <p:val>
                                            <p:strVal val="#ppt_x-#ppt_w*1.125000"/>
                                          </p:val>
                                        </p:tav>
                                        <p:tav tm="100000">
                                          <p:val>
                                            <p:strVal val="#ppt_x"/>
                                          </p:val>
                                        </p:tav>
                                      </p:tavLst>
                                    </p:anim>
                                    <p:animEffect transition="in" filter="wipe(right)">
                                      <p:cBhvr>
                                        <p:cTn id="12" dur="500"/>
                                        <p:tgtEl>
                                          <p:spTgt spid="11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additive="base">
                                        <p:cTn id="21" dur="500"/>
                                        <p:tgtEl>
                                          <p:spTgt spid="166"/>
                                        </p:tgtEl>
                                        <p:attrNameLst>
                                          <p:attrName>ppt_x</p:attrName>
                                        </p:attrNameLst>
                                      </p:cBhvr>
                                      <p:tavLst>
                                        <p:tav tm="0">
                                          <p:val>
                                            <p:strVal val="#ppt_x-#ppt_w*1.125000"/>
                                          </p:val>
                                        </p:tav>
                                        <p:tav tm="100000">
                                          <p:val>
                                            <p:strVal val="#ppt_x"/>
                                          </p:val>
                                        </p:tav>
                                      </p:tavLst>
                                    </p:anim>
                                    <p:animEffect transition="in" filter="wipe(right)">
                                      <p:cBhvr>
                                        <p:cTn id="22" dur="500"/>
                                        <p:tgtEl>
                                          <p:spTgt spid="16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left)">
                                      <p:cBhvr>
                                        <p:cTn id="26" dur="500"/>
                                        <p:tgtEl>
                                          <p:spTgt spid="1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left)">
                                      <p:cBhvr>
                                        <p:cTn id="3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因特网中的链路状态选路——</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5" name="组合 84"/>
          <p:cNvGrpSpPr/>
          <p:nvPr/>
        </p:nvGrpSpPr>
        <p:grpSpPr>
          <a:xfrm>
            <a:off x="674203" y="1589988"/>
            <a:ext cx="2808288" cy="525778"/>
            <a:chOff x="722008" y="1303131"/>
            <a:chExt cx="2681435" cy="502029"/>
          </a:xfrm>
        </p:grpSpPr>
        <p:grpSp>
          <p:nvGrpSpPr>
            <p:cNvPr id="94" name="组合 93"/>
            <p:cNvGrpSpPr/>
            <p:nvPr/>
          </p:nvGrpSpPr>
          <p:grpSpPr>
            <a:xfrm>
              <a:off x="722008" y="1303131"/>
              <a:ext cx="546594" cy="475865"/>
              <a:chOff x="708742" y="1296102"/>
              <a:chExt cx="454744" cy="283828"/>
            </a:xfrm>
          </p:grpSpPr>
          <p:sp>
            <p:nvSpPr>
              <p:cNvPr id="112" name="平行四边形 1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4" name="平行四边形 1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96" name="Text Box 79"/>
            <p:cNvSpPr txBox="1">
              <a:spLocks noChangeArrowheads="1"/>
            </p:cNvSpPr>
            <p:nvPr/>
          </p:nvSpPr>
          <p:spPr bwMode="auto">
            <a:xfrm>
              <a:off x="1351237" y="1335870"/>
              <a:ext cx="2052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顾名思义</a:t>
              </a:r>
            </a:p>
          </p:txBody>
        </p:sp>
      </p:grpSp>
      <p:grpSp>
        <p:nvGrpSpPr>
          <p:cNvPr id="2" name="组合 1"/>
          <p:cNvGrpSpPr/>
          <p:nvPr/>
        </p:nvGrpSpPr>
        <p:grpSpPr>
          <a:xfrm>
            <a:off x="952937" y="2391735"/>
            <a:ext cx="10728325" cy="497205"/>
            <a:chOff x="1403750" y="3593123"/>
            <a:chExt cx="10728325" cy="497205"/>
          </a:xfrm>
        </p:grpSpPr>
        <p:grpSp>
          <p:nvGrpSpPr>
            <p:cNvPr id="3" name="组合 2"/>
            <p:cNvGrpSpPr/>
            <p:nvPr/>
          </p:nvGrpSpPr>
          <p:grpSpPr>
            <a:xfrm>
              <a:off x="1403750" y="3593123"/>
              <a:ext cx="490436" cy="476221"/>
              <a:chOff x="1403750" y="3593123"/>
              <a:chExt cx="808892" cy="785446"/>
            </a:xfrm>
          </p:grpSpPr>
          <p:sp>
            <p:nvSpPr>
              <p:cNvPr id="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“Open”开</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放：OSPF协议</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不是受某一家厂商控制，而是公开发表的。</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7" name="组合 6"/>
          <p:cNvGrpSpPr/>
          <p:nvPr/>
        </p:nvGrpSpPr>
        <p:grpSpPr>
          <a:xfrm>
            <a:off x="952937" y="3143575"/>
            <a:ext cx="10728325" cy="497205"/>
            <a:chOff x="1403750" y="3593123"/>
            <a:chExt cx="10728325" cy="497205"/>
          </a:xfrm>
        </p:grpSpPr>
        <p:grpSp>
          <p:nvGrpSpPr>
            <p:cNvPr id="8" name="组合 7"/>
            <p:cNvGrpSpPr/>
            <p:nvPr/>
          </p:nvGrpSpPr>
          <p:grpSpPr>
            <a:xfrm>
              <a:off x="1403750" y="3593123"/>
              <a:ext cx="490436" cy="476221"/>
              <a:chOff x="1403750" y="3593123"/>
              <a:chExt cx="808892" cy="785446"/>
            </a:xfrm>
          </p:grpSpPr>
          <p:sp>
            <p:nvSpPr>
              <p:cNvPr id="9"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“SPF”最短路径优先：</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使用Dijkstra 最短路径算法。</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2" name="组合 11"/>
          <p:cNvGrpSpPr/>
          <p:nvPr/>
        </p:nvGrpSpPr>
        <p:grpSpPr>
          <a:xfrm>
            <a:off x="559268" y="3964888"/>
            <a:ext cx="2808288" cy="525778"/>
            <a:chOff x="722008" y="1303131"/>
            <a:chExt cx="2681435" cy="502029"/>
          </a:xfrm>
        </p:grpSpPr>
        <p:grpSp>
          <p:nvGrpSpPr>
            <p:cNvPr id="13" name="组合 12"/>
            <p:cNvGrpSpPr/>
            <p:nvPr/>
          </p:nvGrpSpPr>
          <p:grpSpPr>
            <a:xfrm>
              <a:off x="722008" y="1303131"/>
              <a:ext cx="546594" cy="475865"/>
              <a:chOff x="708742" y="1296102"/>
              <a:chExt cx="454744" cy="283828"/>
            </a:xfrm>
          </p:grpSpPr>
          <p:sp>
            <p:nvSpPr>
              <p:cNvPr id="14" name="平行四边形 1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7" name="Text Box 79"/>
            <p:cNvSpPr txBox="1">
              <a:spLocks noChangeArrowheads="1"/>
            </p:cNvSpPr>
            <p:nvPr/>
          </p:nvSpPr>
          <p:spPr bwMode="auto">
            <a:xfrm>
              <a:off x="1351237" y="1335870"/>
              <a:ext cx="2052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澄清</a:t>
              </a:r>
            </a:p>
          </p:txBody>
        </p:sp>
      </p:grpSp>
      <p:grpSp>
        <p:nvGrpSpPr>
          <p:cNvPr id="18" name="组合 17"/>
          <p:cNvGrpSpPr/>
          <p:nvPr/>
        </p:nvGrpSpPr>
        <p:grpSpPr>
          <a:xfrm>
            <a:off x="838002" y="4766635"/>
            <a:ext cx="10728325" cy="902970"/>
            <a:chOff x="1403750" y="3593123"/>
            <a:chExt cx="10728325" cy="902970"/>
          </a:xfrm>
        </p:grpSpPr>
        <p:grpSp>
          <p:nvGrpSpPr>
            <p:cNvPr id="19" name="组合 18"/>
            <p:cNvGrpSpPr/>
            <p:nvPr/>
          </p:nvGrpSpPr>
          <p:grpSpPr>
            <a:xfrm>
              <a:off x="1403750" y="3593123"/>
              <a:ext cx="490436" cy="476221"/>
              <a:chOff x="1403750" y="3593123"/>
              <a:chExt cx="808892" cy="785446"/>
            </a:xfrm>
          </p:grpSpPr>
          <p:sp>
            <p:nvSpPr>
              <p:cNvPr id="2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 只是最早使用的最短路径算法的路由协议名字，并非代表其他路由选择协议不是“最短路径优先”。</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8" name="组合 27"/>
          <p:cNvGrpSpPr/>
          <p:nvPr/>
        </p:nvGrpSpPr>
        <p:grpSpPr>
          <a:xfrm>
            <a:off x="838002" y="5769790"/>
            <a:ext cx="10751401" cy="876330"/>
            <a:chOff x="1403750" y="3563133"/>
            <a:chExt cx="10751401" cy="876330"/>
          </a:xfrm>
        </p:grpSpPr>
        <p:grpSp>
          <p:nvGrpSpPr>
            <p:cNvPr id="29" name="组合 28"/>
            <p:cNvGrpSpPr/>
            <p:nvPr/>
          </p:nvGrpSpPr>
          <p:grpSpPr>
            <a:xfrm>
              <a:off x="1403750" y="3593123"/>
              <a:ext cx="490436" cy="476221"/>
              <a:chOff x="1403750" y="3593123"/>
              <a:chExt cx="808892" cy="785446"/>
            </a:xfrm>
          </p:grpSpPr>
          <p:sp>
            <p:nvSpPr>
              <p:cNvPr id="3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p:cNvSpPr txBox="1">
              <a:spLocks noChangeArrowheads="1"/>
            </p:cNvSpPr>
            <p:nvPr/>
          </p:nvSpPr>
          <p:spPr bwMode="auto">
            <a:xfrm>
              <a:off x="2009121" y="3563133"/>
              <a:ext cx="10146030"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 并非集中式路由协议，而是分布式路由协议（每台路由器运行相同算法，计算从自己出发到所有其他节点的最短路径）。</a:t>
              </a:r>
            </a:p>
          </p:txBody>
        </p:sp>
      </p:grpSp>
      <p:sp>
        <p:nvSpPr>
          <p:cNvPr id="23" name="灯片编号占位符 22">
            <a:extLst>
              <a:ext uri="{FF2B5EF4-FFF2-40B4-BE49-F238E27FC236}">
                <a16:creationId xmlns:a16="http://schemas.microsoft.com/office/drawing/2014/main" id="{3432EB7A-0298-44E4-9E97-8E9C2191D81B}"/>
              </a:ext>
            </a:extLst>
          </p:cNvPr>
          <p:cNvSpPr>
            <a:spLocks noGrp="1"/>
          </p:cNvSpPr>
          <p:nvPr>
            <p:ph type="sldNum" sz="quarter" idx="12"/>
          </p:nvPr>
        </p:nvSpPr>
        <p:spPr/>
        <p:txBody>
          <a:bodyPr/>
          <a:lstStyle/>
          <a:p>
            <a:fld id="{91F2D4EF-46D4-4764-B373-FC59CD1D281E}" type="slidenum">
              <a:rPr lang="zh-CN" altLang="en-US" smtClean="0"/>
              <a:t>154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协议的三个要点</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5" name="组合 84"/>
          <p:cNvGrpSpPr/>
          <p:nvPr/>
        </p:nvGrpSpPr>
        <p:grpSpPr>
          <a:xfrm>
            <a:off x="674370" y="1590040"/>
            <a:ext cx="3881443" cy="525780"/>
            <a:chOff x="722008" y="1303131"/>
            <a:chExt cx="3846472" cy="502031"/>
          </a:xfrm>
        </p:grpSpPr>
        <p:grpSp>
          <p:nvGrpSpPr>
            <p:cNvPr id="94" name="组合 93"/>
            <p:cNvGrpSpPr/>
            <p:nvPr/>
          </p:nvGrpSpPr>
          <p:grpSpPr>
            <a:xfrm>
              <a:off x="722008" y="1303131"/>
              <a:ext cx="546594" cy="475865"/>
              <a:chOff x="708742" y="1296102"/>
              <a:chExt cx="454744" cy="283828"/>
            </a:xfrm>
          </p:grpSpPr>
          <p:sp>
            <p:nvSpPr>
              <p:cNvPr id="112" name="平行四边形 1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4" name="平行四边形 1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2441400" y="-145809"/>
              <a:ext cx="475959" cy="33811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96" name="Text Box 79"/>
            <p:cNvSpPr txBox="1">
              <a:spLocks noChangeArrowheads="1"/>
            </p:cNvSpPr>
            <p:nvPr/>
          </p:nvSpPr>
          <p:spPr bwMode="auto">
            <a:xfrm>
              <a:off x="1268299" y="1335872"/>
              <a:ext cx="3300181"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协议交互范围及方法</a:t>
              </a:r>
            </a:p>
          </p:txBody>
        </p:sp>
      </p:grpSp>
      <p:grpSp>
        <p:nvGrpSpPr>
          <p:cNvPr id="2" name="组合 1"/>
          <p:cNvGrpSpPr/>
          <p:nvPr/>
        </p:nvGrpSpPr>
        <p:grpSpPr>
          <a:xfrm>
            <a:off x="952937" y="2391735"/>
            <a:ext cx="10728325" cy="497205"/>
            <a:chOff x="1403750" y="3593123"/>
            <a:chExt cx="10728325" cy="497205"/>
          </a:xfrm>
        </p:grpSpPr>
        <p:grpSp>
          <p:nvGrpSpPr>
            <p:cNvPr id="3" name="组合 2"/>
            <p:cNvGrpSpPr/>
            <p:nvPr/>
          </p:nvGrpSpPr>
          <p:grpSpPr>
            <a:xfrm>
              <a:off x="1403750" y="3593123"/>
              <a:ext cx="490436" cy="476221"/>
              <a:chOff x="1403750" y="3593123"/>
              <a:chExt cx="808892" cy="785446"/>
            </a:xfrm>
          </p:grpSpPr>
          <p:sp>
            <p:nvSpPr>
              <p:cNvPr id="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协议消息限于本自治系统域内</a:t>
              </a:r>
            </a:p>
          </p:txBody>
        </p:sp>
      </p:grpSp>
      <p:grpSp>
        <p:nvGrpSpPr>
          <p:cNvPr id="7" name="组合 6"/>
          <p:cNvGrpSpPr/>
          <p:nvPr/>
        </p:nvGrpSpPr>
        <p:grpSpPr>
          <a:xfrm>
            <a:off x="952937" y="3143575"/>
            <a:ext cx="7357110" cy="497205"/>
            <a:chOff x="1403750" y="3593123"/>
            <a:chExt cx="7357110" cy="497205"/>
          </a:xfrm>
        </p:grpSpPr>
        <p:grpSp>
          <p:nvGrpSpPr>
            <p:cNvPr id="8" name="组合 7"/>
            <p:cNvGrpSpPr/>
            <p:nvPr/>
          </p:nvGrpSpPr>
          <p:grpSpPr>
            <a:xfrm>
              <a:off x="1403750" y="3593123"/>
              <a:ext cx="490436" cy="476221"/>
              <a:chOff x="1403750" y="3593123"/>
              <a:chExt cx="808892" cy="785446"/>
            </a:xfrm>
          </p:grpSpPr>
          <p:sp>
            <p:nvSpPr>
              <p:cNvPr id="9"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1986045" y="3593123"/>
              <a:ext cx="677481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OSPF</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协议消息采用泛洪法发送</a:t>
              </a:r>
            </a:p>
          </p:txBody>
        </p:sp>
      </p:grpSp>
      <p:grpSp>
        <p:nvGrpSpPr>
          <p:cNvPr id="12" name="组合 11"/>
          <p:cNvGrpSpPr/>
          <p:nvPr/>
        </p:nvGrpSpPr>
        <p:grpSpPr>
          <a:xfrm>
            <a:off x="559268" y="3964888"/>
            <a:ext cx="4093210" cy="525780"/>
            <a:chOff x="722008" y="1303131"/>
            <a:chExt cx="3908316" cy="502031"/>
          </a:xfrm>
        </p:grpSpPr>
        <p:grpSp>
          <p:nvGrpSpPr>
            <p:cNvPr id="13" name="组合 12"/>
            <p:cNvGrpSpPr/>
            <p:nvPr/>
          </p:nvGrpSpPr>
          <p:grpSpPr>
            <a:xfrm>
              <a:off x="722008" y="1303131"/>
              <a:ext cx="546594" cy="475865"/>
              <a:chOff x="708742" y="1296102"/>
              <a:chExt cx="454744" cy="283828"/>
            </a:xfrm>
          </p:grpSpPr>
          <p:sp>
            <p:nvSpPr>
              <p:cNvPr id="14" name="平行四边形 1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流程图: 手动输入 6"/>
            <p:cNvSpPr/>
            <p:nvPr/>
          </p:nvSpPr>
          <p:spPr>
            <a:xfrm rot="5400000" flipV="1">
              <a:off x="2362700" y="-67750"/>
              <a:ext cx="475959" cy="322439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7" name="Text Box 79"/>
            <p:cNvSpPr txBox="1">
              <a:spLocks noChangeArrowheads="1"/>
            </p:cNvSpPr>
            <p:nvPr/>
          </p:nvSpPr>
          <p:spPr bwMode="auto">
            <a:xfrm>
              <a:off x="1351364" y="1335872"/>
              <a:ext cx="3278960"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协议交互信息内容</a:t>
              </a:r>
            </a:p>
          </p:txBody>
        </p:sp>
      </p:grpSp>
      <p:grpSp>
        <p:nvGrpSpPr>
          <p:cNvPr id="33" name="组合 32"/>
          <p:cNvGrpSpPr/>
          <p:nvPr/>
        </p:nvGrpSpPr>
        <p:grpSpPr>
          <a:xfrm>
            <a:off x="1034217" y="4668845"/>
            <a:ext cx="10728325" cy="497205"/>
            <a:chOff x="1403750" y="3593123"/>
            <a:chExt cx="10728325" cy="497205"/>
          </a:xfrm>
        </p:grpSpPr>
        <p:grpSp>
          <p:nvGrpSpPr>
            <p:cNvPr id="34" name="组合 33"/>
            <p:cNvGrpSpPr/>
            <p:nvPr/>
          </p:nvGrpSpPr>
          <p:grpSpPr>
            <a:xfrm>
              <a:off x="1403750" y="3593123"/>
              <a:ext cx="490436" cy="476221"/>
              <a:chOff x="1403750" y="3593123"/>
              <a:chExt cx="808892" cy="785446"/>
            </a:xfrm>
          </p:grpSpPr>
          <p:sp>
            <p:nvSpPr>
              <p:cNvPr id="3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与本路由器相邻的所有路由器的链路状态</a:t>
              </a:r>
            </a:p>
          </p:txBody>
        </p:sp>
      </p:grpSp>
      <p:grpSp>
        <p:nvGrpSpPr>
          <p:cNvPr id="38" name="组合 37"/>
          <p:cNvGrpSpPr/>
          <p:nvPr/>
        </p:nvGrpSpPr>
        <p:grpSpPr>
          <a:xfrm>
            <a:off x="506563" y="5365063"/>
            <a:ext cx="4093210" cy="525780"/>
            <a:chOff x="722008" y="1303131"/>
            <a:chExt cx="3908316" cy="502031"/>
          </a:xfrm>
        </p:grpSpPr>
        <p:grpSp>
          <p:nvGrpSpPr>
            <p:cNvPr id="39" name="组合 38"/>
            <p:cNvGrpSpPr/>
            <p:nvPr/>
          </p:nvGrpSpPr>
          <p:grpSpPr>
            <a:xfrm>
              <a:off x="722008" y="1303131"/>
              <a:ext cx="546594" cy="475865"/>
              <a:chOff x="708742" y="1296102"/>
              <a:chExt cx="454744" cy="283828"/>
            </a:xfrm>
          </p:grpSpPr>
          <p:sp>
            <p:nvSpPr>
              <p:cNvPr id="40" name="平行四边形 3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1" name="平行四边形 4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2" name="流程图: 手动输入 6"/>
            <p:cNvSpPr/>
            <p:nvPr/>
          </p:nvSpPr>
          <p:spPr>
            <a:xfrm rot="5400000" flipV="1">
              <a:off x="2362700" y="-67750"/>
              <a:ext cx="475959" cy="322439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3" name="Text Box 79"/>
            <p:cNvSpPr txBox="1">
              <a:spLocks noChangeArrowheads="1"/>
            </p:cNvSpPr>
            <p:nvPr/>
          </p:nvSpPr>
          <p:spPr bwMode="auto">
            <a:xfrm>
              <a:off x="1351364" y="1335872"/>
              <a:ext cx="3278960"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协议交互时机</a:t>
              </a:r>
            </a:p>
          </p:txBody>
        </p:sp>
      </p:grpSp>
      <p:grpSp>
        <p:nvGrpSpPr>
          <p:cNvPr id="44" name="组合 43"/>
          <p:cNvGrpSpPr/>
          <p:nvPr/>
        </p:nvGrpSpPr>
        <p:grpSpPr>
          <a:xfrm>
            <a:off x="1004372" y="6069020"/>
            <a:ext cx="10728325" cy="497205"/>
            <a:chOff x="1403750" y="3593123"/>
            <a:chExt cx="10728325" cy="497205"/>
          </a:xfrm>
        </p:grpSpPr>
        <p:grpSp>
          <p:nvGrpSpPr>
            <p:cNvPr id="45" name="组合 44"/>
            <p:cNvGrpSpPr/>
            <p:nvPr/>
          </p:nvGrpSpPr>
          <p:grpSpPr>
            <a:xfrm>
              <a:off x="1403750" y="3593123"/>
              <a:ext cx="490436" cy="476221"/>
              <a:chOff x="1403750" y="3593123"/>
              <a:chExt cx="808892" cy="785446"/>
            </a:xfrm>
          </p:grpSpPr>
          <p:sp>
            <p:nvSpPr>
              <p:cNvPr id="46"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仅当链路状态发生变化时，采用泛洪法向所有路由器发送信息。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路由协议相关链路状态数据库</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3" name="组合 22"/>
          <p:cNvGrpSpPr/>
          <p:nvPr/>
        </p:nvGrpSpPr>
        <p:grpSpPr>
          <a:xfrm>
            <a:off x="615752" y="2948630"/>
            <a:ext cx="10728325" cy="497205"/>
            <a:chOff x="1403750" y="3593123"/>
            <a:chExt cx="10728325" cy="497205"/>
          </a:xfrm>
        </p:grpSpPr>
        <p:grpSp>
          <p:nvGrpSpPr>
            <p:cNvPr id="24" name="组合 23"/>
            <p:cNvGrpSpPr/>
            <p:nvPr/>
          </p:nvGrpSpPr>
          <p:grpSpPr>
            <a:xfrm>
              <a:off x="1403750" y="3593123"/>
              <a:ext cx="490436" cy="476221"/>
              <a:chOff x="1403750" y="3593123"/>
              <a:chExt cx="808892" cy="785446"/>
            </a:xfrm>
          </p:grpSpPr>
          <p:sp>
            <p:nvSpPr>
              <p:cNvPr id="2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链路状态</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数据库实际上就是全网的拓扑结构图，它在全网范围内是一致的</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a:t>
              </a:r>
            </a:p>
          </p:txBody>
        </p:sp>
      </p:grpSp>
      <p:grpSp>
        <p:nvGrpSpPr>
          <p:cNvPr id="38" name="组合 37"/>
          <p:cNvGrpSpPr/>
          <p:nvPr/>
        </p:nvGrpSpPr>
        <p:grpSpPr>
          <a:xfrm>
            <a:off x="615752" y="1759910"/>
            <a:ext cx="10728325" cy="902970"/>
            <a:chOff x="1403750" y="3593123"/>
            <a:chExt cx="10728325" cy="902970"/>
          </a:xfrm>
        </p:grpSpPr>
        <p:grpSp>
          <p:nvGrpSpPr>
            <p:cNvPr id="39" name="组合 38"/>
            <p:cNvGrpSpPr/>
            <p:nvPr/>
          </p:nvGrpSpPr>
          <p:grpSpPr>
            <a:xfrm>
              <a:off x="1403750" y="3593123"/>
              <a:ext cx="490436" cy="476221"/>
              <a:chOff x="1403750" y="3593123"/>
              <a:chExt cx="808892" cy="785446"/>
            </a:xfrm>
          </p:grpSpPr>
          <p:sp>
            <p:nvSpPr>
              <p:cNvPr id="4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路由器之间频繁地交换链路状态信息，因此所有的路由器最终都能建立一个链路状态数据库</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a:t>
              </a:r>
              <a:endPar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endParaRPr>
            </a:p>
          </p:txBody>
        </p:sp>
      </p:grpSp>
      <p:grpSp>
        <p:nvGrpSpPr>
          <p:cNvPr id="43" name="组合 42"/>
          <p:cNvGrpSpPr/>
          <p:nvPr/>
        </p:nvGrpSpPr>
        <p:grpSpPr>
          <a:xfrm>
            <a:off x="615752" y="3821120"/>
            <a:ext cx="10728325" cy="902970"/>
            <a:chOff x="1403750" y="3593123"/>
            <a:chExt cx="10728325" cy="902970"/>
          </a:xfrm>
        </p:grpSpPr>
        <p:grpSp>
          <p:nvGrpSpPr>
            <p:cNvPr id="44" name="组合 43"/>
            <p:cNvGrpSpPr/>
            <p:nvPr/>
          </p:nvGrpSpPr>
          <p:grpSpPr>
            <a:xfrm>
              <a:off x="1403750" y="3593123"/>
              <a:ext cx="490436" cy="476221"/>
              <a:chOff x="1403750" y="3593123"/>
              <a:chExt cx="808892" cy="785446"/>
            </a:xfrm>
          </p:grpSpPr>
          <p:sp>
            <p:nvSpPr>
              <p:cNvPr id="4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 的链路状态数据库能较快地进行更新，使各个路由器能及时更新其路由表。OSPF 的更新过程收敛得快是其重要优点。</a:t>
              </a:r>
            </a:p>
          </p:txBody>
        </p:sp>
      </p:grpSp>
      <p:sp>
        <p:nvSpPr>
          <p:cNvPr id="2" name="灯片编号占位符 1">
            <a:extLst>
              <a:ext uri="{FF2B5EF4-FFF2-40B4-BE49-F238E27FC236}">
                <a16:creationId xmlns:a16="http://schemas.microsoft.com/office/drawing/2014/main" id="{F465EF2A-3B2A-480B-95E2-8B154B9386BA}"/>
              </a:ext>
            </a:extLst>
          </p:cNvPr>
          <p:cNvSpPr>
            <a:spLocks noGrp="1"/>
          </p:cNvSpPr>
          <p:nvPr>
            <p:ph type="sldNum" sz="quarter" idx="12"/>
          </p:nvPr>
        </p:nvSpPr>
        <p:spPr/>
        <p:txBody>
          <a:bodyPr/>
          <a:lstStyle/>
          <a:p>
            <a:fld id="{91F2D4EF-46D4-4764-B373-FC59CD1D281E}" type="slidenum">
              <a:rPr lang="zh-CN" altLang="en-US" smtClean="0"/>
              <a:t>156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1331574" cy="1505753"/>
            <a:chOff x="551030" y="-368704"/>
            <a:chExt cx="11331574" cy="1505753"/>
          </a:xfrm>
        </p:grpSpPr>
        <p:grpSp>
          <p:nvGrpSpPr>
            <p:cNvPr id="106" name="组合 105"/>
            <p:cNvGrpSpPr/>
            <p:nvPr/>
          </p:nvGrpSpPr>
          <p:grpSpPr>
            <a:xfrm>
              <a:off x="1201631" y="303925"/>
              <a:ext cx="10680973" cy="833124"/>
              <a:chOff x="1839058" y="967769"/>
              <a:chExt cx="10680973" cy="833124"/>
            </a:xfrm>
          </p:grpSpPr>
          <p:sp>
            <p:nvSpPr>
              <p:cNvPr id="108" name="矩形: 圆角 107"/>
              <p:cNvSpPr/>
              <p:nvPr/>
            </p:nvSpPr>
            <p:spPr>
              <a:xfrm>
                <a:off x="1839058" y="967769"/>
                <a:ext cx="10680973" cy="83312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694330" y="1038377"/>
                <a:ext cx="9649456"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中如何保证所有节点知道网络拓扑和链路费用？</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1" name="Text Box 79"/>
          <p:cNvSpPr txBox="1">
            <a:spLocks noChangeArrowheads="1"/>
          </p:cNvSpPr>
          <p:nvPr/>
        </p:nvSpPr>
        <p:spPr bwMode="auto">
          <a:xfrm>
            <a:off x="3433152" y="1807708"/>
            <a:ext cx="5474970"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本路由器向本</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中所有路由器发送信息。</a:t>
            </a:r>
          </a:p>
        </p:txBody>
      </p:sp>
      <p:sp>
        <p:nvSpPr>
          <p:cNvPr id="47" name="Text Box 79"/>
          <p:cNvSpPr txBox="1">
            <a:spLocks noChangeArrowheads="1"/>
          </p:cNvSpPr>
          <p:nvPr/>
        </p:nvSpPr>
        <p:spPr bwMode="auto">
          <a:xfrm>
            <a:off x="3433152" y="2587522"/>
            <a:ext cx="5859244"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与本路由器相邻的所有路由器的链路状态。</a:t>
            </a:r>
          </a:p>
        </p:txBody>
      </p:sp>
      <p:sp>
        <p:nvSpPr>
          <p:cNvPr id="53" name="Text Box 79"/>
          <p:cNvSpPr txBox="1">
            <a:spLocks noChangeArrowheads="1"/>
          </p:cNvSpPr>
          <p:nvPr/>
        </p:nvSpPr>
        <p:spPr bwMode="auto">
          <a:xfrm>
            <a:off x="3433152" y="3327375"/>
            <a:ext cx="6394138"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当链路状态发生变化时开始发送</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周期性发送</a:t>
            </a:r>
          </a:p>
        </p:txBody>
      </p:sp>
      <p:sp>
        <p:nvSpPr>
          <p:cNvPr id="54" name="Rectangle 11"/>
          <p:cNvSpPr>
            <a:spLocks noChangeArrowheads="1"/>
          </p:cNvSpPr>
          <p:nvPr/>
        </p:nvSpPr>
        <p:spPr bwMode="auto">
          <a:xfrm>
            <a:off x="1694430" y="1902286"/>
            <a:ext cx="1738722"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洪泛法</a:t>
            </a:r>
          </a:p>
        </p:txBody>
      </p:sp>
      <p:sp>
        <p:nvSpPr>
          <p:cNvPr id="55" name="Rectangle 11"/>
          <p:cNvSpPr>
            <a:spLocks noChangeArrowheads="1"/>
          </p:cNvSpPr>
          <p:nvPr/>
        </p:nvSpPr>
        <p:spPr bwMode="auto">
          <a:xfrm>
            <a:off x="1694430" y="2670377"/>
            <a:ext cx="1738722" cy="492442"/>
          </a:xfrm>
          <a:prstGeom prst="roundRect">
            <a:avLst>
              <a:gd name="adj" fmla="val 50000"/>
            </a:avLst>
          </a:prstGeom>
          <a:solidFill>
            <a:srgbClr val="FFC000"/>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消息内容</a:t>
            </a:r>
          </a:p>
        </p:txBody>
      </p:sp>
      <p:sp>
        <p:nvSpPr>
          <p:cNvPr id="56" name="Rectangle 11"/>
          <p:cNvSpPr>
            <a:spLocks noChangeArrowheads="1"/>
          </p:cNvSpPr>
          <p:nvPr/>
        </p:nvSpPr>
        <p:spPr bwMode="auto">
          <a:xfrm>
            <a:off x="1696432" y="3421953"/>
            <a:ext cx="1738722"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发送时机</a:t>
            </a:r>
          </a:p>
        </p:txBody>
      </p:sp>
      <p:sp>
        <p:nvSpPr>
          <p:cNvPr id="57" name="AutoShape 71"/>
          <p:cNvSpPr>
            <a:spLocks noChangeArrowheads="1"/>
          </p:cNvSpPr>
          <p:nvPr/>
        </p:nvSpPr>
        <p:spPr bwMode="auto">
          <a:xfrm>
            <a:off x="5491920" y="4039096"/>
            <a:ext cx="362940" cy="452752"/>
          </a:xfrm>
          <a:prstGeom prst="downArrow">
            <a:avLst>
              <a:gd name="adj1" fmla="val 50000"/>
              <a:gd name="adj2" fmla="val 56250"/>
            </a:avLst>
          </a:prstGeom>
          <a:solidFill>
            <a:srgbClr val="009FF6"/>
          </a:solidFill>
          <a:ln w="9525">
            <a:noFill/>
            <a:miter lim="800000"/>
          </a:ln>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58" name="组合 57"/>
          <p:cNvGrpSpPr/>
          <p:nvPr/>
        </p:nvGrpSpPr>
        <p:grpSpPr>
          <a:xfrm>
            <a:off x="4696095" y="4599793"/>
            <a:ext cx="1934070" cy="1224751"/>
            <a:chOff x="2707027" y="1673538"/>
            <a:chExt cx="3810000" cy="3520449"/>
          </a:xfrm>
        </p:grpSpPr>
        <p:grpSp>
          <p:nvGrpSpPr>
            <p:cNvPr id="59" name="组合 58"/>
            <p:cNvGrpSpPr/>
            <p:nvPr/>
          </p:nvGrpSpPr>
          <p:grpSpPr>
            <a:xfrm>
              <a:off x="2707027" y="1673538"/>
              <a:ext cx="3810000" cy="3520449"/>
              <a:chOff x="2286000" y="1867097"/>
              <a:chExt cx="3810000" cy="3520449"/>
            </a:xfrm>
          </p:grpSpPr>
          <p:grpSp>
            <p:nvGrpSpPr>
              <p:cNvPr id="61" name="组合 60"/>
              <p:cNvGrpSpPr/>
              <p:nvPr/>
            </p:nvGrpSpPr>
            <p:grpSpPr>
              <a:xfrm>
                <a:off x="2286000" y="1867097"/>
                <a:ext cx="3810000" cy="3520449"/>
                <a:chOff x="2363126" y="1676863"/>
                <a:chExt cx="3995264" cy="3691633"/>
              </a:xfrm>
            </p:grpSpPr>
            <p:sp>
              <p:nvSpPr>
                <p:cNvPr id="64" name="对话气泡: 椭圆形 63"/>
                <p:cNvSpPr/>
                <p:nvPr/>
              </p:nvSpPr>
              <p:spPr>
                <a:xfrm>
                  <a:off x="2405515" y="1772468"/>
                  <a:ext cx="3952875" cy="3596028"/>
                </a:xfrm>
                <a:prstGeom prst="wedgeEllipseCallout">
                  <a:avLst>
                    <a:gd name="adj1" fmla="val -31776"/>
                    <a:gd name="adj2" fmla="val 38763"/>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对话气泡: 椭圆形 64"/>
                <p:cNvSpPr/>
                <p:nvPr/>
              </p:nvSpPr>
              <p:spPr>
                <a:xfrm>
                  <a:off x="2363126" y="1676863"/>
                  <a:ext cx="3952875" cy="3596028"/>
                </a:xfrm>
                <a:prstGeom prst="wedgeEllipseCallout">
                  <a:avLst>
                    <a:gd name="adj1" fmla="val -30532"/>
                    <a:gd name="adj2" fmla="val 39191"/>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2633139" y="2579677"/>
                <a:ext cx="3156146" cy="2388635"/>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链路状态</a:t>
                </a:r>
                <a:endParaRPr lang="en-US" altLang="zh-CN" sz="2400" dirty="0">
                  <a:latin typeface="思源黑体 CN Normal" panose="020B0400000000000000" pitchFamily="34" charset="-122"/>
                  <a:ea typeface="思源黑体 CN Normal" panose="020B0400000000000000" pitchFamily="34" charset="-122"/>
                </a:endParaRPr>
              </a:p>
              <a:p>
                <a:pPr algn="ctr"/>
                <a:r>
                  <a:rPr lang="zh-CN" altLang="en-US" sz="2400" dirty="0">
                    <a:latin typeface="思源黑体 CN Normal" panose="020B0400000000000000" pitchFamily="34" charset="-122"/>
                    <a:ea typeface="思源黑体 CN Normal" panose="020B0400000000000000" pitchFamily="34" charset="-122"/>
                  </a:rPr>
                  <a:t>数据库</a:t>
                </a:r>
              </a:p>
            </p:txBody>
          </p:sp>
        </p:grpSp>
        <p:sp>
          <p:nvSpPr>
            <p:cNvPr id="60" name="弧形 5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6" name="组合 65"/>
          <p:cNvGrpSpPr/>
          <p:nvPr/>
        </p:nvGrpSpPr>
        <p:grpSpPr>
          <a:xfrm>
            <a:off x="1588795" y="4275887"/>
            <a:ext cx="2745979" cy="443206"/>
            <a:chOff x="4650626" y="2375499"/>
            <a:chExt cx="5646163" cy="600427"/>
          </a:xfrm>
        </p:grpSpPr>
        <p:sp>
          <p:nvSpPr>
            <p:cNvPr id="67" name="矩形: 圆角 66"/>
            <p:cNvSpPr/>
            <p:nvPr/>
          </p:nvSpPr>
          <p:spPr>
            <a:xfrm>
              <a:off x="4650626" y="2375499"/>
              <a:ext cx="5646163" cy="60042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68" name="文本框 67"/>
            <p:cNvSpPr txBox="1"/>
            <p:nvPr/>
          </p:nvSpPr>
          <p:spPr>
            <a:xfrm>
              <a:off x="4650626" y="2419773"/>
              <a:ext cx="4902996" cy="542043"/>
            </a:xfrm>
            <a:prstGeom prst="rect">
              <a:avLst/>
            </a:prstGeom>
            <a:noFill/>
          </p:spPr>
          <p:txBody>
            <a:bodyPr wrap="square" rtlCol="0">
              <a:spAutoFit/>
            </a:bodyPr>
            <a:lstStyle/>
            <a:p>
              <a:pPr algn="ctr"/>
              <a:r>
                <a:rPr lang="zh-CN" altLang="en-US" sz="2000" dirty="0">
                  <a:latin typeface="思源黑体 CN Normal" panose="020B0400000000000000" pitchFamily="34" charset="-122"/>
                  <a:ea typeface="思源黑体 CN Normal" panose="020B0400000000000000" pitchFamily="34" charset="-122"/>
                </a:rPr>
                <a:t>所有路由器上均有</a:t>
              </a:r>
            </a:p>
          </p:txBody>
        </p:sp>
      </p:grpSp>
      <p:grpSp>
        <p:nvGrpSpPr>
          <p:cNvPr id="69" name="组合 68"/>
          <p:cNvGrpSpPr/>
          <p:nvPr/>
        </p:nvGrpSpPr>
        <p:grpSpPr>
          <a:xfrm>
            <a:off x="1593346" y="4868354"/>
            <a:ext cx="2865824" cy="443206"/>
            <a:chOff x="4650628" y="2375499"/>
            <a:chExt cx="5441215" cy="600427"/>
          </a:xfrm>
        </p:grpSpPr>
        <p:sp>
          <p:nvSpPr>
            <p:cNvPr id="70" name="矩形: 圆角 69"/>
            <p:cNvSpPr/>
            <p:nvPr/>
          </p:nvSpPr>
          <p:spPr>
            <a:xfrm>
              <a:off x="4650628" y="2375499"/>
              <a:ext cx="5302733" cy="60042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71" name="文本框 70"/>
            <p:cNvSpPr txBox="1"/>
            <p:nvPr/>
          </p:nvSpPr>
          <p:spPr>
            <a:xfrm>
              <a:off x="4735042" y="2404691"/>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全网一致的拓扑结构图</a:t>
              </a:r>
            </a:p>
          </p:txBody>
        </p:sp>
      </p:grpSp>
      <p:grpSp>
        <p:nvGrpSpPr>
          <p:cNvPr id="72" name="组合 71"/>
          <p:cNvGrpSpPr/>
          <p:nvPr/>
        </p:nvGrpSpPr>
        <p:grpSpPr>
          <a:xfrm>
            <a:off x="1574217" y="5460821"/>
            <a:ext cx="2865824" cy="443206"/>
            <a:chOff x="4650628" y="2375499"/>
            <a:chExt cx="5441215" cy="600427"/>
          </a:xfrm>
        </p:grpSpPr>
        <p:sp>
          <p:nvSpPr>
            <p:cNvPr id="73" name="矩形: 圆角 72"/>
            <p:cNvSpPr/>
            <p:nvPr/>
          </p:nvSpPr>
          <p:spPr>
            <a:xfrm>
              <a:off x="4650628" y="2375499"/>
              <a:ext cx="5302733" cy="60042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74" name="文本框 73"/>
            <p:cNvSpPr txBox="1"/>
            <p:nvPr/>
          </p:nvSpPr>
          <p:spPr>
            <a:xfrm>
              <a:off x="4735042" y="2404691"/>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更新过程收敛较快</a:t>
              </a:r>
            </a:p>
          </p:txBody>
        </p:sp>
      </p:grpSp>
      <p:grpSp>
        <p:nvGrpSpPr>
          <p:cNvPr id="75" name="组合 74"/>
          <p:cNvGrpSpPr/>
          <p:nvPr/>
        </p:nvGrpSpPr>
        <p:grpSpPr>
          <a:xfrm>
            <a:off x="6986552" y="4270245"/>
            <a:ext cx="2810821" cy="443206"/>
            <a:chOff x="4650626" y="2375499"/>
            <a:chExt cx="5779489" cy="600427"/>
          </a:xfrm>
        </p:grpSpPr>
        <p:sp>
          <p:nvSpPr>
            <p:cNvPr id="76" name="矩形: 圆角 75"/>
            <p:cNvSpPr/>
            <p:nvPr/>
          </p:nvSpPr>
          <p:spPr>
            <a:xfrm>
              <a:off x="4650626" y="2375499"/>
              <a:ext cx="5737580" cy="600427"/>
            </a:xfrm>
            <a:prstGeom prst="roundRect">
              <a:avLst>
                <a:gd name="adj" fmla="val 12368"/>
              </a:avLst>
            </a:prstGeom>
            <a:solidFill>
              <a:schemeClr val="accent5">
                <a:lumMod val="20000"/>
                <a:lumOff val="80000"/>
              </a:schemeClr>
            </a:solidFill>
            <a:ln w="19050">
              <a:solidFill>
                <a:srgbClr val="5BCC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77" name="文本框 76"/>
            <p:cNvSpPr txBox="1"/>
            <p:nvPr/>
          </p:nvSpPr>
          <p:spPr>
            <a:xfrm>
              <a:off x="4692535" y="2433083"/>
              <a:ext cx="5737580"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数据库存储空间占用大</a:t>
              </a:r>
            </a:p>
          </p:txBody>
        </p:sp>
      </p:grpSp>
      <p:grpSp>
        <p:nvGrpSpPr>
          <p:cNvPr id="78" name="组合 77"/>
          <p:cNvGrpSpPr/>
          <p:nvPr/>
        </p:nvGrpSpPr>
        <p:grpSpPr>
          <a:xfrm>
            <a:off x="6990095" y="4862712"/>
            <a:ext cx="2837195" cy="443206"/>
            <a:chOff x="4650628" y="2375499"/>
            <a:chExt cx="5386859" cy="600427"/>
          </a:xfrm>
        </p:grpSpPr>
        <p:sp>
          <p:nvSpPr>
            <p:cNvPr id="79" name="矩形: 圆角 78"/>
            <p:cNvSpPr/>
            <p:nvPr/>
          </p:nvSpPr>
          <p:spPr>
            <a:xfrm>
              <a:off x="4650628" y="2375499"/>
              <a:ext cx="5302733" cy="600427"/>
            </a:xfrm>
            <a:prstGeom prst="roundRect">
              <a:avLst>
                <a:gd name="adj" fmla="val 12368"/>
              </a:avLst>
            </a:prstGeom>
            <a:solidFill>
              <a:schemeClr val="accent5">
                <a:lumMod val="20000"/>
                <a:lumOff val="80000"/>
              </a:schemeClr>
            </a:solidFill>
            <a:ln w="19050">
              <a:solidFill>
                <a:srgbClr val="5BCC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0" name="文本框 79"/>
            <p:cNvSpPr txBox="1"/>
            <p:nvPr/>
          </p:nvSpPr>
          <p:spPr>
            <a:xfrm>
              <a:off x="4680686" y="2414335"/>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最小生成树耗时大</a:t>
              </a:r>
            </a:p>
          </p:txBody>
        </p:sp>
      </p:grpSp>
      <p:grpSp>
        <p:nvGrpSpPr>
          <p:cNvPr id="81" name="组合 80"/>
          <p:cNvGrpSpPr/>
          <p:nvPr/>
        </p:nvGrpSpPr>
        <p:grpSpPr>
          <a:xfrm>
            <a:off x="6970966" y="5455179"/>
            <a:ext cx="2835942" cy="443206"/>
            <a:chOff x="4650628" y="2375499"/>
            <a:chExt cx="5384480" cy="600427"/>
          </a:xfrm>
        </p:grpSpPr>
        <p:sp>
          <p:nvSpPr>
            <p:cNvPr id="82" name="矩形: 圆角 81"/>
            <p:cNvSpPr/>
            <p:nvPr/>
          </p:nvSpPr>
          <p:spPr>
            <a:xfrm>
              <a:off x="4650628" y="2375499"/>
              <a:ext cx="5356801" cy="600427"/>
            </a:xfrm>
            <a:prstGeom prst="roundRect">
              <a:avLst>
                <a:gd name="adj" fmla="val 12368"/>
              </a:avLst>
            </a:prstGeom>
            <a:solidFill>
              <a:schemeClr val="accent5">
                <a:lumMod val="20000"/>
                <a:lumOff val="80000"/>
              </a:schemeClr>
            </a:solidFill>
            <a:ln w="19050">
              <a:solidFill>
                <a:srgbClr val="5BCC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3" name="文本框 82"/>
            <p:cNvSpPr txBox="1"/>
            <p:nvPr/>
          </p:nvSpPr>
          <p:spPr>
            <a:xfrm>
              <a:off x="4678307" y="2423435"/>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拓扑变化导致网络动荡</a:t>
              </a:r>
            </a:p>
          </p:txBody>
        </p:sp>
      </p:grpSp>
      <p:sp>
        <p:nvSpPr>
          <p:cNvPr id="2" name="灯片编号占位符 1">
            <a:extLst>
              <a:ext uri="{FF2B5EF4-FFF2-40B4-BE49-F238E27FC236}">
                <a16:creationId xmlns:a16="http://schemas.microsoft.com/office/drawing/2014/main" id="{CA42F723-DE0F-44B7-A889-5271803803BD}"/>
              </a:ext>
            </a:extLst>
          </p:cNvPr>
          <p:cNvSpPr>
            <a:spLocks noGrp="1"/>
          </p:cNvSpPr>
          <p:nvPr>
            <p:ph type="sldNum" sz="quarter" idx="12"/>
          </p:nvPr>
        </p:nvSpPr>
        <p:spPr/>
        <p:txBody>
          <a:bodyPr/>
          <a:lstStyle/>
          <a:p>
            <a:fld id="{91F2D4EF-46D4-4764-B373-FC59CD1D281E}" type="slidenum">
              <a:rPr lang="zh-CN" altLang="en-US" smtClean="0"/>
              <a:t>157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par>
                          <p:cTn id="43" fill="hold">
                            <p:stCondLst>
                              <p:cond delay="500"/>
                            </p:stCondLst>
                            <p:childTnLst>
                              <p:par>
                                <p:cTn id="44" presetID="53" presetClass="entr" presetSubtype="16"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500" fill="hold"/>
                                        <p:tgtEl>
                                          <p:spTgt spid="58"/>
                                        </p:tgtEl>
                                        <p:attrNameLst>
                                          <p:attrName>ppt_w</p:attrName>
                                        </p:attrNameLst>
                                      </p:cBhvr>
                                      <p:tavLst>
                                        <p:tav tm="0">
                                          <p:val>
                                            <p:fltVal val="0"/>
                                          </p:val>
                                        </p:tav>
                                        <p:tav tm="100000">
                                          <p:val>
                                            <p:strVal val="#ppt_w"/>
                                          </p:val>
                                        </p:tav>
                                      </p:tavLst>
                                    </p:anim>
                                    <p:anim calcmode="lin" valueType="num">
                                      <p:cBhvr>
                                        <p:cTn id="47" dur="500" fill="hold"/>
                                        <p:tgtEl>
                                          <p:spTgt spid="58"/>
                                        </p:tgtEl>
                                        <p:attrNameLst>
                                          <p:attrName>ppt_h</p:attrName>
                                        </p:attrNameLst>
                                      </p:cBhvr>
                                      <p:tavLst>
                                        <p:tav tm="0">
                                          <p:val>
                                            <p:fltVal val="0"/>
                                          </p:val>
                                        </p:tav>
                                        <p:tav tm="100000">
                                          <p:val>
                                            <p:strVal val="#ppt_h"/>
                                          </p:val>
                                        </p:tav>
                                      </p:tavLst>
                                    </p:anim>
                                    <p:animEffect transition="in" filter="fade">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500"/>
                                        <p:tgtEl>
                                          <p:spTgt spid="66"/>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500"/>
                                        <p:tgtEl>
                                          <p:spTgt spid="78"/>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P spid="53" grpId="0"/>
      <p:bldP spid="54" grpId="0" bldLvl="0" animBg="1"/>
      <p:bldP spid="55" grpId="0" bldLvl="0" animBg="1"/>
      <p:bldP spid="56" grpId="0" bldLvl="0" animBg="1"/>
      <p:bldP spid="57"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协议的几点补充说明</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3" name="组合 22"/>
          <p:cNvGrpSpPr/>
          <p:nvPr/>
        </p:nvGrpSpPr>
        <p:grpSpPr>
          <a:xfrm>
            <a:off x="615752" y="2537150"/>
            <a:ext cx="10728325" cy="497205"/>
            <a:chOff x="1403750" y="3593123"/>
            <a:chExt cx="10728325" cy="497205"/>
          </a:xfrm>
        </p:grpSpPr>
        <p:grpSp>
          <p:nvGrpSpPr>
            <p:cNvPr id="24" name="组合 23"/>
            <p:cNvGrpSpPr/>
            <p:nvPr/>
          </p:nvGrpSpPr>
          <p:grpSpPr>
            <a:xfrm>
              <a:off x="1403750" y="3593123"/>
              <a:ext cx="490436" cy="476221"/>
              <a:chOff x="1403750" y="3593123"/>
              <a:chExt cx="808892" cy="785446"/>
            </a:xfrm>
          </p:grpSpPr>
          <p:sp>
            <p:nvSpPr>
              <p:cNvPr id="2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即使链路状态未发生变化，每30分钟广播一次链路状态。</a:t>
              </a:r>
            </a:p>
          </p:txBody>
        </p:sp>
      </p:grpSp>
      <p:grpSp>
        <p:nvGrpSpPr>
          <p:cNvPr id="38" name="组合 37"/>
          <p:cNvGrpSpPr/>
          <p:nvPr/>
        </p:nvGrpSpPr>
        <p:grpSpPr>
          <a:xfrm>
            <a:off x="615752" y="1633545"/>
            <a:ext cx="10728325" cy="902970"/>
            <a:chOff x="1403750" y="3593123"/>
            <a:chExt cx="10728325" cy="902970"/>
          </a:xfrm>
        </p:grpSpPr>
        <p:grpSp>
          <p:nvGrpSpPr>
            <p:cNvPr id="39" name="组合 38"/>
            <p:cNvGrpSpPr/>
            <p:nvPr/>
          </p:nvGrpSpPr>
          <p:grpSpPr>
            <a:xfrm>
              <a:off x="1403750" y="3593123"/>
              <a:ext cx="490436" cy="476221"/>
              <a:chOff x="1403750" y="3593123"/>
              <a:chExt cx="808892" cy="785446"/>
            </a:xfrm>
          </p:grpSpPr>
          <p:sp>
            <p:nvSpPr>
              <p:cNvPr id="4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不强制如何设置链路权值的策略，但提供对给定链路权值集合确定最低费用路径的机制。</a:t>
              </a:r>
            </a:p>
          </p:txBody>
        </p:sp>
      </p:grpSp>
      <p:grpSp>
        <p:nvGrpSpPr>
          <p:cNvPr id="43" name="组合 42"/>
          <p:cNvGrpSpPr/>
          <p:nvPr/>
        </p:nvGrpSpPr>
        <p:grpSpPr>
          <a:xfrm>
            <a:off x="597535" y="3169920"/>
            <a:ext cx="11348085" cy="497205"/>
            <a:chOff x="1403750" y="3593123"/>
            <a:chExt cx="10728325" cy="497205"/>
          </a:xfrm>
        </p:grpSpPr>
        <p:grpSp>
          <p:nvGrpSpPr>
            <p:cNvPr id="44" name="组合 43"/>
            <p:cNvGrpSpPr/>
            <p:nvPr/>
          </p:nvGrpSpPr>
          <p:grpSpPr>
            <a:xfrm>
              <a:off x="1403750" y="3593123"/>
              <a:ext cx="490436" cy="476221"/>
              <a:chOff x="1403750" y="3593123"/>
              <a:chExt cx="808892" cy="785446"/>
            </a:xfrm>
          </p:grpSpPr>
          <p:sp>
            <p:nvSpPr>
              <p:cNvPr id="4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链路状态以OSPF通告的形式封装在报文中，由IP分组承载（协议号：89）。</a:t>
              </a:r>
            </a:p>
          </p:txBody>
        </p:sp>
      </p:grpSp>
      <p:grpSp>
        <p:nvGrpSpPr>
          <p:cNvPr id="33" name="组合 32"/>
          <p:cNvGrpSpPr/>
          <p:nvPr/>
        </p:nvGrpSpPr>
        <p:grpSpPr>
          <a:xfrm>
            <a:off x="615752" y="4706310"/>
            <a:ext cx="10728325" cy="497205"/>
            <a:chOff x="1403750" y="3593123"/>
            <a:chExt cx="10728325" cy="497205"/>
          </a:xfrm>
        </p:grpSpPr>
        <p:grpSp>
          <p:nvGrpSpPr>
            <p:cNvPr id="34" name="组合 33"/>
            <p:cNvGrpSpPr/>
            <p:nvPr/>
          </p:nvGrpSpPr>
          <p:grpSpPr>
            <a:xfrm>
              <a:off x="1403750" y="3593123"/>
              <a:ext cx="490436" cy="476221"/>
              <a:chOff x="1403750" y="3593123"/>
              <a:chExt cx="808892" cy="785446"/>
            </a:xfrm>
          </p:grpSpPr>
          <p:sp>
            <p:nvSpPr>
              <p:cNvPr id="3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OSPF通告都是有序列号的，以防止重放攻击。</a:t>
              </a:r>
            </a:p>
          </p:txBody>
        </p:sp>
      </p:grpSp>
      <p:grpSp>
        <p:nvGrpSpPr>
          <p:cNvPr id="48" name="组合 47"/>
          <p:cNvGrpSpPr/>
          <p:nvPr/>
        </p:nvGrpSpPr>
        <p:grpSpPr>
          <a:xfrm>
            <a:off x="615752" y="3802070"/>
            <a:ext cx="11163935" cy="902970"/>
            <a:chOff x="1403750" y="3593123"/>
            <a:chExt cx="11163935" cy="902970"/>
          </a:xfrm>
        </p:grpSpPr>
        <p:grpSp>
          <p:nvGrpSpPr>
            <p:cNvPr id="49" name="组合 48"/>
            <p:cNvGrpSpPr/>
            <p:nvPr/>
          </p:nvGrpSpPr>
          <p:grpSpPr>
            <a:xfrm>
              <a:off x="1403750" y="3593123"/>
              <a:ext cx="490436" cy="476221"/>
              <a:chOff x="1403750" y="3593123"/>
              <a:chExt cx="808892" cy="785446"/>
            </a:xfrm>
          </p:grpSpPr>
          <p:sp>
            <p:nvSpPr>
              <p:cNvPr id="5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2" name="Text Box 79"/>
            <p:cNvSpPr txBox="1">
              <a:spLocks noChangeArrowheads="1"/>
            </p:cNvSpPr>
            <p:nvPr/>
          </p:nvSpPr>
          <p:spPr bwMode="auto">
            <a:xfrm>
              <a:off x="1986045" y="3593123"/>
              <a:ext cx="1058164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OSPF路由器之间的交换都是经过鉴别的（简单的、MD5的），以确认OSPF通告的真实性，防止伪造和篡改。</a:t>
              </a:r>
            </a:p>
          </p:txBody>
        </p:sp>
      </p:grpSp>
      <p:grpSp>
        <p:nvGrpSpPr>
          <p:cNvPr id="53" name="组合 52"/>
          <p:cNvGrpSpPr/>
          <p:nvPr/>
        </p:nvGrpSpPr>
        <p:grpSpPr>
          <a:xfrm>
            <a:off x="615752" y="5328610"/>
            <a:ext cx="10728325" cy="497205"/>
            <a:chOff x="1403750" y="3593123"/>
            <a:chExt cx="10728325" cy="497205"/>
          </a:xfrm>
        </p:grpSpPr>
        <p:grpSp>
          <p:nvGrpSpPr>
            <p:cNvPr id="54" name="组合 53"/>
            <p:cNvGrpSpPr/>
            <p:nvPr/>
          </p:nvGrpSpPr>
          <p:grpSpPr>
            <a:xfrm>
              <a:off x="1403750" y="3593123"/>
              <a:ext cx="490436" cy="476221"/>
              <a:chOff x="1403750" y="3593123"/>
              <a:chExt cx="808892" cy="785446"/>
            </a:xfrm>
          </p:grpSpPr>
          <p:sp>
            <p:nvSpPr>
              <p:cNvPr id="5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OSPF中支持多条具有相同费用的路径。</a:t>
              </a:r>
            </a:p>
          </p:txBody>
        </p:sp>
      </p:grpSp>
      <p:grpSp>
        <p:nvGrpSpPr>
          <p:cNvPr id="58" name="组合 57"/>
          <p:cNvGrpSpPr/>
          <p:nvPr/>
        </p:nvGrpSpPr>
        <p:grpSpPr>
          <a:xfrm>
            <a:off x="615752" y="5970595"/>
            <a:ext cx="10728325" cy="497205"/>
            <a:chOff x="1403750" y="3593123"/>
            <a:chExt cx="10728325" cy="497205"/>
          </a:xfrm>
        </p:grpSpPr>
        <p:grpSp>
          <p:nvGrpSpPr>
            <p:cNvPr id="59" name="组合 58"/>
            <p:cNvGrpSpPr/>
            <p:nvPr/>
          </p:nvGrpSpPr>
          <p:grpSpPr>
            <a:xfrm>
              <a:off x="1403750" y="3593123"/>
              <a:ext cx="490436" cy="476221"/>
              <a:chOff x="1403750" y="3593123"/>
              <a:chExt cx="808892" cy="785446"/>
            </a:xfrm>
          </p:grpSpPr>
          <p:sp>
            <p:nvSpPr>
              <p:cNvPr id="6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OSPF支持多播选路和层次路由。</a:t>
              </a:r>
            </a:p>
          </p:txBody>
        </p:sp>
      </p:grpSp>
      <p:sp>
        <p:nvSpPr>
          <p:cNvPr id="2" name="灯片编号占位符 1">
            <a:extLst>
              <a:ext uri="{FF2B5EF4-FFF2-40B4-BE49-F238E27FC236}">
                <a16:creationId xmlns:a16="http://schemas.microsoft.com/office/drawing/2014/main" id="{D6AA31C5-2890-4503-B361-1761A20350B5}"/>
              </a:ext>
            </a:extLst>
          </p:cNvPr>
          <p:cNvSpPr>
            <a:spLocks noGrp="1"/>
          </p:cNvSpPr>
          <p:nvPr>
            <p:ph type="sldNum" sz="quarter" idx="12"/>
          </p:nvPr>
        </p:nvSpPr>
        <p:spPr/>
        <p:txBody>
          <a:bodyPr/>
          <a:lstStyle/>
          <a:p>
            <a:fld id="{91F2D4EF-46D4-4764-B373-FC59CD1D281E}" type="slidenum">
              <a:rPr lang="zh-CN" altLang="en-US" smtClean="0"/>
              <a:t>158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7EB6615-B8B9-4FAC-818A-65868F38FED3}"/>
              </a:ext>
            </a:extLst>
          </p:cNvPr>
          <p:cNvSpPr>
            <a:spLocks noGrp="1"/>
          </p:cNvSpPr>
          <p:nvPr>
            <p:ph type="dt" sz="quarter" idx="10"/>
          </p:nvPr>
        </p:nvSpPr>
        <p:spPr/>
        <p:txBody>
          <a:bodyPr/>
          <a:lstStyle/>
          <a:p>
            <a:pPr>
              <a:defRPr/>
            </a:pPr>
            <a:fld id="{A5C2928C-991C-4862-9D0E-F14CBE6CF4EA}" type="datetime2">
              <a:rPr lang="zh-CN" altLang="en-US"/>
              <a:pPr>
                <a:defRPr/>
              </a:pPr>
              <a:t>2024年12月2日</a:t>
            </a:fld>
            <a:endParaRPr lang="zh-CN" altLang="zh-CN"/>
          </a:p>
        </p:txBody>
      </p:sp>
      <p:sp>
        <p:nvSpPr>
          <p:cNvPr id="227331" name="页脚占位符 4">
            <a:extLst>
              <a:ext uri="{FF2B5EF4-FFF2-40B4-BE49-F238E27FC236}">
                <a16:creationId xmlns:a16="http://schemas.microsoft.com/office/drawing/2014/main" id="{3E2920E8-0434-46A7-80AF-11F5B67C214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956C0A8-75CB-4716-BCE5-7136A661E37A}" type="slidenum">
              <a:rPr lang="en-US" altLang="zh-CN" u="none" smtClean="0">
                <a:latin typeface="Garamond" panose="02020404030301010803" pitchFamily="18" charset="0"/>
              </a:rPr>
              <a:pPr/>
              <a:t>159</a:t>
            </a:fld>
            <a:endParaRPr lang="en-US" altLang="zh-CN" u="none">
              <a:latin typeface="Garamond" panose="02020404030301010803" pitchFamily="18" charset="0"/>
            </a:endParaRPr>
          </a:p>
        </p:txBody>
      </p:sp>
      <p:sp>
        <p:nvSpPr>
          <p:cNvPr id="227332" name="Rectangle 2">
            <a:extLst>
              <a:ext uri="{FF2B5EF4-FFF2-40B4-BE49-F238E27FC236}">
                <a16:creationId xmlns:a16="http://schemas.microsoft.com/office/drawing/2014/main" id="{B17B4CC5-5C70-4C6E-AB9A-C81E05F1F8DA}"/>
              </a:ext>
            </a:extLst>
          </p:cNvPr>
          <p:cNvSpPr>
            <a:spLocks noGrp="1" noChangeArrowheads="1"/>
          </p:cNvSpPr>
          <p:nvPr>
            <p:ph type="title"/>
          </p:nvPr>
        </p:nvSpPr>
        <p:spPr/>
        <p:txBody>
          <a:bodyPr/>
          <a:lstStyle/>
          <a:p>
            <a:pPr eaLnBrk="1" hangingPunct="1"/>
            <a:r>
              <a:rPr lang="zh-CN" altLang="en-US" dirty="0"/>
              <a:t>距离向量选路算法</a:t>
            </a:r>
          </a:p>
        </p:txBody>
      </p:sp>
      <p:sp>
        <p:nvSpPr>
          <p:cNvPr id="227333" name="Rectangle 3">
            <a:extLst>
              <a:ext uri="{FF2B5EF4-FFF2-40B4-BE49-F238E27FC236}">
                <a16:creationId xmlns:a16="http://schemas.microsoft.com/office/drawing/2014/main" id="{A6CFAD6C-B7DF-42A6-88C8-5A1C72629011}"/>
              </a:ext>
            </a:extLst>
          </p:cNvPr>
          <p:cNvSpPr>
            <a:spLocks noGrp="1" noChangeArrowheads="1"/>
          </p:cNvSpPr>
          <p:nvPr>
            <p:ph type="body" idx="1"/>
          </p:nvPr>
        </p:nvSpPr>
        <p:spPr/>
        <p:txBody>
          <a:bodyPr/>
          <a:lstStyle/>
          <a:p>
            <a:pPr eaLnBrk="1" hangingPunct="1"/>
            <a:r>
              <a:rPr lang="zh-CN" altLang="en-US" b="1" dirty="0">
                <a:ea typeface="楷体" panose="02010609060101010101" pitchFamily="49" charset="-122"/>
                <a:cs typeface="Arial" panose="020B0604020202020204" pitchFamily="34" charset="0"/>
              </a:rPr>
              <a:t>距离向量选路算法</a:t>
            </a:r>
          </a:p>
          <a:p>
            <a:pPr lvl="1" eaLnBrk="1" hangingPunct="1"/>
            <a:r>
              <a:rPr lang="zh-CN" altLang="en-US" dirty="0">
                <a:ea typeface="楷体" panose="02010609060101010101" pitchFamily="49" charset="-122"/>
                <a:cs typeface="Arial" panose="020B0604020202020204" pitchFamily="34" charset="0"/>
              </a:rPr>
              <a:t>特点：迭代、分布、自我终止、异步</a:t>
            </a:r>
          </a:p>
          <a:p>
            <a:pPr lvl="1" eaLnBrk="1" hangingPunct="1"/>
            <a:r>
              <a:rPr lang="zh-CN" altLang="en-US" dirty="0">
                <a:ea typeface="楷体" panose="02010609060101010101" pitchFamily="49" charset="-122"/>
                <a:cs typeface="Arial" panose="020B0604020202020204" pitchFamily="34" charset="0"/>
              </a:rPr>
              <a:t>思想</a:t>
            </a:r>
          </a:p>
          <a:p>
            <a:pPr lvl="2" eaLnBrk="1" hangingPunct="1"/>
            <a:r>
              <a:rPr lang="en-US" altLang="zh-CN" dirty="0">
                <a:solidFill>
                  <a:srgbClr val="080808"/>
                </a:solidFill>
                <a:ea typeface="楷体" panose="02010609060101010101" pitchFamily="49" charset="-122"/>
                <a:cs typeface="Arial" panose="020B0604020202020204" pitchFamily="34" charset="0"/>
              </a:rPr>
              <a:t>B-F</a:t>
            </a:r>
            <a:r>
              <a:rPr lang="zh-CN" altLang="en-US" dirty="0">
                <a:solidFill>
                  <a:srgbClr val="080808"/>
                </a:solidFill>
                <a:ea typeface="楷体" panose="02010609060101010101" pitchFamily="49" charset="-122"/>
                <a:cs typeface="Arial" panose="020B0604020202020204" pitchFamily="34" charset="0"/>
              </a:rPr>
              <a:t>公式：</a:t>
            </a:r>
            <a:r>
              <a:rPr lang="en-US" altLang="zh-CN" dirty="0">
                <a:solidFill>
                  <a:srgbClr val="080808"/>
                </a:solidFill>
                <a:ea typeface="楷体" panose="02010609060101010101" pitchFamily="49" charset="-122"/>
                <a:cs typeface="Arial" panose="020B0604020202020204" pitchFamily="34" charset="0"/>
              </a:rPr>
              <a:t>d</a:t>
            </a:r>
            <a:r>
              <a:rPr lang="en-US" altLang="zh-CN" baseline="-25000" dirty="0">
                <a:solidFill>
                  <a:srgbClr val="080808"/>
                </a:solidFill>
                <a:ea typeface="楷体" panose="02010609060101010101" pitchFamily="49" charset="-122"/>
                <a:cs typeface="Arial" panose="020B0604020202020204" pitchFamily="34" charset="0"/>
              </a:rPr>
              <a:t>x</a:t>
            </a:r>
            <a:r>
              <a:rPr lang="en-US" altLang="zh-CN" dirty="0">
                <a:solidFill>
                  <a:srgbClr val="080808"/>
                </a:solidFill>
                <a:ea typeface="楷体" panose="02010609060101010101" pitchFamily="49" charset="-122"/>
                <a:cs typeface="Arial" panose="020B0604020202020204" pitchFamily="34" charset="0"/>
              </a:rPr>
              <a:t>(y)=</a:t>
            </a:r>
            <a:r>
              <a:rPr lang="en-US" altLang="zh-CN" dirty="0" err="1">
                <a:solidFill>
                  <a:srgbClr val="080808"/>
                </a:solidFill>
                <a:ea typeface="楷体" panose="02010609060101010101" pitchFamily="49" charset="-122"/>
                <a:cs typeface="Arial" panose="020B0604020202020204" pitchFamily="34" charset="0"/>
              </a:rPr>
              <a:t>min</a:t>
            </a:r>
            <a:r>
              <a:rPr lang="en-US" altLang="zh-CN" baseline="-25000" dirty="0" err="1">
                <a:solidFill>
                  <a:srgbClr val="080808"/>
                </a:solidFill>
                <a:ea typeface="楷体" panose="02010609060101010101" pitchFamily="49" charset="-122"/>
                <a:cs typeface="Arial" panose="020B0604020202020204" pitchFamily="34" charset="0"/>
              </a:rPr>
              <a:t>v</a:t>
            </a:r>
            <a:r>
              <a:rPr lang="en-US" altLang="zh-CN" dirty="0">
                <a:solidFill>
                  <a:srgbClr val="080808"/>
                </a:solidFill>
                <a:ea typeface="楷体" panose="02010609060101010101" pitchFamily="49" charset="-122"/>
                <a:cs typeface="Arial" panose="020B0604020202020204" pitchFamily="34" charset="0"/>
              </a:rPr>
              <a:t>{c(</a:t>
            </a:r>
            <a:r>
              <a:rPr lang="en-US" altLang="zh-CN" dirty="0" err="1">
                <a:solidFill>
                  <a:srgbClr val="080808"/>
                </a:solidFill>
                <a:ea typeface="楷体" panose="02010609060101010101" pitchFamily="49" charset="-122"/>
                <a:cs typeface="Arial" panose="020B0604020202020204" pitchFamily="34" charset="0"/>
              </a:rPr>
              <a:t>x,v</a:t>
            </a:r>
            <a:r>
              <a:rPr lang="en-US" altLang="zh-CN" dirty="0">
                <a:solidFill>
                  <a:srgbClr val="080808"/>
                </a:solidFill>
                <a:ea typeface="楷体" panose="02010609060101010101" pitchFamily="49" charset="-122"/>
                <a:cs typeface="Arial" panose="020B0604020202020204" pitchFamily="34" charset="0"/>
              </a:rPr>
              <a:t>)+d</a:t>
            </a:r>
            <a:r>
              <a:rPr lang="en-US" altLang="zh-CN" baseline="-25000" dirty="0">
                <a:solidFill>
                  <a:srgbClr val="080808"/>
                </a:solidFill>
                <a:ea typeface="楷体" panose="02010609060101010101" pitchFamily="49" charset="-122"/>
                <a:cs typeface="Arial" panose="020B0604020202020204" pitchFamily="34" charset="0"/>
              </a:rPr>
              <a:t>v</a:t>
            </a:r>
            <a:r>
              <a:rPr lang="en-US" altLang="zh-CN" dirty="0">
                <a:solidFill>
                  <a:srgbClr val="080808"/>
                </a:solidFill>
                <a:ea typeface="楷体" panose="02010609060101010101" pitchFamily="49" charset="-122"/>
                <a:cs typeface="Arial" panose="020B0604020202020204" pitchFamily="34" charset="0"/>
              </a:rPr>
              <a:t>(y)}</a:t>
            </a:r>
          </a:p>
          <a:p>
            <a:pPr lvl="3" eaLnBrk="1" hangingPunct="1"/>
            <a:r>
              <a:rPr lang="en-US" altLang="zh-CN" dirty="0">
                <a:solidFill>
                  <a:srgbClr val="080808"/>
                </a:solidFill>
                <a:latin typeface="楷体" panose="02010609060101010101" pitchFamily="49" charset="-122"/>
                <a:ea typeface="楷体" panose="02010609060101010101" pitchFamily="49" charset="-122"/>
              </a:rPr>
              <a:t>d</a:t>
            </a:r>
            <a:r>
              <a:rPr lang="en-US" altLang="zh-CN" baseline="-25000" dirty="0">
                <a:solidFill>
                  <a:srgbClr val="080808"/>
                </a:solidFill>
                <a:latin typeface="楷体" panose="02010609060101010101" pitchFamily="49" charset="-122"/>
                <a:ea typeface="楷体" panose="02010609060101010101" pitchFamily="49" charset="-122"/>
              </a:rPr>
              <a:t>x</a:t>
            </a:r>
            <a:r>
              <a:rPr lang="en-US" altLang="zh-CN" dirty="0">
                <a:solidFill>
                  <a:srgbClr val="080808"/>
                </a:solidFill>
                <a:latin typeface="楷体" panose="02010609060101010101" pitchFamily="49" charset="-122"/>
                <a:ea typeface="楷体" panose="02010609060101010101" pitchFamily="49" charset="-122"/>
              </a:rPr>
              <a:t>(y):</a:t>
            </a:r>
            <a:r>
              <a:rPr lang="zh-CN" altLang="en-US" dirty="0">
                <a:solidFill>
                  <a:srgbClr val="080808"/>
                </a:solidFill>
                <a:latin typeface="楷体" panose="02010609060101010101" pitchFamily="49" charset="-122"/>
                <a:ea typeface="楷体" panose="02010609060101010101" pitchFamily="49" charset="-122"/>
              </a:rPr>
              <a:t>节点</a:t>
            </a:r>
            <a:r>
              <a:rPr lang="en-US" altLang="zh-CN" dirty="0">
                <a:solidFill>
                  <a:srgbClr val="080808"/>
                </a:solidFill>
                <a:latin typeface="楷体" panose="02010609060101010101" pitchFamily="49" charset="-122"/>
                <a:ea typeface="楷体" panose="02010609060101010101" pitchFamily="49" charset="-122"/>
              </a:rPr>
              <a:t>x</a:t>
            </a:r>
            <a:r>
              <a:rPr lang="zh-CN" altLang="en-US" dirty="0">
                <a:solidFill>
                  <a:srgbClr val="080808"/>
                </a:solidFill>
                <a:latin typeface="楷体" panose="02010609060101010101" pitchFamily="49" charset="-122"/>
                <a:ea typeface="楷体" panose="02010609060101010101" pitchFamily="49" charset="-122"/>
              </a:rPr>
              <a:t>到</a:t>
            </a:r>
            <a:r>
              <a:rPr lang="en-US" altLang="zh-CN" dirty="0">
                <a:solidFill>
                  <a:srgbClr val="080808"/>
                </a:solidFill>
                <a:latin typeface="楷体" panose="02010609060101010101" pitchFamily="49" charset="-122"/>
                <a:ea typeface="楷体" panose="02010609060101010101" pitchFamily="49" charset="-122"/>
              </a:rPr>
              <a:t>y</a:t>
            </a:r>
            <a:r>
              <a:rPr lang="zh-CN" altLang="en-US" dirty="0">
                <a:solidFill>
                  <a:srgbClr val="080808"/>
                </a:solidFill>
                <a:latin typeface="楷体" panose="02010609060101010101" pitchFamily="49" charset="-122"/>
                <a:ea typeface="楷体" panose="02010609060101010101" pitchFamily="49" charset="-122"/>
              </a:rPr>
              <a:t>的当前最低费用</a:t>
            </a:r>
          </a:p>
          <a:p>
            <a:pPr lvl="3" eaLnBrk="1" hangingPunct="1"/>
            <a:r>
              <a:rPr lang="en-US" altLang="zh-CN" dirty="0">
                <a:solidFill>
                  <a:srgbClr val="080808"/>
                </a:solidFill>
                <a:latin typeface="楷体" panose="02010609060101010101" pitchFamily="49" charset="-122"/>
                <a:ea typeface="楷体" panose="02010609060101010101" pitchFamily="49" charset="-122"/>
              </a:rPr>
              <a:t>v</a:t>
            </a:r>
            <a:r>
              <a:rPr lang="zh-CN" altLang="en-US" dirty="0">
                <a:solidFill>
                  <a:srgbClr val="080808"/>
                </a:solidFill>
                <a:latin typeface="楷体" panose="02010609060101010101" pitchFamily="49" charset="-122"/>
                <a:ea typeface="楷体" panose="02010609060101010101" pitchFamily="49" charset="-122"/>
              </a:rPr>
              <a:t>是对于</a:t>
            </a:r>
            <a:r>
              <a:rPr lang="en-US" altLang="zh-CN" dirty="0">
                <a:solidFill>
                  <a:srgbClr val="080808"/>
                </a:solidFill>
                <a:latin typeface="楷体" panose="02010609060101010101" pitchFamily="49" charset="-122"/>
                <a:ea typeface="楷体" panose="02010609060101010101" pitchFamily="49" charset="-122"/>
              </a:rPr>
              <a:t>x</a:t>
            </a:r>
            <a:r>
              <a:rPr lang="zh-CN" altLang="en-US" dirty="0">
                <a:solidFill>
                  <a:srgbClr val="080808"/>
                </a:solidFill>
                <a:latin typeface="楷体" panose="02010609060101010101" pitchFamily="49" charset="-122"/>
                <a:ea typeface="楷体" panose="02010609060101010101" pitchFamily="49" charset="-122"/>
              </a:rPr>
              <a:t>的所有直接邻居</a:t>
            </a:r>
            <a:endParaRPr lang="en-US" altLang="zh-CN" dirty="0">
              <a:solidFill>
                <a:srgbClr val="080808"/>
              </a:solidFill>
              <a:ea typeface="楷体" panose="02010609060101010101" pitchFamily="49" charset="-122"/>
            </a:endParaRPr>
          </a:p>
          <a:p>
            <a:pPr lvl="2" eaLnBrk="1" hangingPunct="1"/>
            <a:r>
              <a:rPr lang="zh-CN" altLang="en-US" dirty="0">
                <a:solidFill>
                  <a:srgbClr val="080808"/>
                </a:solidFill>
                <a:ea typeface="楷体" panose="02010609060101010101" pitchFamily="49" charset="-122"/>
              </a:rPr>
              <a:t>每个路由器中都有一张路由表，包含三个内容：目的网络号、经过的邻居路由器、到目的网络的距离</a:t>
            </a:r>
          </a:p>
          <a:p>
            <a:pPr lvl="2" eaLnBrk="1" hangingPunct="1"/>
            <a:r>
              <a:rPr lang="zh-CN" altLang="en-US" dirty="0">
                <a:solidFill>
                  <a:srgbClr val="080808"/>
                </a:solidFill>
                <a:ea typeface="楷体" panose="02010609060101010101" pitchFamily="49" charset="-122"/>
              </a:rPr>
              <a:t>路由器定期向其邻居路由器传送路由表的拷贝</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0" name="组合 119"/>
          <p:cNvGrpSpPr/>
          <p:nvPr/>
        </p:nvGrpSpPr>
        <p:grpSpPr>
          <a:xfrm>
            <a:off x="1724818" y="2263268"/>
            <a:ext cx="6751637" cy="802221"/>
            <a:chOff x="1724818" y="2533650"/>
            <a:chExt cx="6751637" cy="1200150"/>
          </a:xfrm>
        </p:grpSpPr>
        <p:sp>
          <p:nvSpPr>
            <p:cNvPr id="121" name="矩形: 圆角 120"/>
            <p:cNvSpPr/>
            <p:nvPr/>
          </p:nvSpPr>
          <p:spPr>
            <a:xfrm>
              <a:off x="1791494" y="2533650"/>
              <a:ext cx="656552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2336040" y="2651462"/>
              <a:ext cx="6140415" cy="553998"/>
            </a:xfrm>
            <a:prstGeom prst="rect">
              <a:avLst/>
            </a:prstGeom>
            <a:noFill/>
          </p:spPr>
          <p:txBody>
            <a:bodyPr wrap="square" rtlCol="0">
              <a:spAutoFit/>
            </a:bodyPr>
            <a:lstStyle/>
            <a:p>
              <a:r>
                <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rPr>
                <a:t>如何为传输层提供选路转发服务？</a:t>
              </a:r>
            </a:p>
          </p:txBody>
        </p:sp>
        <p:sp>
          <p:nvSpPr>
            <p:cNvPr id="123" name="矩形: 圆角 122"/>
            <p:cNvSpPr/>
            <p:nvPr/>
          </p:nvSpPr>
          <p:spPr>
            <a:xfrm>
              <a:off x="1724818" y="2603030"/>
              <a:ext cx="657223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4" name="图片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63" y="1348072"/>
            <a:ext cx="2341562" cy="2341562"/>
          </a:xfrm>
          <a:prstGeom prst="rect">
            <a:avLst/>
          </a:prstGeom>
        </p:spPr>
      </p:pic>
      <p:grpSp>
        <p:nvGrpSpPr>
          <p:cNvPr id="3" name="组合 2"/>
          <p:cNvGrpSpPr/>
          <p:nvPr/>
        </p:nvGrpSpPr>
        <p:grpSpPr>
          <a:xfrm>
            <a:off x="2475921" y="3443622"/>
            <a:ext cx="5406175" cy="584775"/>
            <a:chOff x="1575501" y="4136132"/>
            <a:chExt cx="5406175" cy="584775"/>
          </a:xfrm>
        </p:grpSpPr>
        <p:sp>
          <p:nvSpPr>
            <p:cNvPr id="2" name="矩形 1"/>
            <p:cNvSpPr/>
            <p:nvPr/>
          </p:nvSpPr>
          <p:spPr>
            <a:xfrm>
              <a:off x="2218041" y="4136132"/>
              <a:ext cx="2236510" cy="584775"/>
            </a:xfrm>
            <a:prstGeom prst="rect">
              <a:avLst/>
            </a:prstGeom>
          </p:spPr>
          <p:txBody>
            <a:bodyPr wrap="none">
              <a:spAutoFit/>
            </a:bodyPr>
            <a:lstStyle/>
            <a:p>
              <a:r>
                <a:rPr lang="zh-CN" altLang="en-US" sz="3200" dirty="0">
                  <a:latin typeface="Times New Roman" panose="02020803070505020304" pitchFamily="18" charset="0"/>
                  <a:ea typeface="思源黑体 CN Medium" panose="020B0600000000000000" pitchFamily="34" charset="-122"/>
                  <a:cs typeface="Times New Roman" panose="02020803070505020304" pitchFamily="18" charset="0"/>
                </a:rPr>
                <a:t>虚电路服务</a:t>
              </a:r>
            </a:p>
          </p:txBody>
        </p:sp>
        <p:grpSp>
          <p:nvGrpSpPr>
            <p:cNvPr id="16" name="组合 15"/>
            <p:cNvGrpSpPr/>
            <p:nvPr/>
          </p:nvGrpSpPr>
          <p:grpSpPr>
            <a:xfrm>
              <a:off x="1575501" y="4140503"/>
              <a:ext cx="5406175" cy="476221"/>
              <a:chOff x="1403750" y="3593123"/>
              <a:chExt cx="5406175" cy="476221"/>
            </a:xfrm>
          </p:grpSpPr>
          <p:grpSp>
            <p:nvGrpSpPr>
              <p:cNvPr id="17" name="组合 16"/>
              <p:cNvGrpSpPr/>
              <p:nvPr/>
            </p:nvGrpSpPr>
            <p:grpSpPr>
              <a:xfrm>
                <a:off x="1403750" y="3593123"/>
                <a:ext cx="490436" cy="476221"/>
                <a:chOff x="1403750" y="3593123"/>
                <a:chExt cx="808892" cy="785446"/>
              </a:xfrm>
            </p:grpSpPr>
            <p:sp>
              <p:nvSpPr>
                <p:cNvPr id="19"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p:cNvSpPr txBox="1">
                <a:spLocks noChangeArrowheads="1"/>
              </p:cNvSpPr>
              <p:nvPr/>
            </p:nvSpPr>
            <p:spPr bwMode="auto">
              <a:xfrm>
                <a:off x="1985931" y="3593123"/>
                <a:ext cx="4823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grpSp>
        <p:nvGrpSpPr>
          <p:cNvPr id="4" name="组合 3"/>
          <p:cNvGrpSpPr/>
          <p:nvPr/>
        </p:nvGrpSpPr>
        <p:grpSpPr>
          <a:xfrm>
            <a:off x="2475921" y="4349176"/>
            <a:ext cx="6932496" cy="598259"/>
            <a:chOff x="1575501" y="4734391"/>
            <a:chExt cx="6932496" cy="598259"/>
          </a:xfrm>
        </p:grpSpPr>
        <p:sp>
          <p:nvSpPr>
            <p:cNvPr id="14" name="矩形 13"/>
            <p:cNvSpPr/>
            <p:nvPr/>
          </p:nvSpPr>
          <p:spPr>
            <a:xfrm>
              <a:off x="2218041" y="4734391"/>
              <a:ext cx="2236510" cy="584775"/>
            </a:xfrm>
            <a:prstGeom prst="rect">
              <a:avLst/>
            </a:prstGeom>
          </p:spPr>
          <p:txBody>
            <a:bodyPr wrap="none">
              <a:spAutoFit/>
            </a:bodyPr>
            <a:lstStyle/>
            <a:p>
              <a:r>
                <a:rPr lang="zh-CN" altLang="en-US" sz="3200" dirty="0">
                  <a:latin typeface="Times New Roman" panose="02020803070505020304" pitchFamily="18" charset="0"/>
                  <a:ea typeface="思源黑体 CN Medium" panose="020B0600000000000000" pitchFamily="34" charset="-122"/>
                  <a:cs typeface="Times New Roman" panose="02020803070505020304" pitchFamily="18" charset="0"/>
                </a:rPr>
                <a:t>数据报服务</a:t>
              </a:r>
            </a:p>
          </p:txBody>
        </p:sp>
        <p:grpSp>
          <p:nvGrpSpPr>
            <p:cNvPr id="21" name="组合 20"/>
            <p:cNvGrpSpPr/>
            <p:nvPr/>
          </p:nvGrpSpPr>
          <p:grpSpPr>
            <a:xfrm>
              <a:off x="1575501" y="4784148"/>
              <a:ext cx="6932496" cy="548502"/>
              <a:chOff x="1403750" y="3593123"/>
              <a:chExt cx="6932496" cy="548502"/>
            </a:xfrm>
          </p:grpSpPr>
          <p:grpSp>
            <p:nvGrpSpPr>
              <p:cNvPr id="22" name="组合 21"/>
              <p:cNvGrpSpPr/>
              <p:nvPr/>
            </p:nvGrpSpPr>
            <p:grpSpPr>
              <a:xfrm>
                <a:off x="1403750" y="3593123"/>
                <a:ext cx="490436" cy="476221"/>
                <a:chOff x="1403750" y="3593123"/>
                <a:chExt cx="808892" cy="785446"/>
              </a:xfrm>
            </p:grpSpPr>
            <p:sp>
              <p:nvSpPr>
                <p:cNvPr id="24"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p:cNvSpPr txBox="1">
                <a:spLocks noChangeArrowheads="1"/>
              </p:cNvSpPr>
              <p:nvPr/>
            </p:nvSpPr>
            <p:spPr bwMode="auto">
              <a:xfrm>
                <a:off x="3512252" y="3710738"/>
                <a:ext cx="4823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27" name="文本框 26"/>
          <p:cNvSpPr txBox="1"/>
          <p:nvPr/>
        </p:nvSpPr>
        <p:spPr>
          <a:xfrm>
            <a:off x="5354945" y="3532004"/>
            <a:ext cx="4546058" cy="461665"/>
          </a:xfrm>
          <a:prstGeom prst="rect">
            <a:avLst/>
          </a:prstGeom>
          <a:noFill/>
        </p:spPr>
        <p:txBody>
          <a:bodyPr wrap="square">
            <a:spAutoFit/>
          </a:bodyPr>
          <a:lstStyle/>
          <a:p>
            <a:r>
              <a:rPr lang="zh-CN" altLang="en-US" sz="2400" dirty="0">
                <a:ea typeface="楷体" panose="02010609060101010101" pitchFamily="49" charset="-122"/>
              </a:rPr>
              <a:t>面向连接的服务，需事先握手</a:t>
            </a:r>
            <a:endParaRPr lang="zh-CN" altLang="en-US" sz="2400" dirty="0"/>
          </a:p>
        </p:txBody>
      </p:sp>
      <p:sp>
        <p:nvSpPr>
          <p:cNvPr id="33" name="文本框 32"/>
          <p:cNvSpPr txBox="1"/>
          <p:nvPr/>
        </p:nvSpPr>
        <p:spPr>
          <a:xfrm>
            <a:off x="5354945" y="4408622"/>
            <a:ext cx="4823375" cy="461665"/>
          </a:xfrm>
          <a:prstGeom prst="rect">
            <a:avLst/>
          </a:prstGeom>
          <a:noFill/>
        </p:spPr>
        <p:txBody>
          <a:bodyPr wrap="square">
            <a:spAutoFit/>
          </a:bodyPr>
          <a:lstStyle/>
          <a:p>
            <a:r>
              <a:rPr lang="zh-CN" altLang="en-US" sz="2400" dirty="0">
                <a:ea typeface="楷体" panose="02010609060101010101" pitchFamily="49" charset="-122"/>
              </a:rPr>
              <a:t>面向无连接的服务，无需握手</a:t>
            </a:r>
            <a:endParaRPr lang="zh-CN" altLang="en-US" sz="2400" dirty="0"/>
          </a:p>
        </p:txBody>
      </p:sp>
      <p:sp>
        <p:nvSpPr>
          <p:cNvPr id="5" name="灯片编号占位符 4">
            <a:extLst>
              <a:ext uri="{FF2B5EF4-FFF2-40B4-BE49-F238E27FC236}">
                <a16:creationId xmlns:a16="http://schemas.microsoft.com/office/drawing/2014/main" id="{3C2ADBEB-BED0-45EF-9188-A2E5EF4D2B0E}"/>
              </a:ext>
            </a:extLst>
          </p:cNvPr>
          <p:cNvSpPr>
            <a:spLocks noGrp="1"/>
          </p:cNvSpPr>
          <p:nvPr>
            <p:ph type="sldNum" sz="quarter" idx="12"/>
          </p:nvPr>
        </p:nvSpPr>
        <p:spPr/>
        <p:txBody>
          <a:bodyPr/>
          <a:lstStyle/>
          <a:p>
            <a:fld id="{91F2D4EF-46D4-4764-B373-FC59CD1D281E}" type="slidenum">
              <a:rPr lang="zh-CN" altLang="en-US" smtClean="0"/>
              <a:t>16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fltVal val="0"/>
                                          </p:val>
                                        </p:tav>
                                        <p:tav tm="100000">
                                          <p:val>
                                            <p:strVal val="#ppt_w"/>
                                          </p:val>
                                        </p:tav>
                                      </p:tavLst>
                                    </p:anim>
                                    <p:anim calcmode="lin" valueType="num">
                                      <p:cBhvr>
                                        <p:cTn id="12" dur="500" fill="hold"/>
                                        <p:tgtEl>
                                          <p:spTgt spid="124"/>
                                        </p:tgtEl>
                                        <p:attrNameLst>
                                          <p:attrName>ppt_h</p:attrName>
                                        </p:attrNameLst>
                                      </p:cBhvr>
                                      <p:tavLst>
                                        <p:tav tm="0">
                                          <p:val>
                                            <p:fltVal val="0"/>
                                          </p:val>
                                        </p:tav>
                                        <p:tav tm="100000">
                                          <p:val>
                                            <p:strVal val="#ppt_h"/>
                                          </p:val>
                                        </p:tav>
                                      </p:tavLst>
                                    </p:anim>
                                    <p:animEffect transition="in" filter="fade">
                                      <p:cBhvr>
                                        <p:cTn id="13" dur="500"/>
                                        <p:tgtEl>
                                          <p:spTgt spid="124"/>
                                        </p:tgtEl>
                                      </p:cBhvr>
                                    </p:animEffect>
                                  </p:childTnLst>
                                </p:cTn>
                              </p:par>
                              <p:par>
                                <p:cTn id="14" presetID="12" presetClass="entr" presetSubtype="8"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 calcmode="lin" valueType="num">
                                      <p:cBhvr additive="base">
                                        <p:cTn id="16" dur="500"/>
                                        <p:tgtEl>
                                          <p:spTgt spid="120"/>
                                        </p:tgtEl>
                                        <p:attrNameLst>
                                          <p:attrName>ppt_x</p:attrName>
                                        </p:attrNameLst>
                                      </p:cBhvr>
                                      <p:tavLst>
                                        <p:tav tm="0">
                                          <p:val>
                                            <p:strVal val="#ppt_x-#ppt_w*1.125000"/>
                                          </p:val>
                                        </p:tav>
                                        <p:tav tm="100000">
                                          <p:val>
                                            <p:strVal val="#ppt_x"/>
                                          </p:val>
                                        </p:tav>
                                      </p:tavLst>
                                    </p:anim>
                                    <p:animEffect transition="in" filter="wipe(right)">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a:extLst>
              <a:ext uri="{FF2B5EF4-FFF2-40B4-BE49-F238E27FC236}">
                <a16:creationId xmlns:a16="http://schemas.microsoft.com/office/drawing/2014/main" id="{C458C6B9-B080-4210-AC70-16E8682616C1}"/>
              </a:ext>
            </a:extLst>
          </p:cNvPr>
          <p:cNvSpPr>
            <a:spLocks noGrp="1" noChangeArrowheads="1"/>
          </p:cNvSpPr>
          <p:nvPr>
            <p:ph type="title"/>
          </p:nvPr>
        </p:nvSpPr>
        <p:spPr/>
        <p:txBody>
          <a:bodyPr/>
          <a:lstStyle/>
          <a:p>
            <a:r>
              <a:rPr lang="zh-CN" altLang="en-US" dirty="0"/>
              <a:t>距离向量选路算法</a:t>
            </a:r>
          </a:p>
        </p:txBody>
      </p:sp>
      <p:sp>
        <p:nvSpPr>
          <p:cNvPr id="4" name="日期占位符 3">
            <a:extLst>
              <a:ext uri="{FF2B5EF4-FFF2-40B4-BE49-F238E27FC236}">
                <a16:creationId xmlns:a16="http://schemas.microsoft.com/office/drawing/2014/main" id="{1EBB7132-C9B8-47AB-9652-611158240623}"/>
              </a:ext>
            </a:extLst>
          </p:cNvPr>
          <p:cNvSpPr>
            <a:spLocks noGrp="1"/>
          </p:cNvSpPr>
          <p:nvPr>
            <p:ph type="dt" sz="quarter" idx="10"/>
          </p:nvPr>
        </p:nvSpPr>
        <p:spPr/>
        <p:txBody>
          <a:bodyPr/>
          <a:lstStyle/>
          <a:p>
            <a:pPr>
              <a:defRPr/>
            </a:pPr>
            <a:fld id="{06628812-A76D-4CB8-A76F-8EFD2061D97A}" type="datetime2">
              <a:rPr lang="zh-CN" altLang="en-US" smtClean="0"/>
              <a:pPr>
                <a:defRPr/>
              </a:pPr>
              <a:t>2024年12月2日</a:t>
            </a:fld>
            <a:endParaRPr lang="zh-CN" altLang="zh-CN"/>
          </a:p>
        </p:txBody>
      </p:sp>
      <p:sp>
        <p:nvSpPr>
          <p:cNvPr id="229380" name="页脚占位符 4">
            <a:extLst>
              <a:ext uri="{FF2B5EF4-FFF2-40B4-BE49-F238E27FC236}">
                <a16:creationId xmlns:a16="http://schemas.microsoft.com/office/drawing/2014/main" id="{5AB1ED45-511A-46C2-895E-B9B2BC5BE79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FB997B4F-232A-40BE-ABC6-8279EE8E8649}" type="slidenum">
              <a:rPr lang="en-US" altLang="zh-CN" u="none" smtClean="0">
                <a:latin typeface="Garamond" panose="02020404030301010803" pitchFamily="18" charset="0"/>
              </a:rPr>
              <a:pPr/>
              <a:t>160</a:t>
            </a:fld>
            <a:endParaRPr lang="en-US" altLang="zh-CN" u="none">
              <a:latin typeface="Garamond" panose="02020404030301010803" pitchFamily="18" charset="0"/>
            </a:endParaRPr>
          </a:p>
        </p:txBody>
      </p:sp>
      <p:grpSp>
        <p:nvGrpSpPr>
          <p:cNvPr id="229381" name="Group 3">
            <a:extLst>
              <a:ext uri="{FF2B5EF4-FFF2-40B4-BE49-F238E27FC236}">
                <a16:creationId xmlns:a16="http://schemas.microsoft.com/office/drawing/2014/main" id="{5CB814B4-6033-4447-8758-B70B42A73A17}"/>
              </a:ext>
            </a:extLst>
          </p:cNvPr>
          <p:cNvGrpSpPr>
            <a:grpSpLocks/>
          </p:cNvGrpSpPr>
          <p:nvPr/>
        </p:nvGrpSpPr>
        <p:grpSpPr bwMode="auto">
          <a:xfrm>
            <a:off x="1981201" y="1516063"/>
            <a:ext cx="3571875" cy="2236788"/>
            <a:chOff x="3162" y="1071"/>
            <a:chExt cx="2250" cy="1409"/>
          </a:xfrm>
        </p:grpSpPr>
        <p:sp>
          <p:nvSpPr>
            <p:cNvPr id="229386" name="Freeform 4">
              <a:extLst>
                <a:ext uri="{FF2B5EF4-FFF2-40B4-BE49-F238E27FC236}">
                  <a16:creationId xmlns:a16="http://schemas.microsoft.com/office/drawing/2014/main" id="{C12FF4C2-6CC1-48B2-A631-A6F4768A98F1}"/>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9387" name="Freeform 5">
              <a:extLst>
                <a:ext uri="{FF2B5EF4-FFF2-40B4-BE49-F238E27FC236}">
                  <a16:creationId xmlns:a16="http://schemas.microsoft.com/office/drawing/2014/main" id="{8449D8DE-4D35-46E0-A778-9A73D8DC4876}"/>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388" name="Oval 6">
              <a:extLst>
                <a:ext uri="{FF2B5EF4-FFF2-40B4-BE49-F238E27FC236}">
                  <a16:creationId xmlns:a16="http://schemas.microsoft.com/office/drawing/2014/main" id="{6403E4F3-A7A2-4ECC-BA26-AB12ECA4157E}"/>
                </a:ext>
              </a:extLst>
            </p:cNvPr>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89" name="Line 7">
              <a:extLst>
                <a:ext uri="{FF2B5EF4-FFF2-40B4-BE49-F238E27FC236}">
                  <a16:creationId xmlns:a16="http://schemas.microsoft.com/office/drawing/2014/main" id="{6BC36FD7-34D9-4182-A208-B3181133D056}"/>
                </a:ext>
              </a:extLst>
            </p:cNvPr>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0" name="Line 8">
              <a:extLst>
                <a:ext uri="{FF2B5EF4-FFF2-40B4-BE49-F238E27FC236}">
                  <a16:creationId xmlns:a16="http://schemas.microsoft.com/office/drawing/2014/main" id="{1ADFBB22-F06F-413B-883C-7323EA8F3536}"/>
                </a:ext>
              </a:extLst>
            </p:cNvPr>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1" name="Rectangle 9">
              <a:extLst>
                <a:ext uri="{FF2B5EF4-FFF2-40B4-BE49-F238E27FC236}">
                  <a16:creationId xmlns:a16="http://schemas.microsoft.com/office/drawing/2014/main" id="{D86B4CA9-DB50-4418-8F8E-1F0C831C6522}"/>
                </a:ext>
              </a:extLst>
            </p:cNvPr>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392" name="Oval 10">
              <a:extLst>
                <a:ext uri="{FF2B5EF4-FFF2-40B4-BE49-F238E27FC236}">
                  <a16:creationId xmlns:a16="http://schemas.microsoft.com/office/drawing/2014/main" id="{74A6B135-8FBF-4FF2-BF9A-EED0DBEE600F}"/>
                </a:ext>
              </a:extLst>
            </p:cNvPr>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3" name="Oval 11">
              <a:extLst>
                <a:ext uri="{FF2B5EF4-FFF2-40B4-BE49-F238E27FC236}">
                  <a16:creationId xmlns:a16="http://schemas.microsoft.com/office/drawing/2014/main" id="{74CA67C1-88C7-4262-9E00-A95F69046A84}"/>
                </a:ext>
              </a:extLst>
            </p:cNvPr>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4" name="Line 12">
              <a:extLst>
                <a:ext uri="{FF2B5EF4-FFF2-40B4-BE49-F238E27FC236}">
                  <a16:creationId xmlns:a16="http://schemas.microsoft.com/office/drawing/2014/main" id="{B270D0BB-8CC8-4C11-AD85-87997E0A568E}"/>
                </a:ext>
              </a:extLst>
            </p:cNvPr>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5" name="Line 13">
              <a:extLst>
                <a:ext uri="{FF2B5EF4-FFF2-40B4-BE49-F238E27FC236}">
                  <a16:creationId xmlns:a16="http://schemas.microsoft.com/office/drawing/2014/main" id="{D8D09382-2A8C-45AA-9D05-09F23F7FFC30}"/>
                </a:ext>
              </a:extLst>
            </p:cNvPr>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6" name="Rectangle 14">
              <a:extLst>
                <a:ext uri="{FF2B5EF4-FFF2-40B4-BE49-F238E27FC236}">
                  <a16:creationId xmlns:a16="http://schemas.microsoft.com/office/drawing/2014/main" id="{182795EC-F7F0-46FD-B3F3-8AAB2E2CEC0C}"/>
                </a:ext>
              </a:extLst>
            </p:cNvPr>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397" name="Oval 15">
              <a:extLst>
                <a:ext uri="{FF2B5EF4-FFF2-40B4-BE49-F238E27FC236}">
                  <a16:creationId xmlns:a16="http://schemas.microsoft.com/office/drawing/2014/main" id="{D7137AC2-57B9-478E-9E07-A0C9379CC94B}"/>
                </a:ext>
              </a:extLst>
            </p:cNvPr>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8" name="Oval 16">
              <a:extLst>
                <a:ext uri="{FF2B5EF4-FFF2-40B4-BE49-F238E27FC236}">
                  <a16:creationId xmlns:a16="http://schemas.microsoft.com/office/drawing/2014/main" id="{29907BA3-883D-4765-AC5A-A7D6AEA7A25B}"/>
                </a:ext>
              </a:extLst>
            </p:cNvPr>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9" name="Line 17">
              <a:extLst>
                <a:ext uri="{FF2B5EF4-FFF2-40B4-BE49-F238E27FC236}">
                  <a16:creationId xmlns:a16="http://schemas.microsoft.com/office/drawing/2014/main" id="{9E989DD3-C268-4E9A-B961-58A471C8F62D}"/>
                </a:ext>
              </a:extLst>
            </p:cNvPr>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0" name="Line 18">
              <a:extLst>
                <a:ext uri="{FF2B5EF4-FFF2-40B4-BE49-F238E27FC236}">
                  <a16:creationId xmlns:a16="http://schemas.microsoft.com/office/drawing/2014/main" id="{34B66440-AC0D-467A-AA6D-D3D13F6381AE}"/>
                </a:ext>
              </a:extLst>
            </p:cNvPr>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1" name="Rectangle 19">
              <a:extLst>
                <a:ext uri="{FF2B5EF4-FFF2-40B4-BE49-F238E27FC236}">
                  <a16:creationId xmlns:a16="http://schemas.microsoft.com/office/drawing/2014/main" id="{E71A531F-93DA-4608-B03D-964455FC1240}"/>
                </a:ext>
              </a:extLst>
            </p:cNvPr>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02" name="Oval 20">
              <a:extLst>
                <a:ext uri="{FF2B5EF4-FFF2-40B4-BE49-F238E27FC236}">
                  <a16:creationId xmlns:a16="http://schemas.microsoft.com/office/drawing/2014/main" id="{57423683-2F1F-4CE6-AA44-C28D453516C9}"/>
                </a:ext>
              </a:extLst>
            </p:cNvPr>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3" name="Oval 21">
              <a:extLst>
                <a:ext uri="{FF2B5EF4-FFF2-40B4-BE49-F238E27FC236}">
                  <a16:creationId xmlns:a16="http://schemas.microsoft.com/office/drawing/2014/main" id="{087CD77F-3AF3-440B-8A0A-4363E2C9D473}"/>
                </a:ext>
              </a:extLst>
            </p:cNvPr>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4" name="Line 22">
              <a:extLst>
                <a:ext uri="{FF2B5EF4-FFF2-40B4-BE49-F238E27FC236}">
                  <a16:creationId xmlns:a16="http://schemas.microsoft.com/office/drawing/2014/main" id="{6A4FE25A-7935-4B1B-8097-24F26967ADD1}"/>
                </a:ext>
              </a:extLst>
            </p:cNvPr>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5" name="Line 23">
              <a:extLst>
                <a:ext uri="{FF2B5EF4-FFF2-40B4-BE49-F238E27FC236}">
                  <a16:creationId xmlns:a16="http://schemas.microsoft.com/office/drawing/2014/main" id="{4AA10664-BD0A-482F-AF18-CF0FD93D9693}"/>
                </a:ext>
              </a:extLst>
            </p:cNvPr>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6" name="Rectangle 24">
              <a:extLst>
                <a:ext uri="{FF2B5EF4-FFF2-40B4-BE49-F238E27FC236}">
                  <a16:creationId xmlns:a16="http://schemas.microsoft.com/office/drawing/2014/main" id="{FD1328DF-D739-410C-AB98-5C14C9351192}"/>
                </a:ext>
              </a:extLst>
            </p:cNvPr>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07" name="Oval 25">
              <a:extLst>
                <a:ext uri="{FF2B5EF4-FFF2-40B4-BE49-F238E27FC236}">
                  <a16:creationId xmlns:a16="http://schemas.microsoft.com/office/drawing/2014/main" id="{0DF08905-66C3-4F5C-B2A2-EC88B13E661E}"/>
                </a:ext>
              </a:extLst>
            </p:cNvPr>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8" name="Oval 26">
              <a:extLst>
                <a:ext uri="{FF2B5EF4-FFF2-40B4-BE49-F238E27FC236}">
                  <a16:creationId xmlns:a16="http://schemas.microsoft.com/office/drawing/2014/main" id="{4140D1A5-079C-4C0F-92F6-E561F39301C8}"/>
                </a:ext>
              </a:extLst>
            </p:cNvPr>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9" name="Line 27">
              <a:extLst>
                <a:ext uri="{FF2B5EF4-FFF2-40B4-BE49-F238E27FC236}">
                  <a16:creationId xmlns:a16="http://schemas.microsoft.com/office/drawing/2014/main" id="{AB3EA268-422F-4CD9-A4A8-DB46C8DBEF85}"/>
                </a:ext>
              </a:extLst>
            </p:cNvPr>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0" name="Line 28">
              <a:extLst>
                <a:ext uri="{FF2B5EF4-FFF2-40B4-BE49-F238E27FC236}">
                  <a16:creationId xmlns:a16="http://schemas.microsoft.com/office/drawing/2014/main" id="{949C3BB7-156A-4F8A-85C2-826078693A19}"/>
                </a:ext>
              </a:extLst>
            </p:cNvPr>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1" name="Rectangle 29">
              <a:extLst>
                <a:ext uri="{FF2B5EF4-FFF2-40B4-BE49-F238E27FC236}">
                  <a16:creationId xmlns:a16="http://schemas.microsoft.com/office/drawing/2014/main" id="{9ABCACDB-A5B1-4F38-88B8-FEEF7B50DB85}"/>
                </a:ext>
              </a:extLst>
            </p:cNvPr>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12" name="Oval 30">
              <a:extLst>
                <a:ext uri="{FF2B5EF4-FFF2-40B4-BE49-F238E27FC236}">
                  <a16:creationId xmlns:a16="http://schemas.microsoft.com/office/drawing/2014/main" id="{82D6C048-3461-4E97-8586-6D5FE28D9F3E}"/>
                </a:ext>
              </a:extLst>
            </p:cNvPr>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13" name="Oval 31">
              <a:extLst>
                <a:ext uri="{FF2B5EF4-FFF2-40B4-BE49-F238E27FC236}">
                  <a16:creationId xmlns:a16="http://schemas.microsoft.com/office/drawing/2014/main" id="{3D4E4635-9E48-48D5-AC3B-CE109B0514D4}"/>
                </a:ext>
              </a:extLst>
            </p:cNvPr>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14" name="Line 32">
              <a:extLst>
                <a:ext uri="{FF2B5EF4-FFF2-40B4-BE49-F238E27FC236}">
                  <a16:creationId xmlns:a16="http://schemas.microsoft.com/office/drawing/2014/main" id="{6BCEA643-7E39-4100-B955-902448FC3941}"/>
                </a:ext>
              </a:extLst>
            </p:cNvPr>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5" name="Line 33">
              <a:extLst>
                <a:ext uri="{FF2B5EF4-FFF2-40B4-BE49-F238E27FC236}">
                  <a16:creationId xmlns:a16="http://schemas.microsoft.com/office/drawing/2014/main" id="{90CD8A7B-FBE4-4EE6-9629-606F4DAD8D54}"/>
                </a:ext>
              </a:extLst>
            </p:cNvPr>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6" name="Rectangle 34">
              <a:extLst>
                <a:ext uri="{FF2B5EF4-FFF2-40B4-BE49-F238E27FC236}">
                  <a16:creationId xmlns:a16="http://schemas.microsoft.com/office/drawing/2014/main" id="{519866BC-3833-4A47-8E24-C64BB17130C8}"/>
                </a:ext>
              </a:extLst>
            </p:cNvPr>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17" name="Oval 35">
              <a:extLst>
                <a:ext uri="{FF2B5EF4-FFF2-40B4-BE49-F238E27FC236}">
                  <a16:creationId xmlns:a16="http://schemas.microsoft.com/office/drawing/2014/main" id="{1730725A-95F8-40AA-B896-63446BD4FE40}"/>
                </a:ext>
              </a:extLst>
            </p:cNvPr>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18" name="Freeform 36">
              <a:extLst>
                <a:ext uri="{FF2B5EF4-FFF2-40B4-BE49-F238E27FC236}">
                  <a16:creationId xmlns:a16="http://schemas.microsoft.com/office/drawing/2014/main" id="{C486BCED-3A2D-45E6-9645-8F98E81A0A9E}"/>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19" name="Freeform 37">
              <a:extLst>
                <a:ext uri="{FF2B5EF4-FFF2-40B4-BE49-F238E27FC236}">
                  <a16:creationId xmlns:a16="http://schemas.microsoft.com/office/drawing/2014/main" id="{2D3743E9-7C4A-4667-B76E-89C0901920D3}"/>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0" name="Freeform 38">
              <a:extLst>
                <a:ext uri="{FF2B5EF4-FFF2-40B4-BE49-F238E27FC236}">
                  <a16:creationId xmlns:a16="http://schemas.microsoft.com/office/drawing/2014/main" id="{F0387374-203B-4E8F-B320-EF04B8740B0E}"/>
                </a:ext>
              </a:extLst>
            </p:cNvPr>
            <p:cNvSpPr>
              <a:spLocks/>
            </p:cNvSpPr>
            <p:nvPr/>
          </p:nvSpPr>
          <p:spPr bwMode="auto">
            <a:xfrm>
              <a:off x="4029" y="1638"/>
              <a:ext cx="504" cy="600"/>
            </a:xfrm>
            <a:custGeom>
              <a:avLst/>
              <a:gdLst>
                <a:gd name="T0" fmla="*/ 0 w 378"/>
                <a:gd name="T1" fmla="*/ 2147483646 h 174"/>
                <a:gd name="T2" fmla="*/ 1585901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1" name="Freeform 39">
              <a:extLst>
                <a:ext uri="{FF2B5EF4-FFF2-40B4-BE49-F238E27FC236}">
                  <a16:creationId xmlns:a16="http://schemas.microsoft.com/office/drawing/2014/main" id="{E0A33534-468A-43B4-BD19-49C238C935BD}"/>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2" name="Freeform 40">
              <a:extLst>
                <a:ext uri="{FF2B5EF4-FFF2-40B4-BE49-F238E27FC236}">
                  <a16:creationId xmlns:a16="http://schemas.microsoft.com/office/drawing/2014/main" id="{EE20E762-A803-4886-9075-E2DCD9F50D2C}"/>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3" name="Freeform 41">
              <a:extLst>
                <a:ext uri="{FF2B5EF4-FFF2-40B4-BE49-F238E27FC236}">
                  <a16:creationId xmlns:a16="http://schemas.microsoft.com/office/drawing/2014/main" id="{94494274-0EB1-4B45-912F-6DFC7C2EE279}"/>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4" name="Freeform 42">
              <a:extLst>
                <a:ext uri="{FF2B5EF4-FFF2-40B4-BE49-F238E27FC236}">
                  <a16:creationId xmlns:a16="http://schemas.microsoft.com/office/drawing/2014/main" id="{FD318BC5-DD1E-4BD9-8CF4-8AD32B614060}"/>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5" name="Freeform 43">
              <a:extLst>
                <a:ext uri="{FF2B5EF4-FFF2-40B4-BE49-F238E27FC236}">
                  <a16:creationId xmlns:a16="http://schemas.microsoft.com/office/drawing/2014/main" id="{E2741823-7093-4051-BDE2-DF7E5A48133A}"/>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6" name="Freeform 44">
              <a:extLst>
                <a:ext uri="{FF2B5EF4-FFF2-40B4-BE49-F238E27FC236}">
                  <a16:creationId xmlns:a16="http://schemas.microsoft.com/office/drawing/2014/main" id="{4DEA4EC1-9B6F-43F8-87CA-E1C4E1675086}"/>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29427" name="Group 45">
              <a:extLst>
                <a:ext uri="{FF2B5EF4-FFF2-40B4-BE49-F238E27FC236}">
                  <a16:creationId xmlns:a16="http://schemas.microsoft.com/office/drawing/2014/main" id="{BC12D8EA-6EE1-409E-BF82-E760C880FEB3}"/>
                </a:ext>
              </a:extLst>
            </p:cNvPr>
            <p:cNvGrpSpPr>
              <a:grpSpLocks/>
            </p:cNvGrpSpPr>
            <p:nvPr/>
          </p:nvGrpSpPr>
          <p:grpSpPr bwMode="auto">
            <a:xfrm>
              <a:off x="3286" y="1744"/>
              <a:ext cx="206" cy="252"/>
              <a:chOff x="2953" y="2425"/>
              <a:chExt cx="209" cy="252"/>
            </a:xfrm>
          </p:grpSpPr>
          <p:sp>
            <p:nvSpPr>
              <p:cNvPr id="229453" name="Rectangle 46">
                <a:extLst>
                  <a:ext uri="{FF2B5EF4-FFF2-40B4-BE49-F238E27FC236}">
                    <a16:creationId xmlns:a16="http://schemas.microsoft.com/office/drawing/2014/main" id="{2DB33722-4E71-474F-A385-E1C643E5D34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54" name="Text Box 47">
                <a:extLst>
                  <a:ext uri="{FF2B5EF4-FFF2-40B4-BE49-F238E27FC236}">
                    <a16:creationId xmlns:a16="http://schemas.microsoft.com/office/drawing/2014/main" id="{55A4F976-2E1F-4A14-9FBF-6FF616518E0F}"/>
                  </a:ext>
                </a:extLst>
              </p:cNvPr>
              <p:cNvSpPr txBox="1">
                <a:spLocks noChangeArrowheads="1"/>
              </p:cNvSpPr>
              <p:nvPr/>
            </p:nvSpPr>
            <p:spPr bwMode="auto">
              <a:xfrm>
                <a:off x="2953" y="2425"/>
                <a:ext cx="2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u</a:t>
                </a:r>
                <a:endParaRPr lang="en-US" altLang="zh-CN" sz="2400" u="none">
                  <a:ea typeface="楷体" panose="02010609060101010101" pitchFamily="49" charset="-122"/>
                  <a:cs typeface="Arial" panose="020B0604020202020204" pitchFamily="34" charset="0"/>
                </a:endParaRPr>
              </a:p>
            </p:txBody>
          </p:sp>
        </p:grpSp>
        <p:grpSp>
          <p:nvGrpSpPr>
            <p:cNvPr id="229428" name="Group 48">
              <a:extLst>
                <a:ext uri="{FF2B5EF4-FFF2-40B4-BE49-F238E27FC236}">
                  <a16:creationId xmlns:a16="http://schemas.microsoft.com/office/drawing/2014/main" id="{2630911D-396E-4E10-83CB-63A43231C400}"/>
                </a:ext>
              </a:extLst>
            </p:cNvPr>
            <p:cNvGrpSpPr>
              <a:grpSpLocks/>
            </p:cNvGrpSpPr>
            <p:nvPr/>
          </p:nvGrpSpPr>
          <p:grpSpPr bwMode="auto">
            <a:xfrm>
              <a:off x="4461" y="2128"/>
              <a:ext cx="196" cy="250"/>
              <a:chOff x="2958" y="2425"/>
              <a:chExt cx="199" cy="250"/>
            </a:xfrm>
          </p:grpSpPr>
          <p:sp>
            <p:nvSpPr>
              <p:cNvPr id="229451" name="Rectangle 49">
                <a:extLst>
                  <a:ext uri="{FF2B5EF4-FFF2-40B4-BE49-F238E27FC236}">
                    <a16:creationId xmlns:a16="http://schemas.microsoft.com/office/drawing/2014/main" id="{E3E991DC-A417-4F50-8E2F-5C2EA1FEC537}"/>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52" name="Text Box 50">
                <a:extLst>
                  <a:ext uri="{FF2B5EF4-FFF2-40B4-BE49-F238E27FC236}">
                    <a16:creationId xmlns:a16="http://schemas.microsoft.com/office/drawing/2014/main" id="{D204EC18-097A-4F72-8F02-8D84BE58EB15}"/>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y</a:t>
                </a:r>
                <a:endParaRPr lang="en-US" altLang="zh-CN" sz="2400" u="none">
                  <a:ea typeface="楷体" panose="02010609060101010101" pitchFamily="49" charset="-122"/>
                  <a:cs typeface="Arial" panose="020B0604020202020204" pitchFamily="34" charset="0"/>
                </a:endParaRPr>
              </a:p>
            </p:txBody>
          </p:sp>
        </p:grpSp>
        <p:grpSp>
          <p:nvGrpSpPr>
            <p:cNvPr id="229429" name="Group 51">
              <a:extLst>
                <a:ext uri="{FF2B5EF4-FFF2-40B4-BE49-F238E27FC236}">
                  <a16:creationId xmlns:a16="http://schemas.microsoft.com/office/drawing/2014/main" id="{29EF2C3F-2DBD-43F3-AEF6-F0B7105C72DE}"/>
                </a:ext>
              </a:extLst>
            </p:cNvPr>
            <p:cNvGrpSpPr>
              <a:grpSpLocks/>
            </p:cNvGrpSpPr>
            <p:nvPr/>
          </p:nvGrpSpPr>
          <p:grpSpPr bwMode="auto">
            <a:xfrm>
              <a:off x="3772" y="2095"/>
              <a:ext cx="212" cy="288"/>
              <a:chOff x="2951" y="2395"/>
              <a:chExt cx="213" cy="288"/>
            </a:xfrm>
          </p:grpSpPr>
          <p:sp>
            <p:nvSpPr>
              <p:cNvPr id="229449" name="Rectangle 52">
                <a:extLst>
                  <a:ext uri="{FF2B5EF4-FFF2-40B4-BE49-F238E27FC236}">
                    <a16:creationId xmlns:a16="http://schemas.microsoft.com/office/drawing/2014/main" id="{69938C3C-00E0-4D04-BE7F-5A60EBBC0FA0}"/>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50" name="Text Box 53">
                <a:extLst>
                  <a:ext uri="{FF2B5EF4-FFF2-40B4-BE49-F238E27FC236}">
                    <a16:creationId xmlns:a16="http://schemas.microsoft.com/office/drawing/2014/main" id="{B413E53F-A6AB-433D-BF22-925308855F91}"/>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ea typeface="楷体" panose="02010609060101010101" pitchFamily="49" charset="-122"/>
                    <a:cs typeface="Arial" panose="020B0604020202020204" pitchFamily="34" charset="0"/>
                  </a:rPr>
                  <a:t>x</a:t>
                </a:r>
              </a:p>
            </p:txBody>
          </p:sp>
        </p:grpSp>
        <p:grpSp>
          <p:nvGrpSpPr>
            <p:cNvPr id="229430" name="Group 54">
              <a:extLst>
                <a:ext uri="{FF2B5EF4-FFF2-40B4-BE49-F238E27FC236}">
                  <a16:creationId xmlns:a16="http://schemas.microsoft.com/office/drawing/2014/main" id="{E4752F0D-3FFF-47F0-A002-24F7C53E5FD4}"/>
                </a:ext>
              </a:extLst>
            </p:cNvPr>
            <p:cNvGrpSpPr>
              <a:grpSpLocks/>
            </p:cNvGrpSpPr>
            <p:nvPr/>
          </p:nvGrpSpPr>
          <p:grpSpPr bwMode="auto">
            <a:xfrm>
              <a:off x="4425" y="1438"/>
              <a:ext cx="233" cy="252"/>
              <a:chOff x="2940" y="2425"/>
              <a:chExt cx="237" cy="252"/>
            </a:xfrm>
          </p:grpSpPr>
          <p:sp>
            <p:nvSpPr>
              <p:cNvPr id="229447" name="Rectangle 55">
                <a:extLst>
                  <a:ext uri="{FF2B5EF4-FFF2-40B4-BE49-F238E27FC236}">
                    <a16:creationId xmlns:a16="http://schemas.microsoft.com/office/drawing/2014/main" id="{B886CF83-A03F-4AC1-B61C-384CD6B19C68}"/>
                  </a:ext>
                </a:extLst>
              </p:cNvPr>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48" name="Text Box 56">
                <a:extLst>
                  <a:ext uri="{FF2B5EF4-FFF2-40B4-BE49-F238E27FC236}">
                    <a16:creationId xmlns:a16="http://schemas.microsoft.com/office/drawing/2014/main" id="{622364E7-1C6E-49B2-B532-E8A103151E6E}"/>
                  </a:ext>
                </a:extLst>
              </p:cNvPr>
              <p:cNvSpPr txBox="1">
                <a:spLocks noChangeArrowheads="1"/>
              </p:cNvSpPr>
              <p:nvPr/>
            </p:nvSpPr>
            <p:spPr bwMode="auto">
              <a:xfrm>
                <a:off x="2940" y="2425"/>
                <a:ext cx="2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w</a:t>
                </a:r>
                <a:endParaRPr lang="en-US" altLang="zh-CN" sz="2400" u="none">
                  <a:ea typeface="楷体" panose="02010609060101010101" pitchFamily="49" charset="-122"/>
                  <a:cs typeface="Arial" panose="020B0604020202020204" pitchFamily="34" charset="0"/>
                </a:endParaRPr>
              </a:p>
            </p:txBody>
          </p:sp>
        </p:grpSp>
        <p:grpSp>
          <p:nvGrpSpPr>
            <p:cNvPr id="229431" name="Group 57">
              <a:extLst>
                <a:ext uri="{FF2B5EF4-FFF2-40B4-BE49-F238E27FC236}">
                  <a16:creationId xmlns:a16="http://schemas.microsoft.com/office/drawing/2014/main" id="{CEFAE043-56C3-491F-82A2-868E2FD626C6}"/>
                </a:ext>
              </a:extLst>
            </p:cNvPr>
            <p:cNvGrpSpPr>
              <a:grpSpLocks/>
            </p:cNvGrpSpPr>
            <p:nvPr/>
          </p:nvGrpSpPr>
          <p:grpSpPr bwMode="auto">
            <a:xfrm>
              <a:off x="3771" y="1438"/>
              <a:ext cx="196" cy="250"/>
              <a:chOff x="2958" y="2425"/>
              <a:chExt cx="199" cy="250"/>
            </a:xfrm>
          </p:grpSpPr>
          <p:sp>
            <p:nvSpPr>
              <p:cNvPr id="229445" name="Rectangle 58">
                <a:extLst>
                  <a:ext uri="{FF2B5EF4-FFF2-40B4-BE49-F238E27FC236}">
                    <a16:creationId xmlns:a16="http://schemas.microsoft.com/office/drawing/2014/main" id="{7C68CE79-70E0-4B6A-A195-5E54569BC9F5}"/>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46" name="Text Box 59">
                <a:extLst>
                  <a:ext uri="{FF2B5EF4-FFF2-40B4-BE49-F238E27FC236}">
                    <a16:creationId xmlns:a16="http://schemas.microsoft.com/office/drawing/2014/main" id="{1D813489-0FF5-43B2-A7FC-5A46CCF714BF}"/>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v</a:t>
                </a:r>
                <a:endParaRPr lang="en-US" altLang="zh-CN" sz="2400" u="none">
                  <a:ea typeface="楷体" panose="02010609060101010101" pitchFamily="49" charset="-122"/>
                  <a:cs typeface="Arial" panose="020B0604020202020204" pitchFamily="34" charset="0"/>
                </a:endParaRPr>
              </a:p>
            </p:txBody>
          </p:sp>
        </p:grpSp>
        <p:grpSp>
          <p:nvGrpSpPr>
            <p:cNvPr id="229432" name="Group 60">
              <a:extLst>
                <a:ext uri="{FF2B5EF4-FFF2-40B4-BE49-F238E27FC236}">
                  <a16:creationId xmlns:a16="http://schemas.microsoft.com/office/drawing/2014/main" id="{EB684195-8AD7-4332-9F3E-8102AD57EE70}"/>
                </a:ext>
              </a:extLst>
            </p:cNvPr>
            <p:cNvGrpSpPr>
              <a:grpSpLocks/>
            </p:cNvGrpSpPr>
            <p:nvPr/>
          </p:nvGrpSpPr>
          <p:grpSpPr bwMode="auto">
            <a:xfrm>
              <a:off x="5025" y="1756"/>
              <a:ext cx="212" cy="288"/>
              <a:chOff x="2949" y="2395"/>
              <a:chExt cx="214" cy="288"/>
            </a:xfrm>
          </p:grpSpPr>
          <p:sp>
            <p:nvSpPr>
              <p:cNvPr id="229443" name="Rectangle 61">
                <a:extLst>
                  <a:ext uri="{FF2B5EF4-FFF2-40B4-BE49-F238E27FC236}">
                    <a16:creationId xmlns:a16="http://schemas.microsoft.com/office/drawing/2014/main" id="{4F0A5F9C-5DF4-4961-AE53-ACCA42F3492B}"/>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44" name="Text Box 62">
                <a:extLst>
                  <a:ext uri="{FF2B5EF4-FFF2-40B4-BE49-F238E27FC236}">
                    <a16:creationId xmlns:a16="http://schemas.microsoft.com/office/drawing/2014/main" id="{1940BAB6-8DE6-498C-BF21-D32AF2604538}"/>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ea typeface="楷体" panose="02010609060101010101" pitchFamily="49" charset="-122"/>
                    <a:cs typeface="Arial" panose="020B0604020202020204" pitchFamily="34" charset="0"/>
                  </a:rPr>
                  <a:t>z</a:t>
                </a:r>
              </a:p>
            </p:txBody>
          </p:sp>
        </p:grpSp>
        <p:sp>
          <p:nvSpPr>
            <p:cNvPr id="229433" name="Text Box 63">
              <a:extLst>
                <a:ext uri="{FF2B5EF4-FFF2-40B4-BE49-F238E27FC236}">
                  <a16:creationId xmlns:a16="http://schemas.microsoft.com/office/drawing/2014/main" id="{6693CC2D-B578-4606-828E-2BE32FF30C37}"/>
                </a:ext>
              </a:extLst>
            </p:cNvPr>
            <p:cNvSpPr txBox="1">
              <a:spLocks noChangeArrowheads="1"/>
            </p:cNvSpPr>
            <p:nvPr/>
          </p:nvSpPr>
          <p:spPr bwMode="auto">
            <a:xfrm>
              <a:off x="3492" y="156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2</a:t>
              </a:r>
              <a:endParaRPr lang="en-US" altLang="zh-CN" sz="2400" u="none">
                <a:ea typeface="楷体" panose="02010609060101010101" pitchFamily="49" charset="-122"/>
                <a:cs typeface="Arial" panose="020B0604020202020204" pitchFamily="34" charset="0"/>
              </a:endParaRPr>
            </a:p>
          </p:txBody>
        </p:sp>
        <p:sp>
          <p:nvSpPr>
            <p:cNvPr id="229434" name="Text Box 64">
              <a:extLst>
                <a:ext uri="{FF2B5EF4-FFF2-40B4-BE49-F238E27FC236}">
                  <a16:creationId xmlns:a16="http://schemas.microsoft.com/office/drawing/2014/main" id="{DE616C83-C7D3-4CB0-BCCF-62958435839E}"/>
                </a:ext>
              </a:extLst>
            </p:cNvPr>
            <p:cNvSpPr txBox="1">
              <a:spLocks noChangeArrowheads="1"/>
            </p:cNvSpPr>
            <p:nvPr/>
          </p:nvSpPr>
          <p:spPr bwMode="auto">
            <a:xfrm>
              <a:off x="3840" y="178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2</a:t>
              </a:r>
              <a:endParaRPr lang="en-US" altLang="zh-CN" sz="2400" u="none">
                <a:ea typeface="楷体" panose="02010609060101010101" pitchFamily="49" charset="-122"/>
                <a:cs typeface="Arial" panose="020B0604020202020204" pitchFamily="34" charset="0"/>
              </a:endParaRPr>
            </a:p>
          </p:txBody>
        </p:sp>
        <p:sp>
          <p:nvSpPr>
            <p:cNvPr id="229435" name="Text Box 65">
              <a:extLst>
                <a:ext uri="{FF2B5EF4-FFF2-40B4-BE49-F238E27FC236}">
                  <a16:creationId xmlns:a16="http://schemas.microsoft.com/office/drawing/2014/main" id="{61593CB5-A5D3-4FA8-AD3A-4EFDAC39F189}"/>
                </a:ext>
              </a:extLst>
            </p:cNvPr>
            <p:cNvSpPr txBox="1">
              <a:spLocks noChangeArrowheads="1"/>
            </p:cNvSpPr>
            <p:nvPr/>
          </p:nvSpPr>
          <p:spPr bwMode="auto">
            <a:xfrm>
              <a:off x="3405" y="2000"/>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1</a:t>
              </a:r>
              <a:endParaRPr lang="en-US" altLang="zh-CN" sz="2400" u="none">
                <a:ea typeface="楷体" panose="02010609060101010101" pitchFamily="49" charset="-122"/>
                <a:cs typeface="Arial" panose="020B0604020202020204" pitchFamily="34" charset="0"/>
              </a:endParaRPr>
            </a:p>
          </p:txBody>
        </p:sp>
        <p:sp>
          <p:nvSpPr>
            <p:cNvPr id="229436" name="Text Box 66">
              <a:extLst>
                <a:ext uri="{FF2B5EF4-FFF2-40B4-BE49-F238E27FC236}">
                  <a16:creationId xmlns:a16="http://schemas.microsoft.com/office/drawing/2014/main" id="{8CC3B3F3-EC1F-43AE-A56F-8D516869332E}"/>
                </a:ext>
              </a:extLst>
            </p:cNvPr>
            <p:cNvSpPr txBox="1">
              <a:spLocks noChangeArrowheads="1"/>
            </p:cNvSpPr>
            <p:nvPr/>
          </p:nvSpPr>
          <p:spPr bwMode="auto">
            <a:xfrm>
              <a:off x="4224" y="1880"/>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3</a:t>
              </a:r>
              <a:endParaRPr lang="en-US" altLang="zh-CN" sz="2400" u="none">
                <a:ea typeface="楷体" panose="02010609060101010101" pitchFamily="49" charset="-122"/>
                <a:cs typeface="Arial" panose="020B0604020202020204" pitchFamily="34" charset="0"/>
              </a:endParaRPr>
            </a:p>
          </p:txBody>
        </p:sp>
        <p:sp>
          <p:nvSpPr>
            <p:cNvPr id="229437" name="Text Box 67">
              <a:extLst>
                <a:ext uri="{FF2B5EF4-FFF2-40B4-BE49-F238E27FC236}">
                  <a16:creationId xmlns:a16="http://schemas.microsoft.com/office/drawing/2014/main" id="{587779A3-4657-46E2-9E5E-8E72E9E5C7D6}"/>
                </a:ext>
              </a:extLst>
            </p:cNvPr>
            <p:cNvSpPr txBox="1">
              <a:spLocks noChangeArrowheads="1"/>
            </p:cNvSpPr>
            <p:nvPr/>
          </p:nvSpPr>
          <p:spPr bwMode="auto">
            <a:xfrm>
              <a:off x="4161" y="2234"/>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1</a:t>
              </a:r>
              <a:endParaRPr lang="en-US" altLang="zh-CN" sz="2400" u="none">
                <a:ea typeface="楷体" panose="02010609060101010101" pitchFamily="49" charset="-122"/>
                <a:cs typeface="Arial" panose="020B0604020202020204" pitchFamily="34" charset="0"/>
              </a:endParaRPr>
            </a:p>
          </p:txBody>
        </p:sp>
        <p:sp>
          <p:nvSpPr>
            <p:cNvPr id="229438" name="Text Box 68">
              <a:extLst>
                <a:ext uri="{FF2B5EF4-FFF2-40B4-BE49-F238E27FC236}">
                  <a16:creationId xmlns:a16="http://schemas.microsoft.com/office/drawing/2014/main" id="{DF72A05F-B8E7-4888-A580-46CC9448AFC5}"/>
                </a:ext>
              </a:extLst>
            </p:cNvPr>
            <p:cNvSpPr txBox="1">
              <a:spLocks noChangeArrowheads="1"/>
            </p:cNvSpPr>
            <p:nvPr/>
          </p:nvSpPr>
          <p:spPr bwMode="auto">
            <a:xfrm>
              <a:off x="4521" y="1805"/>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1</a:t>
              </a:r>
              <a:endParaRPr lang="en-US" altLang="zh-CN" sz="2400" u="none">
                <a:ea typeface="楷体" panose="02010609060101010101" pitchFamily="49" charset="-122"/>
                <a:cs typeface="Arial" panose="020B0604020202020204" pitchFamily="34" charset="0"/>
              </a:endParaRPr>
            </a:p>
          </p:txBody>
        </p:sp>
        <p:sp>
          <p:nvSpPr>
            <p:cNvPr id="229439" name="Text Box 69">
              <a:extLst>
                <a:ext uri="{FF2B5EF4-FFF2-40B4-BE49-F238E27FC236}">
                  <a16:creationId xmlns:a16="http://schemas.microsoft.com/office/drawing/2014/main" id="{642F4B43-A40B-4B61-8CA1-3D7B36EA9F0D}"/>
                </a:ext>
              </a:extLst>
            </p:cNvPr>
            <p:cNvSpPr txBox="1">
              <a:spLocks noChangeArrowheads="1"/>
            </p:cNvSpPr>
            <p:nvPr/>
          </p:nvSpPr>
          <p:spPr bwMode="auto">
            <a:xfrm>
              <a:off x="4881" y="206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2</a:t>
              </a:r>
              <a:endParaRPr lang="en-US" altLang="zh-CN" sz="2400" u="none">
                <a:ea typeface="楷体" panose="02010609060101010101" pitchFamily="49" charset="-122"/>
                <a:cs typeface="Arial" panose="020B0604020202020204" pitchFamily="34" charset="0"/>
              </a:endParaRPr>
            </a:p>
          </p:txBody>
        </p:sp>
        <p:sp>
          <p:nvSpPr>
            <p:cNvPr id="229440" name="Text Box 70">
              <a:extLst>
                <a:ext uri="{FF2B5EF4-FFF2-40B4-BE49-F238E27FC236}">
                  <a16:creationId xmlns:a16="http://schemas.microsoft.com/office/drawing/2014/main" id="{BCF7AD41-09DC-497C-A55E-4A59F8BB3667}"/>
                </a:ext>
              </a:extLst>
            </p:cNvPr>
            <p:cNvSpPr txBox="1">
              <a:spLocks noChangeArrowheads="1"/>
            </p:cNvSpPr>
            <p:nvPr/>
          </p:nvSpPr>
          <p:spPr bwMode="auto">
            <a:xfrm>
              <a:off x="4854" y="15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5</a:t>
              </a:r>
              <a:endParaRPr lang="en-US" altLang="zh-CN" sz="2400" u="none">
                <a:ea typeface="楷体" panose="02010609060101010101" pitchFamily="49" charset="-122"/>
                <a:cs typeface="Arial" panose="020B0604020202020204" pitchFamily="34" charset="0"/>
              </a:endParaRPr>
            </a:p>
          </p:txBody>
        </p:sp>
        <p:sp>
          <p:nvSpPr>
            <p:cNvPr id="229441" name="Text Box 71">
              <a:extLst>
                <a:ext uri="{FF2B5EF4-FFF2-40B4-BE49-F238E27FC236}">
                  <a16:creationId xmlns:a16="http://schemas.microsoft.com/office/drawing/2014/main" id="{66B41EA9-B9FC-45DA-BDD3-3F21176EABC4}"/>
                </a:ext>
              </a:extLst>
            </p:cNvPr>
            <p:cNvSpPr txBox="1">
              <a:spLocks noChangeArrowheads="1"/>
            </p:cNvSpPr>
            <p:nvPr/>
          </p:nvSpPr>
          <p:spPr bwMode="auto">
            <a:xfrm>
              <a:off x="4119" y="138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3</a:t>
              </a:r>
              <a:endParaRPr lang="en-US" altLang="zh-CN" sz="2400" u="none">
                <a:ea typeface="楷体" panose="02010609060101010101" pitchFamily="49" charset="-122"/>
                <a:cs typeface="Arial" panose="020B0604020202020204" pitchFamily="34" charset="0"/>
              </a:endParaRPr>
            </a:p>
          </p:txBody>
        </p:sp>
        <p:sp>
          <p:nvSpPr>
            <p:cNvPr id="229442" name="Text Box 72">
              <a:extLst>
                <a:ext uri="{FF2B5EF4-FFF2-40B4-BE49-F238E27FC236}">
                  <a16:creationId xmlns:a16="http://schemas.microsoft.com/office/drawing/2014/main" id="{0C8D8D4E-01FA-401B-BBEA-5003BB3C1B77}"/>
                </a:ext>
              </a:extLst>
            </p:cNvPr>
            <p:cNvSpPr txBox="1">
              <a:spLocks noChangeArrowheads="1"/>
            </p:cNvSpPr>
            <p:nvPr/>
          </p:nvSpPr>
          <p:spPr bwMode="auto">
            <a:xfrm>
              <a:off x="3768" y="1115"/>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5</a:t>
              </a:r>
              <a:endParaRPr lang="en-US" altLang="zh-CN" sz="2400" u="none">
                <a:ea typeface="楷体" panose="02010609060101010101" pitchFamily="49" charset="-122"/>
                <a:cs typeface="Arial" panose="020B0604020202020204" pitchFamily="34" charset="0"/>
              </a:endParaRPr>
            </a:p>
          </p:txBody>
        </p:sp>
      </p:grpSp>
      <p:sp>
        <p:nvSpPr>
          <p:cNvPr id="229382" name="Text Box 73">
            <a:extLst>
              <a:ext uri="{FF2B5EF4-FFF2-40B4-BE49-F238E27FC236}">
                <a16:creationId xmlns:a16="http://schemas.microsoft.com/office/drawing/2014/main" id="{B3B76C10-68B7-4936-B178-0AA47E2B4A42}"/>
              </a:ext>
            </a:extLst>
          </p:cNvPr>
          <p:cNvSpPr txBox="1">
            <a:spLocks noChangeArrowheads="1"/>
          </p:cNvSpPr>
          <p:nvPr/>
        </p:nvSpPr>
        <p:spPr bwMode="auto">
          <a:xfrm>
            <a:off x="5381625" y="1357313"/>
            <a:ext cx="4032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假设已经知道</a:t>
            </a:r>
            <a:r>
              <a:rPr lang="zh-CN" altLang="en-US" sz="2400" u="none">
                <a:ea typeface="楷体" panose="02010609060101010101" pitchFamily="49" charset="-122"/>
                <a:cs typeface="Arial" panose="020B0604020202020204" pitchFamily="34" charset="0"/>
              </a:rPr>
              <a:t>，</a:t>
            </a:r>
            <a:endParaRPr lang="en-US" altLang="zh-CN" sz="2400" u="none">
              <a:ea typeface="楷体" panose="02010609060101010101" pitchFamily="49" charset="-122"/>
              <a:cs typeface="Arial" panose="020B0604020202020204" pitchFamily="34" charset="0"/>
            </a:endParaRPr>
          </a:p>
          <a:p>
            <a:r>
              <a:rPr lang="en-US" altLang="zh-CN" sz="2400" u="none">
                <a:ea typeface="楷体" panose="02010609060101010101" pitchFamily="49" charset="-122"/>
                <a:cs typeface="Arial" panose="020B0604020202020204" pitchFamily="34" charset="0"/>
              </a:rPr>
              <a:t>d</a:t>
            </a:r>
            <a:r>
              <a:rPr lang="en-US" altLang="zh-CN" sz="2400" u="none" baseline="-25000">
                <a:ea typeface="楷体" panose="02010609060101010101" pitchFamily="49" charset="-122"/>
                <a:cs typeface="Arial" panose="020B0604020202020204" pitchFamily="34" charset="0"/>
              </a:rPr>
              <a:t>v</a:t>
            </a:r>
            <a:r>
              <a:rPr lang="en-US" altLang="zh-CN" sz="2400" u="none">
                <a:ea typeface="楷体" panose="02010609060101010101" pitchFamily="49" charset="-122"/>
                <a:cs typeface="Arial" panose="020B0604020202020204" pitchFamily="34" charset="0"/>
              </a:rPr>
              <a:t>(z) = 5, d</a:t>
            </a:r>
            <a:r>
              <a:rPr lang="en-US" altLang="zh-CN" sz="2400" u="none" baseline="-25000">
                <a:ea typeface="楷体" panose="02010609060101010101" pitchFamily="49" charset="-122"/>
                <a:cs typeface="Arial" panose="020B0604020202020204" pitchFamily="34" charset="0"/>
              </a:rPr>
              <a:t>x</a:t>
            </a:r>
            <a:r>
              <a:rPr lang="en-US" altLang="zh-CN" sz="2400" u="none">
                <a:ea typeface="楷体" panose="02010609060101010101" pitchFamily="49" charset="-122"/>
                <a:cs typeface="Arial" panose="020B0604020202020204" pitchFamily="34" charset="0"/>
              </a:rPr>
              <a:t>(z) = 3, d</a:t>
            </a:r>
            <a:r>
              <a:rPr lang="en-US" altLang="zh-CN" sz="2400" u="none" baseline="-25000">
                <a:ea typeface="楷体" panose="02010609060101010101" pitchFamily="49" charset="-122"/>
                <a:cs typeface="Arial" panose="020B0604020202020204" pitchFamily="34" charset="0"/>
              </a:rPr>
              <a:t>w</a:t>
            </a:r>
            <a:r>
              <a:rPr lang="en-US" altLang="zh-CN" sz="2400" u="none">
                <a:ea typeface="楷体" panose="02010609060101010101" pitchFamily="49" charset="-122"/>
                <a:cs typeface="Arial" panose="020B0604020202020204" pitchFamily="34" charset="0"/>
              </a:rPr>
              <a:t>(z) = 3</a:t>
            </a:r>
          </a:p>
        </p:txBody>
      </p:sp>
      <p:sp>
        <p:nvSpPr>
          <p:cNvPr id="229383" name="Text Box 74">
            <a:extLst>
              <a:ext uri="{FF2B5EF4-FFF2-40B4-BE49-F238E27FC236}">
                <a16:creationId xmlns:a16="http://schemas.microsoft.com/office/drawing/2014/main" id="{140A0DDB-2A1E-4EFB-A953-5CE0050EF6DD}"/>
              </a:ext>
            </a:extLst>
          </p:cNvPr>
          <p:cNvSpPr txBox="1">
            <a:spLocks noChangeArrowheads="1"/>
          </p:cNvSpPr>
          <p:nvPr/>
        </p:nvSpPr>
        <p:spPr bwMode="auto">
          <a:xfrm>
            <a:off x="5980113" y="2974976"/>
            <a:ext cx="3937000"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ea typeface="楷体" panose="02010609060101010101" pitchFamily="49" charset="-122"/>
                <a:cs typeface="Arial" panose="020B0604020202020204" pitchFamily="34" charset="0"/>
              </a:rPr>
              <a:t>d</a:t>
            </a:r>
            <a:r>
              <a:rPr lang="en-US" altLang="zh-CN" sz="2400" u="none" baseline="-25000">
                <a:ea typeface="楷体" panose="02010609060101010101" pitchFamily="49" charset="-122"/>
                <a:cs typeface="Arial" panose="020B0604020202020204" pitchFamily="34" charset="0"/>
              </a:rPr>
              <a:t>u</a:t>
            </a:r>
            <a:r>
              <a:rPr lang="en-US" altLang="zh-CN" sz="2400" u="none">
                <a:ea typeface="楷体" panose="02010609060101010101" pitchFamily="49" charset="-122"/>
                <a:cs typeface="Arial" panose="020B0604020202020204" pitchFamily="34" charset="0"/>
              </a:rPr>
              <a:t>(z) = min { c(u,v) + d</a:t>
            </a:r>
            <a:r>
              <a:rPr lang="en-US" altLang="zh-CN" sz="2400" u="none" baseline="-25000">
                <a:ea typeface="楷体" panose="02010609060101010101" pitchFamily="49" charset="-122"/>
                <a:cs typeface="Arial" panose="020B0604020202020204" pitchFamily="34" charset="0"/>
              </a:rPr>
              <a:t>v</a:t>
            </a:r>
            <a:r>
              <a:rPr lang="en-US" altLang="zh-CN" sz="2400" u="none">
                <a:ea typeface="楷体" panose="02010609060101010101" pitchFamily="49" charset="-122"/>
                <a:cs typeface="Arial" panose="020B0604020202020204" pitchFamily="34" charset="0"/>
              </a:rPr>
              <a:t>(z),</a:t>
            </a:r>
          </a:p>
          <a:p>
            <a:r>
              <a:rPr lang="en-US" altLang="zh-CN" sz="2400" u="none">
                <a:ea typeface="楷体" panose="02010609060101010101" pitchFamily="49" charset="-122"/>
                <a:cs typeface="Arial" panose="020B0604020202020204" pitchFamily="34" charset="0"/>
              </a:rPr>
              <a:t>                    c(u,x) + d</a:t>
            </a:r>
            <a:r>
              <a:rPr lang="en-US" altLang="zh-CN" sz="2400" u="none" baseline="-25000">
                <a:ea typeface="楷体" panose="02010609060101010101" pitchFamily="49" charset="-122"/>
                <a:cs typeface="Arial" panose="020B0604020202020204" pitchFamily="34" charset="0"/>
              </a:rPr>
              <a:t>x</a:t>
            </a:r>
            <a:r>
              <a:rPr lang="en-US" altLang="zh-CN" sz="2400" u="none">
                <a:ea typeface="楷体" panose="02010609060101010101" pitchFamily="49" charset="-122"/>
                <a:cs typeface="Arial" panose="020B0604020202020204" pitchFamily="34" charset="0"/>
              </a:rPr>
              <a:t>(z),</a:t>
            </a:r>
          </a:p>
          <a:p>
            <a:r>
              <a:rPr lang="en-US" altLang="zh-CN" sz="2400" u="none">
                <a:ea typeface="楷体" panose="02010609060101010101" pitchFamily="49" charset="-122"/>
                <a:cs typeface="Arial" panose="020B0604020202020204" pitchFamily="34" charset="0"/>
              </a:rPr>
              <a:t>                    c(u,w) + d</a:t>
            </a:r>
            <a:r>
              <a:rPr lang="en-US" altLang="zh-CN" sz="2400" u="none" baseline="-25000">
                <a:ea typeface="楷体" panose="02010609060101010101" pitchFamily="49" charset="-122"/>
                <a:cs typeface="Arial" panose="020B0604020202020204" pitchFamily="34" charset="0"/>
              </a:rPr>
              <a:t>w</a:t>
            </a:r>
            <a:r>
              <a:rPr lang="en-US" altLang="zh-CN" sz="2400" u="none">
                <a:ea typeface="楷体" panose="02010609060101010101" pitchFamily="49" charset="-122"/>
                <a:cs typeface="Arial" panose="020B0604020202020204" pitchFamily="34" charset="0"/>
              </a:rPr>
              <a:t>(z) }</a:t>
            </a:r>
          </a:p>
          <a:p>
            <a:r>
              <a:rPr lang="en-US" altLang="zh-CN" sz="2400" u="none">
                <a:ea typeface="楷体" panose="02010609060101010101" pitchFamily="49" charset="-122"/>
                <a:cs typeface="Arial" panose="020B0604020202020204" pitchFamily="34" charset="0"/>
              </a:rPr>
              <a:t>         = min {2 + 5,</a:t>
            </a:r>
          </a:p>
          <a:p>
            <a:r>
              <a:rPr lang="en-US" altLang="zh-CN" sz="2400" u="none">
                <a:ea typeface="楷体" panose="02010609060101010101" pitchFamily="49" charset="-122"/>
                <a:cs typeface="Arial" panose="020B0604020202020204" pitchFamily="34" charset="0"/>
              </a:rPr>
              <a:t>                    1 + 3,</a:t>
            </a:r>
          </a:p>
          <a:p>
            <a:r>
              <a:rPr lang="en-US" altLang="zh-CN" sz="2400" u="none">
                <a:ea typeface="楷体" panose="02010609060101010101" pitchFamily="49" charset="-122"/>
                <a:cs typeface="Arial" panose="020B0604020202020204" pitchFamily="34" charset="0"/>
              </a:rPr>
              <a:t>                    5 + 3}  = 4</a:t>
            </a:r>
          </a:p>
        </p:txBody>
      </p:sp>
      <p:sp>
        <p:nvSpPr>
          <p:cNvPr id="229384" name="Text Box 76">
            <a:extLst>
              <a:ext uri="{FF2B5EF4-FFF2-40B4-BE49-F238E27FC236}">
                <a16:creationId xmlns:a16="http://schemas.microsoft.com/office/drawing/2014/main" id="{4ACEB948-34C8-4866-81BA-1C449EF8907F}"/>
              </a:ext>
            </a:extLst>
          </p:cNvPr>
          <p:cNvSpPr txBox="1">
            <a:spLocks noChangeArrowheads="1"/>
          </p:cNvSpPr>
          <p:nvPr/>
        </p:nvSpPr>
        <p:spPr bwMode="auto">
          <a:xfrm>
            <a:off x="5567363" y="251301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ea typeface="楷体" panose="02010609060101010101" pitchFamily="49" charset="-122"/>
                <a:cs typeface="Arial" panose="020B0604020202020204" pitchFamily="34" charset="0"/>
              </a:rPr>
              <a:t>计算</a:t>
            </a:r>
            <a:r>
              <a:rPr lang="en-US" altLang="zh-CN" sz="2400" u="none">
                <a:ea typeface="楷体" panose="02010609060101010101" pitchFamily="49" charset="-122"/>
                <a:cs typeface="Arial" panose="020B0604020202020204" pitchFamily="34" charset="0"/>
              </a:rPr>
              <a:t>B-F</a:t>
            </a:r>
            <a:r>
              <a:rPr lang="zh-CN" altLang="en-US" sz="2400" u="none">
                <a:ea typeface="楷体" panose="02010609060101010101" pitchFamily="49" charset="-122"/>
                <a:cs typeface="Arial" panose="020B0604020202020204" pitchFamily="34" charset="0"/>
              </a:rPr>
              <a:t>公式</a:t>
            </a:r>
            <a:r>
              <a:rPr lang="en-US" altLang="zh-CN" sz="2400" u="none">
                <a:ea typeface="楷体" panose="02010609060101010101" pitchFamily="49" charset="-122"/>
                <a:cs typeface="Arial" panose="020B0604020202020204" pitchFamily="34" charset="0"/>
              </a:rPr>
              <a:t>:</a:t>
            </a:r>
          </a:p>
        </p:txBody>
      </p:sp>
      <p:sp>
        <p:nvSpPr>
          <p:cNvPr id="229385" name="Text Box 74">
            <a:extLst>
              <a:ext uri="{FF2B5EF4-FFF2-40B4-BE49-F238E27FC236}">
                <a16:creationId xmlns:a16="http://schemas.microsoft.com/office/drawing/2014/main" id="{8ABBAB8D-28B9-4600-9EA5-ED6F0B0E5CE7}"/>
              </a:ext>
            </a:extLst>
          </p:cNvPr>
          <p:cNvSpPr txBox="1">
            <a:spLocks noChangeArrowheads="1"/>
          </p:cNvSpPr>
          <p:nvPr/>
        </p:nvSpPr>
        <p:spPr bwMode="auto">
          <a:xfrm>
            <a:off x="1985964" y="5332413"/>
            <a:ext cx="7724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solidFill>
                  <a:srgbClr val="FF0000"/>
                </a:solidFill>
                <a:latin typeface="楷体" panose="02010609060101010101" pitchFamily="49" charset="-122"/>
                <a:ea typeface="楷体" panose="02010609060101010101" pitchFamily="49" charset="-122"/>
              </a:rPr>
              <a:t>注意得到最小值即可确定最短路径的下一跳</a:t>
            </a:r>
            <a:r>
              <a:rPr lang="en-US" altLang="zh-CN" sz="2400" u="none">
                <a:solidFill>
                  <a:srgbClr val="FF0000"/>
                </a:solidFill>
                <a:latin typeface="楷体" panose="02010609060101010101" pitchFamily="49" charset="-122"/>
                <a:ea typeface="楷体" panose="02010609060101010101" pitchFamily="49" charset="-122"/>
              </a:rPr>
              <a:t> x➜ </a:t>
            </a:r>
            <a:r>
              <a:rPr lang="zh-CN" altLang="en-US" sz="2400" u="none">
                <a:solidFill>
                  <a:srgbClr val="FF0000"/>
                </a:solidFill>
                <a:latin typeface="楷体" panose="02010609060101010101" pitchFamily="49" charset="-122"/>
                <a:ea typeface="楷体" panose="02010609060101010101" pitchFamily="49" charset="-122"/>
              </a:rPr>
              <a:t>转发表</a:t>
            </a:r>
            <a:endParaRPr lang="en-US" altLang="zh-CN" sz="2400" u="none">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09BAD510-9E6E-439E-9CDB-EBB2F2ED3D47}"/>
              </a:ext>
            </a:extLst>
          </p:cNvPr>
          <p:cNvSpPr>
            <a:spLocks noGrp="1" noChangeArrowheads="1"/>
          </p:cNvSpPr>
          <p:nvPr>
            <p:ph type="body" idx="1"/>
          </p:nvPr>
        </p:nvSpPr>
        <p:spPr>
          <a:xfrm>
            <a:off x="1992312" y="1341438"/>
            <a:ext cx="8597715" cy="4751018"/>
          </a:xfrm>
        </p:spPr>
        <p:txBody>
          <a:bodyPr/>
          <a:lstStyle/>
          <a:p>
            <a:r>
              <a:rPr lang="en-US" altLang="zh-CN" dirty="0">
                <a:solidFill>
                  <a:srgbClr val="FF0000"/>
                </a:solidFill>
                <a:latin typeface="楷体" panose="02010609060101010101" pitchFamily="49" charset="-122"/>
                <a:ea typeface="楷体" panose="02010609060101010101" pitchFamily="49" charset="-122"/>
              </a:rPr>
              <a:t>D</a:t>
            </a:r>
            <a:r>
              <a:rPr lang="en-US" altLang="zh-CN" baseline="-25000" dirty="0">
                <a:solidFill>
                  <a:srgbClr val="FF0000"/>
                </a:solidFill>
                <a:latin typeface="楷体" panose="02010609060101010101" pitchFamily="49" charset="-122"/>
                <a:ea typeface="楷体" panose="02010609060101010101" pitchFamily="49" charset="-122"/>
              </a:rPr>
              <a:t>x</a:t>
            </a:r>
            <a:r>
              <a:rPr lang="en-US" altLang="zh-CN" dirty="0">
                <a:solidFill>
                  <a:srgbClr val="FF0000"/>
                </a:solidFill>
                <a:latin typeface="楷体" panose="02010609060101010101" pitchFamily="49" charset="-122"/>
                <a:ea typeface="楷体" panose="02010609060101010101" pitchFamily="49" charset="-122"/>
              </a:rPr>
              <a:t>(y)</a:t>
            </a:r>
            <a:r>
              <a:rPr lang="en-US" altLang="zh-CN" dirty="0">
                <a:latin typeface="楷体" panose="02010609060101010101" pitchFamily="49" charset="-122"/>
                <a:ea typeface="楷体" panose="02010609060101010101" pitchFamily="49" charset="-122"/>
              </a:rPr>
              <a:t> = x</a:t>
            </a:r>
            <a:r>
              <a:rPr lang="zh-CN" altLang="en-US"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y</a:t>
            </a:r>
            <a:r>
              <a:rPr lang="zh-CN" altLang="en-US" dirty="0">
                <a:latin typeface="楷体" panose="02010609060101010101" pitchFamily="49" charset="-122"/>
                <a:ea typeface="楷体" panose="02010609060101010101" pitchFamily="49" charset="-122"/>
              </a:rPr>
              <a:t>的最小费用当前估算值</a:t>
            </a:r>
          </a:p>
          <a:p>
            <a:r>
              <a:rPr lang="zh-CN" altLang="en-US" dirty="0">
                <a:latin typeface="楷体" panose="02010609060101010101" pitchFamily="49" charset="-122"/>
                <a:ea typeface="楷体" panose="02010609060101010101" pitchFamily="49" charset="-122"/>
              </a:rPr>
              <a:t>距离向量：</a:t>
            </a:r>
            <a:r>
              <a:rPr lang="en-US" altLang="zh-CN" dirty="0">
                <a:solidFill>
                  <a:srgbClr val="FF0000"/>
                </a:solidFill>
                <a:latin typeface="楷体" panose="02010609060101010101" pitchFamily="49" charset="-122"/>
                <a:ea typeface="楷体" panose="02010609060101010101" pitchFamily="49" charset="-122"/>
              </a:rPr>
              <a:t>D</a:t>
            </a:r>
            <a:r>
              <a:rPr lang="en-US" altLang="zh-CN" baseline="-25000" dirty="0">
                <a:solidFill>
                  <a:srgbClr val="FF0000"/>
                </a:solidFill>
                <a:latin typeface="楷体" panose="02010609060101010101" pitchFamily="49" charset="-122"/>
                <a:ea typeface="楷体" panose="02010609060101010101" pitchFamily="49" charset="-122"/>
              </a:rPr>
              <a:t>x</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[D</a:t>
            </a:r>
            <a:r>
              <a:rPr lang="en-US" altLang="zh-CN" baseline="-25000" dirty="0">
                <a:solidFill>
                  <a:srgbClr val="FF0000"/>
                </a:solidFill>
                <a:latin typeface="楷体" panose="02010609060101010101" pitchFamily="49" charset="-122"/>
                <a:ea typeface="楷体" panose="02010609060101010101" pitchFamily="49" charset="-122"/>
              </a:rPr>
              <a:t>x</a:t>
            </a:r>
            <a:r>
              <a:rPr lang="en-US" altLang="zh-CN" dirty="0">
                <a:solidFill>
                  <a:srgbClr val="FF0000"/>
                </a:solidFill>
                <a:latin typeface="楷体" panose="02010609060101010101" pitchFamily="49" charset="-122"/>
                <a:ea typeface="楷体" panose="02010609060101010101" pitchFamily="49" charset="-122"/>
              </a:rPr>
              <a:t>(y): y </a:t>
            </a:r>
            <a:r>
              <a:rPr lang="en-US" altLang="zh-CN" b="1"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 N ]</a:t>
            </a:r>
            <a:r>
              <a:rPr lang="zh-CN" altLang="en-US" dirty="0">
                <a:solidFill>
                  <a:srgbClr val="FF0000"/>
                </a:solidFill>
                <a:latin typeface="楷体" panose="02010609060101010101" pitchFamily="49" charset="-122"/>
                <a:ea typeface="楷体" panose="02010609060101010101" pitchFamily="49" charset="-122"/>
              </a:rPr>
              <a:t>（也就是路由表）</a:t>
            </a:r>
            <a:endParaRPr lang="en-US" altLang="zh-CN" dirty="0">
              <a:solidFill>
                <a:srgbClr val="FF0000"/>
              </a:solidFill>
              <a:latin typeface="楷体" panose="02010609060101010101" pitchFamily="49" charset="-122"/>
              <a:ea typeface="楷体" panose="02010609060101010101" pitchFamily="49" charset="-122"/>
            </a:endParaRPr>
          </a:p>
          <a:p>
            <a:pPr lvl="1"/>
            <a:r>
              <a:rPr lang="en-US" altLang="zh-CN" dirty="0">
                <a:solidFill>
                  <a:srgbClr val="FF0000"/>
                </a:solidFill>
                <a:latin typeface="楷体" panose="02010609060101010101" pitchFamily="49" charset="-122"/>
                <a:ea typeface="楷体" panose="02010609060101010101" pitchFamily="49" charset="-122"/>
              </a:rPr>
              <a:t>D</a:t>
            </a:r>
            <a:r>
              <a:rPr lang="en-US" altLang="zh-CN" baseline="-25000" dirty="0">
                <a:solidFill>
                  <a:srgbClr val="FF0000"/>
                </a:solidFill>
                <a:latin typeface="楷体" panose="02010609060101010101" pitchFamily="49" charset="-122"/>
                <a:ea typeface="楷体" panose="02010609060101010101" pitchFamily="49" charset="-122"/>
              </a:rPr>
              <a:t>x</a:t>
            </a:r>
            <a:r>
              <a:rPr lang="zh-CN" altLang="en-US" dirty="0">
                <a:solidFill>
                  <a:srgbClr val="FF0000"/>
                </a:solidFill>
                <a:latin typeface="楷体" panose="02010609060101010101" pitchFamily="49" charset="-122"/>
                <a:ea typeface="楷体" panose="02010609060101010101" pitchFamily="49" charset="-122"/>
              </a:rPr>
              <a:t>是</a:t>
            </a:r>
            <a:r>
              <a:rPr lang="en-US" altLang="zh-CN" dirty="0">
                <a:solidFill>
                  <a:srgbClr val="FF0000"/>
                </a:solidFill>
                <a:latin typeface="楷体" panose="02010609060101010101" pitchFamily="49" charset="-122"/>
                <a:ea typeface="楷体" panose="02010609060101010101" pitchFamily="49" charset="-122"/>
              </a:rPr>
              <a:t>x</a:t>
            </a:r>
            <a:r>
              <a:rPr lang="zh-CN" altLang="en-US" dirty="0">
                <a:solidFill>
                  <a:srgbClr val="FF0000"/>
                </a:solidFill>
                <a:latin typeface="楷体" panose="02010609060101010101" pitchFamily="49" charset="-122"/>
                <a:ea typeface="楷体" panose="02010609060101010101" pitchFamily="49" charset="-122"/>
              </a:rPr>
              <a:t>到所有其他节点</a:t>
            </a:r>
            <a:r>
              <a:rPr lang="en-US" altLang="zh-CN" dirty="0">
                <a:solidFill>
                  <a:srgbClr val="FF0000"/>
                </a:solidFill>
                <a:latin typeface="楷体" panose="02010609060101010101" pitchFamily="49" charset="-122"/>
                <a:ea typeface="楷体" panose="02010609060101010101" pitchFamily="49" charset="-122"/>
              </a:rPr>
              <a:t>y</a:t>
            </a:r>
            <a:r>
              <a:rPr lang="zh-CN" altLang="en-US" dirty="0">
                <a:solidFill>
                  <a:srgbClr val="FF0000"/>
                </a:solidFill>
                <a:latin typeface="楷体" panose="02010609060101010101" pitchFamily="49" charset="-122"/>
                <a:ea typeface="楷体" panose="02010609060101010101" pitchFamily="49" charset="-122"/>
              </a:rPr>
              <a:t>的</a:t>
            </a:r>
            <a:r>
              <a:rPr lang="zh-CN" altLang="en-US" dirty="0">
                <a:latin typeface="楷体" panose="02010609060101010101" pitchFamily="49" charset="-122"/>
                <a:ea typeface="楷体" panose="02010609060101010101" pitchFamily="49" charset="-122"/>
              </a:rPr>
              <a:t>最小费用当前估算值构成的向量</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每个节点（如</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）维护下列选路数据</a:t>
            </a:r>
            <a:r>
              <a:rPr lang="en-US" altLang="zh-CN" dirty="0">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节点</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到每个邻居</a:t>
            </a:r>
            <a:r>
              <a:rPr lang="en-US" altLang="zh-CN" dirty="0">
                <a:latin typeface="楷体" panose="02010609060101010101" pitchFamily="49" charset="-122"/>
                <a:ea typeface="楷体" panose="02010609060101010101" pitchFamily="49" charset="-122"/>
              </a:rPr>
              <a:t>v</a:t>
            </a:r>
            <a:r>
              <a:rPr lang="zh-CN" altLang="en-US" dirty="0">
                <a:latin typeface="楷体" panose="02010609060101010101" pitchFamily="49" charset="-122"/>
                <a:ea typeface="楷体" panose="02010609060101010101" pitchFamily="49" charset="-122"/>
              </a:rPr>
              <a:t>的费用：</a:t>
            </a:r>
            <a:r>
              <a:rPr lang="en-US" altLang="zh-CN" dirty="0">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c(</a:t>
            </a:r>
            <a:r>
              <a:rPr lang="en-US" altLang="zh-CN" dirty="0" err="1">
                <a:solidFill>
                  <a:srgbClr val="FF0000"/>
                </a:solidFill>
                <a:latin typeface="楷体" panose="02010609060101010101" pitchFamily="49" charset="-122"/>
                <a:ea typeface="楷体" panose="02010609060101010101" pitchFamily="49" charset="-122"/>
              </a:rPr>
              <a:t>x,v</a:t>
            </a:r>
            <a:r>
              <a:rPr lang="en-US" altLang="zh-CN" dirty="0">
                <a:solidFill>
                  <a:srgbClr val="FF0000"/>
                </a:solidFill>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节点</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的距离向量：即</a:t>
            </a:r>
            <a:r>
              <a:rPr lang="en-US" altLang="zh-CN" b="1" dirty="0">
                <a:solidFill>
                  <a:srgbClr val="FF0000"/>
                </a:solidFill>
                <a:latin typeface="楷体" panose="02010609060101010101" pitchFamily="49" charset="-122"/>
                <a:ea typeface="楷体" panose="02010609060101010101" pitchFamily="49" charset="-122"/>
              </a:rPr>
              <a:t>D</a:t>
            </a:r>
            <a:r>
              <a:rPr lang="en-US" altLang="zh-CN" baseline="-25000" dirty="0">
                <a:solidFill>
                  <a:srgbClr val="FF0000"/>
                </a:solidFill>
                <a:latin typeface="楷体" panose="02010609060101010101" pitchFamily="49" charset="-122"/>
                <a:ea typeface="楷体" panose="02010609060101010101" pitchFamily="49" charset="-122"/>
              </a:rPr>
              <a:t>x</a:t>
            </a:r>
            <a:r>
              <a:rPr lang="en-US" altLang="zh-CN" dirty="0">
                <a:solidFill>
                  <a:srgbClr val="FF0000"/>
                </a:solidFill>
                <a:latin typeface="楷体" panose="02010609060101010101" pitchFamily="49" charset="-122"/>
                <a:ea typeface="楷体" panose="02010609060101010101" pitchFamily="49" charset="-122"/>
              </a:rPr>
              <a:t> = [D</a:t>
            </a:r>
            <a:r>
              <a:rPr lang="en-US" altLang="zh-CN" baseline="-25000" dirty="0">
                <a:solidFill>
                  <a:srgbClr val="FF0000"/>
                </a:solidFill>
                <a:latin typeface="楷体" panose="02010609060101010101" pitchFamily="49" charset="-122"/>
                <a:ea typeface="楷体" panose="02010609060101010101" pitchFamily="49" charset="-122"/>
              </a:rPr>
              <a:t>x</a:t>
            </a:r>
            <a:r>
              <a:rPr lang="en-US" altLang="zh-CN" dirty="0">
                <a:solidFill>
                  <a:srgbClr val="FF0000"/>
                </a:solidFill>
                <a:latin typeface="楷体" panose="02010609060101010101" pitchFamily="49" charset="-122"/>
                <a:ea typeface="楷体" panose="02010609060101010101" pitchFamily="49" charset="-122"/>
              </a:rPr>
              <a:t>(y): y ∊ N]</a:t>
            </a:r>
            <a:r>
              <a:rPr lang="zh-CN" altLang="en-US" dirty="0">
                <a:solidFill>
                  <a:srgbClr val="FF0000"/>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包括了</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中所有目的地最低费用的当前估计值</a:t>
            </a:r>
          </a:p>
          <a:p>
            <a:pPr lvl="1"/>
            <a:r>
              <a:rPr lang="zh-CN" altLang="en-US" dirty="0">
                <a:solidFill>
                  <a:srgbClr val="FF0000"/>
                </a:solidFill>
                <a:latin typeface="楷体" panose="02010609060101010101" pitchFamily="49" charset="-122"/>
                <a:ea typeface="楷体" panose="02010609060101010101" pitchFamily="49" charset="-122"/>
              </a:rPr>
              <a:t>节点</a:t>
            </a:r>
            <a:r>
              <a:rPr lang="en-US" altLang="zh-CN" dirty="0">
                <a:solidFill>
                  <a:srgbClr val="FF0000"/>
                </a:solidFill>
                <a:latin typeface="楷体" panose="02010609060101010101" pitchFamily="49" charset="-122"/>
                <a:ea typeface="楷体" panose="02010609060101010101" pitchFamily="49" charset="-122"/>
              </a:rPr>
              <a:t>x</a:t>
            </a:r>
            <a:r>
              <a:rPr lang="zh-CN" altLang="en-US" dirty="0">
                <a:solidFill>
                  <a:srgbClr val="FF0000"/>
                </a:solidFill>
                <a:latin typeface="楷体" panose="02010609060101010101" pitchFamily="49" charset="-122"/>
                <a:ea typeface="楷体" panose="02010609060101010101" pitchFamily="49" charset="-122"/>
              </a:rPr>
              <a:t>同时保持它邻居的距离向量</a:t>
            </a:r>
          </a:p>
          <a:p>
            <a:pPr lvl="2"/>
            <a:r>
              <a:rPr lang="zh-CN" altLang="en-US" dirty="0">
                <a:latin typeface="楷体" panose="02010609060101010101" pitchFamily="49" charset="-122"/>
                <a:ea typeface="楷体" panose="02010609060101010101" pitchFamily="49" charset="-122"/>
              </a:rPr>
              <a:t>对每个邻居</a:t>
            </a:r>
            <a:r>
              <a:rPr lang="en-US" altLang="zh-CN" dirty="0">
                <a:latin typeface="楷体" panose="02010609060101010101" pitchFamily="49" charset="-122"/>
                <a:ea typeface="楷体" panose="02010609060101010101" pitchFamily="49" charset="-122"/>
              </a:rPr>
              <a:t>v</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x </a:t>
            </a:r>
            <a:r>
              <a:rPr lang="zh-CN" altLang="en-US" dirty="0">
                <a:latin typeface="楷体" panose="02010609060101010101" pitchFamily="49" charset="-122"/>
                <a:ea typeface="楷体" panose="02010609060101010101" pitchFamily="49" charset="-122"/>
              </a:rPr>
              <a:t>保持  </a:t>
            </a:r>
            <a:r>
              <a:rPr lang="en-US" altLang="zh-CN" b="1" dirty="0" err="1">
                <a:solidFill>
                  <a:srgbClr val="FF0000"/>
                </a:solidFill>
                <a:latin typeface="楷体" panose="02010609060101010101" pitchFamily="49" charset="-122"/>
                <a:ea typeface="楷体" panose="02010609060101010101" pitchFamily="49" charset="-122"/>
              </a:rPr>
              <a:t>D</a:t>
            </a:r>
            <a:r>
              <a:rPr lang="en-US" altLang="zh-CN" baseline="-25000" dirty="0" err="1">
                <a:solidFill>
                  <a:srgbClr val="FF0000"/>
                </a:solidFill>
                <a:latin typeface="楷体" panose="02010609060101010101" pitchFamily="49" charset="-122"/>
                <a:ea typeface="楷体" panose="02010609060101010101" pitchFamily="49" charset="-122"/>
              </a:rPr>
              <a:t>v</a:t>
            </a:r>
            <a:r>
              <a:rPr lang="en-US" altLang="zh-CN" dirty="0">
                <a:solidFill>
                  <a:srgbClr val="FF0000"/>
                </a:solidFill>
                <a:latin typeface="楷体" panose="02010609060101010101" pitchFamily="49" charset="-122"/>
                <a:ea typeface="楷体" panose="02010609060101010101" pitchFamily="49" charset="-122"/>
              </a:rPr>
              <a:t> = [</a:t>
            </a:r>
            <a:r>
              <a:rPr lang="en-US" altLang="zh-CN" dirty="0" err="1">
                <a:solidFill>
                  <a:srgbClr val="FF0000"/>
                </a:solidFill>
                <a:latin typeface="楷体" panose="02010609060101010101" pitchFamily="49" charset="-122"/>
                <a:ea typeface="楷体" panose="02010609060101010101" pitchFamily="49" charset="-122"/>
              </a:rPr>
              <a:t>D</a:t>
            </a:r>
            <a:r>
              <a:rPr lang="en-US" altLang="zh-CN" baseline="-25000" dirty="0" err="1">
                <a:solidFill>
                  <a:srgbClr val="FF0000"/>
                </a:solidFill>
                <a:latin typeface="楷体" panose="02010609060101010101" pitchFamily="49" charset="-122"/>
                <a:ea typeface="楷体" panose="02010609060101010101" pitchFamily="49" charset="-122"/>
              </a:rPr>
              <a:t>v</a:t>
            </a:r>
            <a:r>
              <a:rPr lang="en-US" altLang="zh-CN" dirty="0">
                <a:solidFill>
                  <a:srgbClr val="FF0000"/>
                </a:solidFill>
                <a:latin typeface="楷体" panose="02010609060101010101" pitchFamily="49" charset="-122"/>
                <a:ea typeface="楷体" panose="02010609060101010101" pitchFamily="49" charset="-122"/>
              </a:rPr>
              <a:t>(y): y </a:t>
            </a:r>
            <a:r>
              <a:rPr lang="en-US" altLang="zh-CN" b="1" dirty="0">
                <a:solidFill>
                  <a:srgbClr val="FF0000"/>
                </a:solidFill>
                <a:latin typeface="楷体" panose="02010609060101010101" pitchFamily="49" charset="-122"/>
                <a:ea typeface="楷体" panose="02010609060101010101" pitchFamily="49" charset="-122"/>
              </a:rPr>
              <a:t>∊</a:t>
            </a:r>
            <a:r>
              <a:rPr lang="en-US" altLang="zh-CN" b="1" i="1"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N ]</a:t>
            </a:r>
          </a:p>
        </p:txBody>
      </p:sp>
      <p:sp>
        <p:nvSpPr>
          <p:cNvPr id="230403" name="Rectangle 2">
            <a:extLst>
              <a:ext uri="{FF2B5EF4-FFF2-40B4-BE49-F238E27FC236}">
                <a16:creationId xmlns:a16="http://schemas.microsoft.com/office/drawing/2014/main" id="{D085CB68-CA2E-41A4-9B78-6333CDC59FB3}"/>
              </a:ext>
            </a:extLst>
          </p:cNvPr>
          <p:cNvSpPr>
            <a:spLocks noChangeArrowheads="1"/>
          </p:cNvSpPr>
          <p:nvPr/>
        </p:nvSpPr>
        <p:spPr bwMode="auto">
          <a:xfrm>
            <a:off x="1992313" y="476251"/>
            <a:ext cx="8229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Garamond" panose="02020404030301010803" pitchFamily="18" charset="0"/>
              </a:rPr>
              <a:t>距离向量选路算法</a:t>
            </a:r>
          </a:p>
        </p:txBody>
      </p:sp>
      <p:sp>
        <p:nvSpPr>
          <p:cNvPr id="40" name="日期占位符 3">
            <a:extLst>
              <a:ext uri="{FF2B5EF4-FFF2-40B4-BE49-F238E27FC236}">
                <a16:creationId xmlns:a16="http://schemas.microsoft.com/office/drawing/2014/main" id="{7640CE28-BC08-4F1E-93F3-F4CB5981FA4B}"/>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230405" name="页脚占位符 4">
            <a:extLst>
              <a:ext uri="{FF2B5EF4-FFF2-40B4-BE49-F238E27FC236}">
                <a16:creationId xmlns:a16="http://schemas.microsoft.com/office/drawing/2014/main" id="{75327107-DFF7-4845-AC43-14ADCCB7C78A}"/>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6DCD9153-D97B-4247-A93F-F01180E25424}" type="slidenum">
              <a:rPr lang="en-US" altLang="zh-CN" sz="1600" u="none">
                <a:latin typeface="Garamond" panose="02020404030301010803" pitchFamily="18" charset="0"/>
              </a:rPr>
              <a:pPr algn="r"/>
              <a:t>161</a:t>
            </a:fld>
            <a:endParaRPr lang="en-US" altLang="zh-CN" sz="1600" u="none">
              <a:latin typeface="Garamond" panose="02020404030301010803"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A72A3658-5F24-477F-937B-38384EABC218}"/>
              </a:ext>
            </a:extLst>
          </p:cNvPr>
          <p:cNvSpPr>
            <a:spLocks noGrp="1" noChangeArrowheads="1"/>
          </p:cNvSpPr>
          <p:nvPr>
            <p:ph type="body" idx="1"/>
          </p:nvPr>
        </p:nvSpPr>
        <p:spPr>
          <a:xfrm>
            <a:off x="1981200" y="1341438"/>
            <a:ext cx="8229600" cy="2087562"/>
          </a:xfrm>
        </p:spPr>
        <p:txBody>
          <a:bodyPr/>
          <a:lstStyle/>
          <a:p>
            <a:pPr>
              <a:buFont typeface="Wingdings" panose="05000000000000000000" pitchFamily="2" charset="2"/>
              <a:buNone/>
            </a:pPr>
            <a:r>
              <a:rPr lang="zh-CN" altLang="en-US" u="sng" dirty="0">
                <a:solidFill>
                  <a:srgbClr val="FF0000"/>
                </a:solidFill>
                <a:latin typeface="楷体" panose="02010609060101010101" pitchFamily="49" charset="-122"/>
                <a:ea typeface="楷体" panose="02010609060101010101" pitchFamily="49" charset="-122"/>
              </a:rPr>
              <a:t>基本思想：</a:t>
            </a:r>
            <a:r>
              <a:rPr lang="en-US" altLang="zh-CN"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每个节点周期性地发送它自己的距离向量给邻居</a:t>
            </a:r>
          </a:p>
          <a:p>
            <a:r>
              <a:rPr lang="zh-CN" altLang="en-US" dirty="0">
                <a:latin typeface="楷体" panose="02010609060101010101" pitchFamily="49" charset="-122"/>
                <a:ea typeface="楷体" panose="02010609060101010101" pitchFamily="49" charset="-122"/>
              </a:rPr>
              <a:t>当节点</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从邻居那里收到收到一个新的距离向量，它将用</a:t>
            </a:r>
            <a:r>
              <a:rPr lang="en-US" altLang="zh-CN" dirty="0">
                <a:latin typeface="楷体" panose="02010609060101010101" pitchFamily="49" charset="-122"/>
                <a:ea typeface="楷体" panose="02010609060101010101" pitchFamily="49" charset="-122"/>
              </a:rPr>
              <a:t>B-F</a:t>
            </a:r>
            <a:r>
              <a:rPr lang="zh-CN" altLang="en-US" dirty="0">
                <a:latin typeface="楷体" panose="02010609060101010101" pitchFamily="49" charset="-122"/>
                <a:ea typeface="楷体" panose="02010609060101010101" pitchFamily="49" charset="-122"/>
              </a:rPr>
              <a:t>方程更新自己的距离向量</a:t>
            </a:r>
            <a:endParaRPr lang="en-US" altLang="zh-CN" dirty="0">
              <a:latin typeface="楷体" panose="02010609060101010101" pitchFamily="49" charset="-122"/>
              <a:ea typeface="楷体" panose="02010609060101010101" pitchFamily="49" charset="-122"/>
            </a:endParaRPr>
          </a:p>
        </p:txBody>
      </p:sp>
      <p:sp>
        <p:nvSpPr>
          <p:cNvPr id="231427" name="Rectangle 3">
            <a:extLst>
              <a:ext uri="{FF2B5EF4-FFF2-40B4-BE49-F238E27FC236}">
                <a16:creationId xmlns:a16="http://schemas.microsoft.com/office/drawing/2014/main" id="{91595142-A115-4CFA-B7A9-52B1324EFDFD}"/>
              </a:ext>
            </a:extLst>
          </p:cNvPr>
          <p:cNvSpPr>
            <a:spLocks noChangeArrowheads="1"/>
          </p:cNvSpPr>
          <p:nvPr/>
        </p:nvSpPr>
        <p:spPr bwMode="auto">
          <a:xfrm>
            <a:off x="2927351" y="3498207"/>
            <a:ext cx="52661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i="1" u="none">
                <a:solidFill>
                  <a:srgbClr val="FF0000"/>
                </a:solidFill>
                <a:latin typeface="Comic Sans MS" panose="030F0702030302020204" pitchFamily="66" charset="0"/>
                <a:cs typeface="Times New Roman" panose="02020603050405020304" pitchFamily="18" charset="0"/>
              </a:rPr>
              <a:t>D</a:t>
            </a:r>
            <a:r>
              <a:rPr lang="en-US" altLang="zh-CN" sz="2400" i="1" u="none" baseline="-30000">
                <a:solidFill>
                  <a:srgbClr val="FF0000"/>
                </a:solidFill>
                <a:latin typeface="Comic Sans MS" panose="030F0702030302020204" pitchFamily="66" charset="0"/>
                <a:cs typeface="Times New Roman" panose="02020603050405020304" pitchFamily="18" charset="0"/>
              </a:rPr>
              <a:t>x</a:t>
            </a:r>
            <a:r>
              <a:rPr lang="en-US" altLang="zh-CN" sz="2400" i="1" u="none">
                <a:solidFill>
                  <a:srgbClr val="FF0000"/>
                </a:solidFill>
                <a:latin typeface="Comic Sans MS" panose="030F0702030302020204" pitchFamily="66" charset="0"/>
                <a:cs typeface="Times New Roman" panose="02020603050405020304" pitchFamily="18" charset="0"/>
              </a:rPr>
              <a:t>(y) </a:t>
            </a:r>
            <a:r>
              <a:rPr lang="en-US" altLang="zh-CN" sz="2400" i="1" u="none">
                <a:solidFill>
                  <a:srgbClr val="FF0000"/>
                </a:solidFill>
                <a:latin typeface="Comic Sans MS" panose="030F0702030302020204" pitchFamily="66" charset="0"/>
                <a:ea typeface="Times New Roman" panose="02020603050405020304" pitchFamily="18" charset="0"/>
                <a:cs typeface="Times" panose="02020603050405020304" pitchFamily="18" charset="0"/>
              </a:rPr>
              <a:t>←</a:t>
            </a:r>
            <a:r>
              <a:rPr lang="en-US" altLang="zh-CN" sz="2400" i="1" u="none">
                <a:solidFill>
                  <a:srgbClr val="FF0000"/>
                </a:solidFill>
                <a:latin typeface="Comic Sans MS" panose="030F0702030302020204" pitchFamily="66" charset="0"/>
                <a:cs typeface="Times New Roman" panose="02020603050405020304" pitchFamily="18" charset="0"/>
              </a:rPr>
              <a:t> min</a:t>
            </a:r>
            <a:r>
              <a:rPr lang="en-US" altLang="zh-CN" sz="2400" i="1" u="none" baseline="-30000">
                <a:solidFill>
                  <a:srgbClr val="FF0000"/>
                </a:solidFill>
                <a:latin typeface="Comic Sans MS" panose="030F0702030302020204" pitchFamily="66" charset="0"/>
                <a:cs typeface="Times New Roman" panose="02020603050405020304" pitchFamily="18" charset="0"/>
              </a:rPr>
              <a:t>v</a:t>
            </a:r>
            <a:r>
              <a:rPr lang="en-US" altLang="zh-CN" sz="2400" i="1" u="none">
                <a:solidFill>
                  <a:srgbClr val="FF0000"/>
                </a:solidFill>
                <a:latin typeface="Comic Sans MS" panose="030F0702030302020204" pitchFamily="66" charset="0"/>
                <a:cs typeface="Times New Roman" panose="02020603050405020304" pitchFamily="18" charset="0"/>
              </a:rPr>
              <a:t>{c(x,v) + D</a:t>
            </a:r>
            <a:r>
              <a:rPr lang="en-US" altLang="zh-CN" sz="2400" i="1" u="none" baseline="-30000">
                <a:solidFill>
                  <a:srgbClr val="FF0000"/>
                </a:solidFill>
                <a:latin typeface="Comic Sans MS" panose="030F0702030302020204" pitchFamily="66" charset="0"/>
                <a:cs typeface="Times New Roman" panose="02020603050405020304" pitchFamily="18" charset="0"/>
              </a:rPr>
              <a:t>v</a:t>
            </a:r>
            <a:r>
              <a:rPr lang="en-US" altLang="zh-CN" sz="2400" i="1" u="none">
                <a:solidFill>
                  <a:srgbClr val="FF0000"/>
                </a:solidFill>
                <a:latin typeface="Comic Sans MS" panose="030F0702030302020204" pitchFamily="66" charset="0"/>
                <a:cs typeface="Times New Roman" panose="02020603050405020304" pitchFamily="18" charset="0"/>
              </a:rPr>
              <a:t>(y)}     y </a:t>
            </a:r>
            <a:r>
              <a:rPr lang="en-US" altLang="zh-CN" sz="2400" i="1" u="none">
                <a:solidFill>
                  <a:srgbClr val="FF0000"/>
                </a:solidFill>
                <a:latin typeface="Comic Sans MS" panose="030F0702030302020204" pitchFamily="66" charset="0"/>
                <a:ea typeface="MS Mincho" panose="02020609040205080304" pitchFamily="49" charset="-128"/>
              </a:rPr>
              <a:t>∊</a:t>
            </a:r>
            <a:r>
              <a:rPr lang="en-US" altLang="zh-CN" sz="2400" i="1" u="none">
                <a:solidFill>
                  <a:srgbClr val="FF0000"/>
                </a:solidFill>
                <a:latin typeface="Comic Sans MS" panose="030F0702030302020204" pitchFamily="66" charset="0"/>
                <a:cs typeface="Times New Roman" panose="02020603050405020304" pitchFamily="18" charset="0"/>
              </a:rPr>
              <a:t> N</a:t>
            </a:r>
          </a:p>
        </p:txBody>
      </p:sp>
      <p:sp>
        <p:nvSpPr>
          <p:cNvPr id="231428" name="Rectangle 4">
            <a:extLst>
              <a:ext uri="{FF2B5EF4-FFF2-40B4-BE49-F238E27FC236}">
                <a16:creationId xmlns:a16="http://schemas.microsoft.com/office/drawing/2014/main" id="{5438A2AD-D830-4F17-B5E9-01FFA6A819A1}"/>
              </a:ext>
            </a:extLst>
          </p:cNvPr>
          <p:cNvSpPr>
            <a:spLocks noChangeArrowheads="1"/>
          </p:cNvSpPr>
          <p:nvPr/>
        </p:nvSpPr>
        <p:spPr bwMode="auto">
          <a:xfrm>
            <a:off x="1909763" y="4640263"/>
            <a:ext cx="85788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accent1"/>
              </a:buClr>
              <a:buSzPct val="65000"/>
              <a:buFont typeface="Wingdings" panose="05000000000000000000" pitchFamily="2" charset="2"/>
              <a:buChar char="n"/>
            </a:pPr>
            <a:r>
              <a:rPr lang="zh-CN" altLang="en-US" sz="2800" i="1" u="none"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800" u="none" dirty="0">
              <a:latin typeface="楷体" panose="02010609060101010101" pitchFamily="49" charset="-122"/>
              <a:ea typeface="楷体" panose="02010609060101010101" pitchFamily="49" charset="-122"/>
              <a:cs typeface="Times New Roman" panose="02020603050405020304" pitchFamily="18" charset="0"/>
            </a:endParaRPr>
          </a:p>
        </p:txBody>
      </p:sp>
      <p:sp>
        <p:nvSpPr>
          <p:cNvPr id="231429" name="Rectangle 2">
            <a:extLst>
              <a:ext uri="{FF2B5EF4-FFF2-40B4-BE49-F238E27FC236}">
                <a16:creationId xmlns:a16="http://schemas.microsoft.com/office/drawing/2014/main" id="{39604F73-BB3E-446D-BDDB-00839243EC0B}"/>
              </a:ext>
            </a:extLst>
          </p:cNvPr>
          <p:cNvSpPr>
            <a:spLocks noChangeArrowheads="1"/>
          </p:cNvSpPr>
          <p:nvPr/>
        </p:nvSpPr>
        <p:spPr bwMode="auto">
          <a:xfrm>
            <a:off x="1919288" y="404813"/>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Garamond" panose="02020404030301010803" pitchFamily="18" charset="0"/>
              </a:rPr>
              <a:t>距离向量选路算法</a:t>
            </a:r>
          </a:p>
        </p:txBody>
      </p:sp>
      <p:sp>
        <p:nvSpPr>
          <p:cNvPr id="40" name="日期占位符 3">
            <a:extLst>
              <a:ext uri="{FF2B5EF4-FFF2-40B4-BE49-F238E27FC236}">
                <a16:creationId xmlns:a16="http://schemas.microsoft.com/office/drawing/2014/main" id="{D66EFF25-5894-408B-9CF5-AA62F20EF9C1}"/>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231431" name="页脚占位符 4">
            <a:extLst>
              <a:ext uri="{FF2B5EF4-FFF2-40B4-BE49-F238E27FC236}">
                <a16:creationId xmlns:a16="http://schemas.microsoft.com/office/drawing/2014/main" id="{D890A682-BF9E-4E3F-9CE8-13FDDF605B62}"/>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F04250D7-B250-47B0-ADC1-144A92D50360}" type="slidenum">
              <a:rPr lang="en-US" altLang="zh-CN" sz="1600" u="none">
                <a:latin typeface="Garamond" panose="02020404030301010803" pitchFamily="18" charset="0"/>
              </a:rPr>
              <a:pPr algn="r"/>
              <a:t>162</a:t>
            </a:fld>
            <a:endParaRPr lang="en-US" altLang="zh-CN" sz="1600" u="none">
              <a:latin typeface="Garamond" panose="02020404030301010803" pitchFamily="18"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1F248239-A5C5-4450-8851-598078DC044B}"/>
              </a:ext>
            </a:extLst>
          </p:cNvPr>
          <p:cNvSpPr>
            <a:spLocks noGrp="1" noChangeArrowheads="1"/>
          </p:cNvSpPr>
          <p:nvPr>
            <p:ph type="body" sz="half" idx="1"/>
          </p:nvPr>
        </p:nvSpPr>
        <p:spPr>
          <a:xfrm>
            <a:off x="2085976" y="1362075"/>
            <a:ext cx="4010025" cy="5162550"/>
          </a:xfrm>
        </p:spPr>
        <p:txBody>
          <a:bodyPr/>
          <a:lstStyle/>
          <a:p>
            <a:pPr>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迭代、异步：</a:t>
            </a:r>
          </a:p>
          <a:p>
            <a:pPr>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每个本地迭代由下面的事件引起：</a:t>
            </a:r>
            <a:endParaRPr lang="en-US" altLang="zh-CN"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本地连接的费用改变</a:t>
            </a:r>
            <a:endParaRPr lang="en-US" altLang="zh-CN"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从邻居而来的</a:t>
            </a:r>
            <a:r>
              <a:rPr lang="en-US" altLang="zh-CN" sz="2400">
                <a:latin typeface="楷体" panose="02010609060101010101" pitchFamily="49" charset="-122"/>
                <a:ea typeface="楷体" panose="02010609060101010101" pitchFamily="49" charset="-122"/>
              </a:rPr>
              <a:t>DV</a:t>
            </a:r>
            <a:r>
              <a:rPr lang="zh-CN" altLang="en-US" sz="2400">
                <a:latin typeface="楷体" panose="02010609060101010101" pitchFamily="49" charset="-122"/>
                <a:ea typeface="楷体" panose="02010609060101010101" pitchFamily="49" charset="-122"/>
              </a:rPr>
              <a:t>更新消息</a:t>
            </a:r>
            <a:endParaRPr lang="en-US" altLang="zh-CN" sz="2400">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分布的：</a:t>
            </a:r>
            <a:endParaRPr lang="en-US" altLang="zh-CN"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每个节点都要从一个或多个邻居接收距离向量更新消息</a:t>
            </a:r>
            <a:endParaRPr lang="en-US" altLang="zh-CN" sz="2400">
              <a:latin typeface="楷体" panose="02010609060101010101" pitchFamily="49" charset="-122"/>
              <a:ea typeface="楷体" panose="02010609060101010101" pitchFamily="49" charset="-122"/>
            </a:endParaRPr>
          </a:p>
          <a:p>
            <a:pPr lvl="1"/>
            <a:r>
              <a:rPr lang="zh-CN" altLang="en-US" sz="2000">
                <a:latin typeface="楷体" panose="02010609060101010101" pitchFamily="49" charset="-122"/>
                <a:ea typeface="楷体" panose="02010609060101010101" pitchFamily="49" charset="-122"/>
              </a:rPr>
              <a:t>在执行计算后，如果有必要，该节点再将计算结果发回给邻居</a:t>
            </a:r>
            <a:endParaRPr lang="en-US" altLang="zh-CN">
              <a:latin typeface="楷体" panose="02010609060101010101" pitchFamily="49" charset="-122"/>
              <a:ea typeface="楷体" panose="02010609060101010101" pitchFamily="49" charset="-122"/>
            </a:endParaRPr>
          </a:p>
        </p:txBody>
      </p:sp>
      <p:grpSp>
        <p:nvGrpSpPr>
          <p:cNvPr id="232451" name="Group 3">
            <a:extLst>
              <a:ext uri="{FF2B5EF4-FFF2-40B4-BE49-F238E27FC236}">
                <a16:creationId xmlns:a16="http://schemas.microsoft.com/office/drawing/2014/main" id="{EDB9A8A4-90B0-460F-A383-3CFD5BEC483C}"/>
              </a:ext>
            </a:extLst>
          </p:cNvPr>
          <p:cNvGrpSpPr>
            <a:grpSpLocks/>
          </p:cNvGrpSpPr>
          <p:nvPr/>
        </p:nvGrpSpPr>
        <p:grpSpPr bwMode="auto">
          <a:xfrm>
            <a:off x="6753226" y="1762126"/>
            <a:ext cx="3552825" cy="3990975"/>
            <a:chOff x="3354" y="954"/>
            <a:chExt cx="2238" cy="2514"/>
          </a:xfrm>
        </p:grpSpPr>
        <p:sp>
          <p:nvSpPr>
            <p:cNvPr id="232456" name="Text Box 4">
              <a:extLst>
                <a:ext uri="{FF2B5EF4-FFF2-40B4-BE49-F238E27FC236}">
                  <a16:creationId xmlns:a16="http://schemas.microsoft.com/office/drawing/2014/main" id="{BC2A25D2-71ED-4F06-9BB5-B0083AAD3400}"/>
                </a:ext>
              </a:extLst>
            </p:cNvPr>
            <p:cNvSpPr txBox="1">
              <a:spLocks noChangeArrowheads="1"/>
            </p:cNvSpPr>
            <p:nvPr/>
          </p:nvSpPr>
          <p:spPr bwMode="auto">
            <a:xfrm>
              <a:off x="3372" y="954"/>
              <a:ext cx="2220" cy="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en-US" sz="2400" u="none">
                <a:latin typeface="Times New Roman" panose="02020603050405020304" pitchFamily="18" charset="0"/>
              </a:endParaRPr>
            </a:p>
            <a:p>
              <a:pPr>
                <a:spcBef>
                  <a:spcPct val="50000"/>
                </a:spcBef>
              </a:pPr>
              <a:r>
                <a:rPr lang="zh-CN" altLang="en-US" sz="2400" i="1" u="none">
                  <a:solidFill>
                    <a:schemeClr val="accent2"/>
                  </a:solidFill>
                  <a:latin typeface="楷体" panose="02010609060101010101" pitchFamily="49" charset="-122"/>
                  <a:ea typeface="楷体" panose="02010609060101010101" pitchFamily="49" charset="-122"/>
                </a:rPr>
                <a:t>等待</a:t>
              </a:r>
              <a:r>
                <a:rPr lang="en-US" altLang="zh-CN" sz="2000" u="none">
                  <a:latin typeface="楷体" panose="02010609060101010101" pitchFamily="49" charset="-122"/>
                  <a:ea typeface="楷体" panose="02010609060101010101" pitchFamily="49" charset="-122"/>
                </a:rPr>
                <a:t>  (</a:t>
              </a:r>
              <a:r>
                <a:rPr lang="zh-CN" altLang="en-US" sz="2000" u="none">
                  <a:latin typeface="楷体" panose="02010609060101010101" pitchFamily="49" charset="-122"/>
                  <a:ea typeface="楷体" panose="02010609060101010101" pitchFamily="49" charset="-122"/>
                </a:rPr>
                <a:t>本地连接的费用改变或来自邻居的消息</a:t>
              </a:r>
              <a:r>
                <a:rPr lang="en-US" altLang="zh-CN" sz="2000" u="none">
                  <a:latin typeface="楷体" panose="02010609060101010101" pitchFamily="49" charset="-122"/>
                  <a:ea typeface="楷体" panose="02010609060101010101" pitchFamily="49" charset="-122"/>
                </a:rPr>
                <a:t>)</a:t>
              </a:r>
            </a:p>
            <a:p>
              <a:pPr>
                <a:spcBef>
                  <a:spcPct val="50000"/>
                </a:spcBef>
              </a:pPr>
              <a:endParaRPr lang="en-US" altLang="zh-CN" sz="2000" u="none">
                <a:latin typeface="楷体" panose="02010609060101010101" pitchFamily="49" charset="-122"/>
                <a:ea typeface="楷体" panose="02010609060101010101" pitchFamily="49" charset="-122"/>
              </a:endParaRPr>
            </a:p>
            <a:p>
              <a:pPr algn="ctr">
                <a:spcBef>
                  <a:spcPct val="50000"/>
                </a:spcBef>
              </a:pPr>
              <a:r>
                <a:rPr lang="zh-CN" altLang="en-US" sz="2400" i="1" u="none">
                  <a:solidFill>
                    <a:schemeClr val="accent2"/>
                  </a:solidFill>
                  <a:latin typeface="楷体" panose="02010609060101010101" pitchFamily="49" charset="-122"/>
                  <a:ea typeface="楷体" panose="02010609060101010101" pitchFamily="49" charset="-122"/>
                </a:rPr>
                <a:t>重计算</a:t>
              </a:r>
              <a:endParaRPr lang="en-US" altLang="zh-CN" sz="2000" u="none">
                <a:latin typeface="楷体" panose="02010609060101010101" pitchFamily="49" charset="-122"/>
                <a:ea typeface="楷体" panose="02010609060101010101" pitchFamily="49" charset="-122"/>
              </a:endParaRPr>
            </a:p>
            <a:p>
              <a:pPr>
                <a:spcBef>
                  <a:spcPct val="50000"/>
                </a:spcBef>
              </a:pPr>
              <a:endParaRPr lang="en-US" altLang="zh-CN" sz="2000" u="none">
                <a:latin typeface="楷体" panose="02010609060101010101" pitchFamily="49" charset="-122"/>
                <a:ea typeface="楷体" panose="02010609060101010101" pitchFamily="49" charset="-122"/>
              </a:endParaRPr>
            </a:p>
            <a:p>
              <a:pPr>
                <a:spcBef>
                  <a:spcPct val="50000"/>
                </a:spcBef>
              </a:pPr>
              <a:r>
                <a:rPr lang="zh-CN" altLang="en-US" sz="2000" u="none">
                  <a:latin typeface="楷体" panose="02010609060101010101" pitchFamily="49" charset="-122"/>
                  <a:ea typeface="楷体" panose="02010609060101010101" pitchFamily="49" charset="-122"/>
                </a:rPr>
                <a:t>如果到任意目的节点的</a:t>
              </a:r>
              <a:r>
                <a:rPr lang="en-US" altLang="zh-CN" sz="2000" u="none">
                  <a:latin typeface="楷体" panose="02010609060101010101" pitchFamily="49" charset="-122"/>
                  <a:ea typeface="楷体" panose="02010609060101010101" pitchFamily="49" charset="-122"/>
                </a:rPr>
                <a:t>DV</a:t>
              </a:r>
              <a:r>
                <a:rPr lang="zh-CN" altLang="en-US" sz="2000" u="none">
                  <a:latin typeface="楷体" panose="02010609060101010101" pitchFamily="49" charset="-122"/>
                  <a:ea typeface="楷体" panose="02010609060101010101" pitchFamily="49" charset="-122"/>
                </a:rPr>
                <a:t>发生改变，则</a:t>
              </a:r>
              <a:r>
                <a:rPr lang="zh-CN" altLang="en-US" sz="2400" i="1" u="none">
                  <a:solidFill>
                    <a:schemeClr val="accent2"/>
                  </a:solidFill>
                  <a:latin typeface="楷体" panose="02010609060101010101" pitchFamily="49" charset="-122"/>
                  <a:ea typeface="楷体" panose="02010609060101010101" pitchFamily="49" charset="-122"/>
                </a:rPr>
                <a:t>通知</a:t>
              </a:r>
              <a:r>
                <a:rPr lang="en-US" altLang="zh-CN" sz="2000" u="none">
                  <a:latin typeface="楷体" panose="02010609060101010101" pitchFamily="49" charset="-122"/>
                  <a:ea typeface="楷体" panose="02010609060101010101" pitchFamily="49" charset="-122"/>
                </a:rPr>
                <a:t> </a:t>
              </a:r>
              <a:r>
                <a:rPr lang="zh-CN" altLang="en-US" sz="2000" u="none">
                  <a:latin typeface="楷体" panose="02010609060101010101" pitchFamily="49" charset="-122"/>
                  <a:ea typeface="楷体" panose="02010609060101010101" pitchFamily="49" charset="-122"/>
                </a:rPr>
                <a:t>邻居</a:t>
              </a:r>
              <a:endParaRPr lang="zh-CN" altLang="en-US" sz="2400" u="none">
                <a:latin typeface="楷体" panose="02010609060101010101" pitchFamily="49" charset="-122"/>
                <a:ea typeface="楷体" panose="02010609060101010101" pitchFamily="49" charset="-122"/>
              </a:endParaRPr>
            </a:p>
          </p:txBody>
        </p:sp>
        <p:sp>
          <p:nvSpPr>
            <p:cNvPr id="232457" name="Line 5">
              <a:extLst>
                <a:ext uri="{FF2B5EF4-FFF2-40B4-BE49-F238E27FC236}">
                  <a16:creationId xmlns:a16="http://schemas.microsoft.com/office/drawing/2014/main" id="{9BB79410-8B48-437E-B759-A65F9C0E8007}"/>
                </a:ext>
              </a:extLst>
            </p:cNvPr>
            <p:cNvSpPr>
              <a:spLocks noChangeShapeType="1"/>
            </p:cNvSpPr>
            <p:nvPr/>
          </p:nvSpPr>
          <p:spPr bwMode="auto">
            <a:xfrm>
              <a:off x="4344" y="1776"/>
              <a:ext cx="0" cy="37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458" name="Line 6">
              <a:extLst>
                <a:ext uri="{FF2B5EF4-FFF2-40B4-BE49-F238E27FC236}">
                  <a16:creationId xmlns:a16="http://schemas.microsoft.com/office/drawing/2014/main" id="{7B22B46D-55B2-4EEA-8F69-D5ED6BF0216F}"/>
                </a:ext>
              </a:extLst>
            </p:cNvPr>
            <p:cNvSpPr>
              <a:spLocks noChangeShapeType="1"/>
            </p:cNvSpPr>
            <p:nvPr/>
          </p:nvSpPr>
          <p:spPr bwMode="auto">
            <a:xfrm>
              <a:off x="4338" y="2418"/>
              <a:ext cx="0" cy="37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459" name="Freeform 7">
              <a:extLst>
                <a:ext uri="{FF2B5EF4-FFF2-40B4-BE49-F238E27FC236}">
                  <a16:creationId xmlns:a16="http://schemas.microsoft.com/office/drawing/2014/main" id="{DBC2773F-F312-4130-BD76-9377621079DC}"/>
                </a:ext>
              </a:extLst>
            </p:cNvPr>
            <p:cNvSpPr>
              <a:spLocks/>
            </p:cNvSpPr>
            <p:nvPr/>
          </p:nvSpPr>
          <p:spPr bwMode="auto">
            <a:xfrm>
              <a:off x="3354" y="1212"/>
              <a:ext cx="978" cy="2256"/>
            </a:xfrm>
            <a:custGeom>
              <a:avLst/>
              <a:gdLst>
                <a:gd name="T0" fmla="*/ 960 w 978"/>
                <a:gd name="T1" fmla="*/ 2010 h 2256"/>
                <a:gd name="T2" fmla="*/ 961 w 978"/>
                <a:gd name="T3" fmla="*/ 2256 h 2256"/>
                <a:gd name="T4" fmla="*/ 0 w 978"/>
                <a:gd name="T5" fmla="*/ 2256 h 2256"/>
                <a:gd name="T6" fmla="*/ 0 w 978"/>
                <a:gd name="T7" fmla="*/ 0 h 2256"/>
                <a:gd name="T8" fmla="*/ 978 w 978"/>
                <a:gd name="T9" fmla="*/ 0 h 2256"/>
                <a:gd name="T10" fmla="*/ 978 w 978"/>
                <a:gd name="T11" fmla="*/ 155 h 2256"/>
                <a:gd name="T12" fmla="*/ 0 60000 65536"/>
                <a:gd name="T13" fmla="*/ 0 60000 65536"/>
                <a:gd name="T14" fmla="*/ 0 60000 65536"/>
                <a:gd name="T15" fmla="*/ 0 60000 65536"/>
                <a:gd name="T16" fmla="*/ 0 60000 65536"/>
                <a:gd name="T17" fmla="*/ 0 60000 65536"/>
                <a:gd name="T18" fmla="*/ 0 w 978"/>
                <a:gd name="T19" fmla="*/ 0 h 2256"/>
                <a:gd name="T20" fmla="*/ 978 w 978"/>
                <a:gd name="T21" fmla="*/ 2256 h 2256"/>
              </a:gdLst>
              <a:ahLst/>
              <a:cxnLst>
                <a:cxn ang="T12">
                  <a:pos x="T0" y="T1"/>
                </a:cxn>
                <a:cxn ang="T13">
                  <a:pos x="T2" y="T3"/>
                </a:cxn>
                <a:cxn ang="T14">
                  <a:pos x="T4" y="T5"/>
                </a:cxn>
                <a:cxn ang="T15">
                  <a:pos x="T6" y="T7"/>
                </a:cxn>
                <a:cxn ang="T16">
                  <a:pos x="T8" y="T9"/>
                </a:cxn>
                <a:cxn ang="T17">
                  <a:pos x="T10" y="T11"/>
                </a:cxn>
              </a:cxnLst>
              <a:rect l="T18" t="T19" r="T20" b="T21"/>
              <a:pathLst>
                <a:path w="978" h="2256">
                  <a:moveTo>
                    <a:pt x="960" y="2010"/>
                  </a:moveTo>
                  <a:lnTo>
                    <a:pt x="961" y="2256"/>
                  </a:lnTo>
                  <a:lnTo>
                    <a:pt x="0" y="2256"/>
                  </a:lnTo>
                  <a:lnTo>
                    <a:pt x="0" y="0"/>
                  </a:lnTo>
                  <a:lnTo>
                    <a:pt x="978" y="0"/>
                  </a:lnTo>
                  <a:lnTo>
                    <a:pt x="978" y="155"/>
                  </a:lnTo>
                </a:path>
              </a:pathLst>
            </a:custGeom>
            <a:noFill/>
            <a:ln w="190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32452" name="Text Box 8">
            <a:extLst>
              <a:ext uri="{FF2B5EF4-FFF2-40B4-BE49-F238E27FC236}">
                <a16:creationId xmlns:a16="http://schemas.microsoft.com/office/drawing/2014/main" id="{11931DFA-AEED-4E1C-88B8-354D56C5792D}"/>
              </a:ext>
            </a:extLst>
          </p:cNvPr>
          <p:cNvSpPr txBox="1">
            <a:spLocks noChangeArrowheads="1"/>
          </p:cNvSpPr>
          <p:nvPr/>
        </p:nvSpPr>
        <p:spPr bwMode="auto">
          <a:xfrm>
            <a:off x="6505575" y="137953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2400" u="none">
                <a:solidFill>
                  <a:srgbClr val="FF0000"/>
                </a:solidFill>
                <a:latin typeface="Comic Sans MS" panose="030F0702030302020204" pitchFamily="66" charset="0"/>
              </a:rPr>
              <a:t>每个节点</a:t>
            </a:r>
            <a:r>
              <a:rPr lang="en-US" altLang="zh-CN" sz="2400" u="none">
                <a:solidFill>
                  <a:srgbClr val="FF0000"/>
                </a:solidFill>
                <a:latin typeface="Comic Sans MS" panose="030F0702030302020204" pitchFamily="66" charset="0"/>
              </a:rPr>
              <a:t>:</a:t>
            </a:r>
            <a:endParaRPr lang="en-US" altLang="zh-CN" sz="2400" u="none">
              <a:latin typeface="Times New Roman" panose="02020603050405020304" pitchFamily="18" charset="0"/>
            </a:endParaRPr>
          </a:p>
        </p:txBody>
      </p:sp>
      <p:sp>
        <p:nvSpPr>
          <p:cNvPr id="232453" name="Rectangle 2">
            <a:extLst>
              <a:ext uri="{FF2B5EF4-FFF2-40B4-BE49-F238E27FC236}">
                <a16:creationId xmlns:a16="http://schemas.microsoft.com/office/drawing/2014/main" id="{28603EB8-1820-44D9-947C-072393E681EB}"/>
              </a:ext>
            </a:extLst>
          </p:cNvPr>
          <p:cNvSpPr>
            <a:spLocks noChangeArrowheads="1"/>
          </p:cNvSpPr>
          <p:nvPr/>
        </p:nvSpPr>
        <p:spPr bwMode="auto">
          <a:xfrm>
            <a:off x="1992313" y="476251"/>
            <a:ext cx="8229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Garamond" panose="02020404030301010803" pitchFamily="18" charset="0"/>
              </a:rPr>
              <a:t>距离向量选路算法</a:t>
            </a:r>
          </a:p>
        </p:txBody>
      </p:sp>
      <p:sp>
        <p:nvSpPr>
          <p:cNvPr id="40" name="日期占位符 3">
            <a:extLst>
              <a:ext uri="{FF2B5EF4-FFF2-40B4-BE49-F238E27FC236}">
                <a16:creationId xmlns:a16="http://schemas.microsoft.com/office/drawing/2014/main" id="{BD631004-6878-4CFE-BEAC-587A2A5FC4A3}"/>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232455" name="页脚占位符 4">
            <a:extLst>
              <a:ext uri="{FF2B5EF4-FFF2-40B4-BE49-F238E27FC236}">
                <a16:creationId xmlns:a16="http://schemas.microsoft.com/office/drawing/2014/main" id="{42E2FD3C-A197-41EE-8339-2D3003914B77}"/>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10B7C64D-3EC1-4526-9811-E7E1ABF746FD}" type="slidenum">
              <a:rPr lang="en-US" altLang="zh-CN" sz="1600" u="none">
                <a:latin typeface="Garamond" panose="02020404030301010803" pitchFamily="18" charset="0"/>
              </a:rPr>
              <a:pPr algn="r"/>
              <a:t>163</a:t>
            </a:fld>
            <a:endParaRPr lang="en-US" altLang="zh-CN" sz="1600" u="none">
              <a:latin typeface="Garamond" panose="02020404030301010803"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4">
            <a:extLst>
              <a:ext uri="{FF2B5EF4-FFF2-40B4-BE49-F238E27FC236}">
                <a16:creationId xmlns:a16="http://schemas.microsoft.com/office/drawing/2014/main" id="{D446354A-9AA8-44B7-9362-89F792049CED}"/>
              </a:ext>
            </a:extLst>
          </p:cNvPr>
          <p:cNvSpPr>
            <a:spLocks noGrp="1" noChangeArrowheads="1"/>
          </p:cNvSpPr>
          <p:nvPr>
            <p:ph type="dt" sz="quarter" idx="10"/>
          </p:nvPr>
        </p:nvSpPr>
        <p:spPr/>
        <p:txBody>
          <a:bodyPr/>
          <a:lstStyle/>
          <a:p>
            <a:pPr>
              <a:defRPr/>
            </a:pPr>
            <a:fld id="{49F1F53F-C221-43F6-A002-148031933AC3}" type="datetime1">
              <a:rPr lang="zh-CN" altLang="en-US"/>
              <a:pPr>
                <a:defRPr/>
              </a:pPr>
              <a:t>2024/12/2</a:t>
            </a:fld>
            <a:endParaRPr lang="zh-CN" altLang="zh-CN"/>
          </a:p>
        </p:txBody>
      </p:sp>
      <p:sp>
        <p:nvSpPr>
          <p:cNvPr id="233475" name="Rectangle 5">
            <a:extLst>
              <a:ext uri="{FF2B5EF4-FFF2-40B4-BE49-F238E27FC236}">
                <a16:creationId xmlns:a16="http://schemas.microsoft.com/office/drawing/2014/main" id="{34D979AB-2ECD-43A6-956E-ACA201E6937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F964A029-F7C0-4690-BC34-8702C98A3C82}" type="slidenum">
              <a:rPr lang="en-US" altLang="zh-CN" u="none" smtClean="0">
                <a:latin typeface="Garamond" panose="02020404030301010803" pitchFamily="18" charset="0"/>
              </a:rPr>
              <a:pPr/>
              <a:t>164</a:t>
            </a:fld>
            <a:endParaRPr lang="en-US" altLang="zh-CN" u="none">
              <a:latin typeface="Garamond" panose="02020404030301010803" pitchFamily="18" charset="0"/>
            </a:endParaRPr>
          </a:p>
        </p:txBody>
      </p:sp>
      <p:sp>
        <p:nvSpPr>
          <p:cNvPr id="233476" name="Text Box 2">
            <a:extLst>
              <a:ext uri="{FF2B5EF4-FFF2-40B4-BE49-F238E27FC236}">
                <a16:creationId xmlns:a16="http://schemas.microsoft.com/office/drawing/2014/main" id="{07799027-6E0F-44EA-8E0D-2040FF421C62}"/>
              </a:ext>
            </a:extLst>
          </p:cNvPr>
          <p:cNvSpPr txBox="1">
            <a:spLocks noChangeArrowheads="1"/>
          </p:cNvSpPr>
          <p:nvPr/>
        </p:nvSpPr>
        <p:spPr bwMode="auto">
          <a:xfrm>
            <a:off x="2743200" y="9715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p>
        </p:txBody>
      </p:sp>
      <p:sp>
        <p:nvSpPr>
          <p:cNvPr id="233477" name="Line 3">
            <a:extLst>
              <a:ext uri="{FF2B5EF4-FFF2-40B4-BE49-F238E27FC236}">
                <a16:creationId xmlns:a16="http://schemas.microsoft.com/office/drawing/2014/main" id="{08DC6704-23E0-472F-B7C5-AB51ACF305F5}"/>
              </a:ext>
            </a:extLst>
          </p:cNvPr>
          <p:cNvSpPr>
            <a:spLocks noChangeShapeType="1"/>
          </p:cNvSpPr>
          <p:nvPr/>
        </p:nvSpPr>
        <p:spPr bwMode="auto">
          <a:xfrm>
            <a:off x="7010400" y="15240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78" name="Text Box 4">
            <a:extLst>
              <a:ext uri="{FF2B5EF4-FFF2-40B4-BE49-F238E27FC236}">
                <a16:creationId xmlns:a16="http://schemas.microsoft.com/office/drawing/2014/main" id="{A84545B1-8CB7-4926-8C39-79B88D5E59F0}"/>
              </a:ext>
            </a:extLst>
          </p:cNvPr>
          <p:cNvSpPr txBox="1">
            <a:spLocks noChangeArrowheads="1"/>
          </p:cNvSpPr>
          <p:nvPr/>
        </p:nvSpPr>
        <p:spPr bwMode="auto">
          <a:xfrm>
            <a:off x="7010400" y="10477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479" name="Text Box 5">
            <a:extLst>
              <a:ext uri="{FF2B5EF4-FFF2-40B4-BE49-F238E27FC236}">
                <a16:creationId xmlns:a16="http://schemas.microsoft.com/office/drawing/2014/main" id="{50EF88A5-AA74-4E45-96DE-83C8B13177B8}"/>
              </a:ext>
            </a:extLst>
          </p:cNvPr>
          <p:cNvSpPr txBox="1">
            <a:spLocks noChangeArrowheads="1"/>
          </p:cNvSpPr>
          <p:nvPr/>
        </p:nvSpPr>
        <p:spPr bwMode="auto">
          <a:xfrm>
            <a:off x="4800600" y="9715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480" name="Line 6">
            <a:extLst>
              <a:ext uri="{FF2B5EF4-FFF2-40B4-BE49-F238E27FC236}">
                <a16:creationId xmlns:a16="http://schemas.microsoft.com/office/drawing/2014/main" id="{8277E7DB-1BBB-4D5B-9050-93F46B363009}"/>
              </a:ext>
            </a:extLst>
          </p:cNvPr>
          <p:cNvSpPr>
            <a:spLocks noChangeShapeType="1"/>
          </p:cNvSpPr>
          <p:nvPr/>
        </p:nvSpPr>
        <p:spPr bwMode="auto">
          <a:xfrm>
            <a:off x="2743200" y="32004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81" name="Line 7">
            <a:extLst>
              <a:ext uri="{FF2B5EF4-FFF2-40B4-BE49-F238E27FC236}">
                <a16:creationId xmlns:a16="http://schemas.microsoft.com/office/drawing/2014/main" id="{DD523F70-AD3D-483A-992E-B53916A67B62}"/>
              </a:ext>
            </a:extLst>
          </p:cNvPr>
          <p:cNvSpPr>
            <a:spLocks noChangeShapeType="1"/>
          </p:cNvSpPr>
          <p:nvPr/>
        </p:nvSpPr>
        <p:spPr bwMode="auto">
          <a:xfrm>
            <a:off x="2438400" y="34290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82" name="Text Box 8">
            <a:extLst>
              <a:ext uri="{FF2B5EF4-FFF2-40B4-BE49-F238E27FC236}">
                <a16:creationId xmlns:a16="http://schemas.microsoft.com/office/drawing/2014/main" id="{2499CCA0-C4F9-4F79-9DEB-0875B943A44F}"/>
              </a:ext>
            </a:extLst>
          </p:cNvPr>
          <p:cNvSpPr txBox="1">
            <a:spLocks noChangeArrowheads="1"/>
          </p:cNvSpPr>
          <p:nvPr/>
        </p:nvSpPr>
        <p:spPr bwMode="auto">
          <a:xfrm>
            <a:off x="2743201" y="30480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483" name="Text Box 9">
            <a:extLst>
              <a:ext uri="{FF2B5EF4-FFF2-40B4-BE49-F238E27FC236}">
                <a16:creationId xmlns:a16="http://schemas.microsoft.com/office/drawing/2014/main" id="{760659D5-EDAB-4FD0-80E4-FE900F53789D}"/>
              </a:ext>
            </a:extLst>
          </p:cNvPr>
          <p:cNvSpPr txBox="1">
            <a:spLocks noChangeArrowheads="1"/>
          </p:cNvSpPr>
          <p:nvPr/>
        </p:nvSpPr>
        <p:spPr bwMode="auto">
          <a:xfrm>
            <a:off x="2438400" y="34290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484" name="Text Box 10">
            <a:extLst>
              <a:ext uri="{FF2B5EF4-FFF2-40B4-BE49-F238E27FC236}">
                <a16:creationId xmlns:a16="http://schemas.microsoft.com/office/drawing/2014/main" id="{E0DEA981-4430-4C66-A506-9273758616E1}"/>
              </a:ext>
            </a:extLst>
          </p:cNvPr>
          <p:cNvSpPr txBox="1">
            <a:spLocks noChangeArrowheads="1"/>
          </p:cNvSpPr>
          <p:nvPr/>
        </p:nvSpPr>
        <p:spPr bwMode="auto">
          <a:xfrm>
            <a:off x="2438401" y="37338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485" name="Text Box 11">
            <a:extLst>
              <a:ext uri="{FF2B5EF4-FFF2-40B4-BE49-F238E27FC236}">
                <a16:creationId xmlns:a16="http://schemas.microsoft.com/office/drawing/2014/main" id="{D2C7E85A-7382-4120-9A46-1548340CBFAB}"/>
              </a:ext>
            </a:extLst>
          </p:cNvPr>
          <p:cNvSpPr txBox="1">
            <a:spLocks noChangeArrowheads="1"/>
          </p:cNvSpPr>
          <p:nvPr/>
        </p:nvSpPr>
        <p:spPr bwMode="auto">
          <a:xfrm>
            <a:off x="2438400" y="40386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486" name="Text Box 12">
            <a:extLst>
              <a:ext uri="{FF2B5EF4-FFF2-40B4-BE49-F238E27FC236}">
                <a16:creationId xmlns:a16="http://schemas.microsoft.com/office/drawing/2014/main" id="{2CB7B70F-0D29-40CA-BBB9-0F8AEBE9993C}"/>
              </a:ext>
            </a:extLst>
          </p:cNvPr>
          <p:cNvSpPr txBox="1">
            <a:spLocks noChangeArrowheads="1"/>
          </p:cNvSpPr>
          <p:nvPr/>
        </p:nvSpPr>
        <p:spPr bwMode="auto">
          <a:xfrm>
            <a:off x="3048000" y="34290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87" name="Text Box 13">
            <a:extLst>
              <a:ext uri="{FF2B5EF4-FFF2-40B4-BE49-F238E27FC236}">
                <a16:creationId xmlns:a16="http://schemas.microsoft.com/office/drawing/2014/main" id="{41A8326B-D6C2-4943-BC00-238FF77C5FC3}"/>
              </a:ext>
            </a:extLst>
          </p:cNvPr>
          <p:cNvSpPr txBox="1">
            <a:spLocks noChangeArrowheads="1"/>
          </p:cNvSpPr>
          <p:nvPr/>
        </p:nvSpPr>
        <p:spPr bwMode="auto">
          <a:xfrm>
            <a:off x="3352800" y="34290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88" name="Text Box 14">
            <a:extLst>
              <a:ext uri="{FF2B5EF4-FFF2-40B4-BE49-F238E27FC236}">
                <a16:creationId xmlns:a16="http://schemas.microsoft.com/office/drawing/2014/main" id="{E5F7B9E0-1BE1-4E12-BAC2-F6F26BF3F393}"/>
              </a:ext>
            </a:extLst>
          </p:cNvPr>
          <p:cNvSpPr txBox="1">
            <a:spLocks noChangeArrowheads="1"/>
          </p:cNvSpPr>
          <p:nvPr/>
        </p:nvSpPr>
        <p:spPr bwMode="auto">
          <a:xfrm>
            <a:off x="2743200" y="4114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89" name="Text Box 15">
            <a:extLst>
              <a:ext uri="{FF2B5EF4-FFF2-40B4-BE49-F238E27FC236}">
                <a16:creationId xmlns:a16="http://schemas.microsoft.com/office/drawing/2014/main" id="{1FB05645-E5D8-427C-9C1D-D05ABACB9532}"/>
              </a:ext>
            </a:extLst>
          </p:cNvPr>
          <p:cNvSpPr txBox="1">
            <a:spLocks noChangeArrowheads="1"/>
          </p:cNvSpPr>
          <p:nvPr/>
        </p:nvSpPr>
        <p:spPr bwMode="auto">
          <a:xfrm>
            <a:off x="2971800" y="4114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90" name="Text Box 16">
            <a:extLst>
              <a:ext uri="{FF2B5EF4-FFF2-40B4-BE49-F238E27FC236}">
                <a16:creationId xmlns:a16="http://schemas.microsoft.com/office/drawing/2014/main" id="{0DB8EF67-CC67-4793-9E10-7D98B5301E7C}"/>
              </a:ext>
            </a:extLst>
          </p:cNvPr>
          <p:cNvSpPr txBox="1">
            <a:spLocks noChangeArrowheads="1"/>
          </p:cNvSpPr>
          <p:nvPr/>
        </p:nvSpPr>
        <p:spPr bwMode="auto">
          <a:xfrm>
            <a:off x="3352800" y="4114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91" name="Text Box 17">
            <a:extLst>
              <a:ext uri="{FF2B5EF4-FFF2-40B4-BE49-F238E27FC236}">
                <a16:creationId xmlns:a16="http://schemas.microsoft.com/office/drawing/2014/main" id="{9284C29A-E8CA-42AD-A944-D5FB406856FF}"/>
              </a:ext>
            </a:extLst>
          </p:cNvPr>
          <p:cNvSpPr txBox="1">
            <a:spLocks noChangeArrowheads="1"/>
          </p:cNvSpPr>
          <p:nvPr/>
        </p:nvSpPr>
        <p:spPr bwMode="auto">
          <a:xfrm>
            <a:off x="2743200" y="27241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492" name="Line 18">
            <a:extLst>
              <a:ext uri="{FF2B5EF4-FFF2-40B4-BE49-F238E27FC236}">
                <a16:creationId xmlns:a16="http://schemas.microsoft.com/office/drawing/2014/main" id="{D6C06E77-55C6-4CDB-A7EF-F4C6B019098C}"/>
              </a:ext>
            </a:extLst>
          </p:cNvPr>
          <p:cNvSpPr>
            <a:spLocks noChangeShapeType="1"/>
          </p:cNvSpPr>
          <p:nvPr/>
        </p:nvSpPr>
        <p:spPr bwMode="auto">
          <a:xfrm>
            <a:off x="4800600" y="32004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93" name="Line 19">
            <a:extLst>
              <a:ext uri="{FF2B5EF4-FFF2-40B4-BE49-F238E27FC236}">
                <a16:creationId xmlns:a16="http://schemas.microsoft.com/office/drawing/2014/main" id="{E81DCFB5-B526-4C0B-8E00-CB245FBBB8AB}"/>
              </a:ext>
            </a:extLst>
          </p:cNvPr>
          <p:cNvSpPr>
            <a:spLocks noChangeShapeType="1"/>
          </p:cNvSpPr>
          <p:nvPr/>
        </p:nvSpPr>
        <p:spPr bwMode="auto">
          <a:xfrm>
            <a:off x="4495800" y="34290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94" name="Text Box 20">
            <a:extLst>
              <a:ext uri="{FF2B5EF4-FFF2-40B4-BE49-F238E27FC236}">
                <a16:creationId xmlns:a16="http://schemas.microsoft.com/office/drawing/2014/main" id="{1462AB6B-3FE4-4647-A105-63FA16F1371F}"/>
              </a:ext>
            </a:extLst>
          </p:cNvPr>
          <p:cNvSpPr txBox="1">
            <a:spLocks noChangeArrowheads="1"/>
          </p:cNvSpPr>
          <p:nvPr/>
        </p:nvSpPr>
        <p:spPr bwMode="auto">
          <a:xfrm>
            <a:off x="4800601" y="30480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495" name="Text Box 21">
            <a:extLst>
              <a:ext uri="{FF2B5EF4-FFF2-40B4-BE49-F238E27FC236}">
                <a16:creationId xmlns:a16="http://schemas.microsoft.com/office/drawing/2014/main" id="{36C0998E-2F09-4984-8CDA-9DF7B213B62C}"/>
              </a:ext>
            </a:extLst>
          </p:cNvPr>
          <p:cNvSpPr txBox="1">
            <a:spLocks noChangeArrowheads="1"/>
          </p:cNvSpPr>
          <p:nvPr/>
        </p:nvSpPr>
        <p:spPr bwMode="auto">
          <a:xfrm>
            <a:off x="4495800" y="34290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496" name="Text Box 22">
            <a:extLst>
              <a:ext uri="{FF2B5EF4-FFF2-40B4-BE49-F238E27FC236}">
                <a16:creationId xmlns:a16="http://schemas.microsoft.com/office/drawing/2014/main" id="{C8DD31AD-B04E-45B3-AD44-390EB3C2BA19}"/>
              </a:ext>
            </a:extLst>
          </p:cNvPr>
          <p:cNvSpPr txBox="1">
            <a:spLocks noChangeArrowheads="1"/>
          </p:cNvSpPr>
          <p:nvPr/>
        </p:nvSpPr>
        <p:spPr bwMode="auto">
          <a:xfrm>
            <a:off x="4495801" y="37338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497" name="Text Box 23">
            <a:extLst>
              <a:ext uri="{FF2B5EF4-FFF2-40B4-BE49-F238E27FC236}">
                <a16:creationId xmlns:a16="http://schemas.microsoft.com/office/drawing/2014/main" id="{EC9AF912-62C1-4DA9-B2E7-7C7665E9F8F0}"/>
              </a:ext>
            </a:extLst>
          </p:cNvPr>
          <p:cNvSpPr txBox="1">
            <a:spLocks noChangeArrowheads="1"/>
          </p:cNvSpPr>
          <p:nvPr/>
        </p:nvSpPr>
        <p:spPr bwMode="auto">
          <a:xfrm>
            <a:off x="4495800" y="40386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498" name="Text Box 24">
            <a:extLst>
              <a:ext uri="{FF2B5EF4-FFF2-40B4-BE49-F238E27FC236}">
                <a16:creationId xmlns:a16="http://schemas.microsoft.com/office/drawing/2014/main" id="{0FACF5E6-D829-4746-8867-10AF1852FE18}"/>
              </a:ext>
            </a:extLst>
          </p:cNvPr>
          <p:cNvSpPr txBox="1">
            <a:spLocks noChangeArrowheads="1"/>
          </p:cNvSpPr>
          <p:nvPr/>
        </p:nvSpPr>
        <p:spPr bwMode="auto">
          <a:xfrm>
            <a:off x="4800601" y="34290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0  2   7</a:t>
            </a:r>
          </a:p>
        </p:txBody>
      </p:sp>
      <p:sp>
        <p:nvSpPr>
          <p:cNvPr id="233499" name="Text Box 25">
            <a:extLst>
              <a:ext uri="{FF2B5EF4-FFF2-40B4-BE49-F238E27FC236}">
                <a16:creationId xmlns:a16="http://schemas.microsoft.com/office/drawing/2014/main" id="{BB3DD5E4-B34E-43B8-B925-41E68648909E}"/>
              </a:ext>
            </a:extLst>
          </p:cNvPr>
          <p:cNvSpPr txBox="1">
            <a:spLocks noChangeArrowheads="1"/>
          </p:cNvSpPr>
          <p:nvPr/>
        </p:nvSpPr>
        <p:spPr bwMode="auto">
          <a:xfrm>
            <a:off x="4800600" y="27241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00" name="Line 26">
            <a:extLst>
              <a:ext uri="{FF2B5EF4-FFF2-40B4-BE49-F238E27FC236}">
                <a16:creationId xmlns:a16="http://schemas.microsoft.com/office/drawing/2014/main" id="{C3BD001F-1E25-445B-9DE4-5F1D54429895}"/>
              </a:ext>
            </a:extLst>
          </p:cNvPr>
          <p:cNvSpPr>
            <a:spLocks noChangeShapeType="1"/>
          </p:cNvSpPr>
          <p:nvPr/>
        </p:nvSpPr>
        <p:spPr bwMode="auto">
          <a:xfrm>
            <a:off x="7010400" y="32766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01" name="Line 27">
            <a:extLst>
              <a:ext uri="{FF2B5EF4-FFF2-40B4-BE49-F238E27FC236}">
                <a16:creationId xmlns:a16="http://schemas.microsoft.com/office/drawing/2014/main" id="{5BD5D5A8-2FB3-4AD0-8CAE-7196DE16D430}"/>
              </a:ext>
            </a:extLst>
          </p:cNvPr>
          <p:cNvSpPr>
            <a:spLocks noChangeShapeType="1"/>
          </p:cNvSpPr>
          <p:nvPr/>
        </p:nvSpPr>
        <p:spPr bwMode="auto">
          <a:xfrm>
            <a:off x="6705600" y="35052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02" name="Text Box 28">
            <a:extLst>
              <a:ext uri="{FF2B5EF4-FFF2-40B4-BE49-F238E27FC236}">
                <a16:creationId xmlns:a16="http://schemas.microsoft.com/office/drawing/2014/main" id="{31BE06BF-712D-45FD-96D5-7B7203C85C8C}"/>
              </a:ext>
            </a:extLst>
          </p:cNvPr>
          <p:cNvSpPr txBox="1">
            <a:spLocks noChangeArrowheads="1"/>
          </p:cNvSpPr>
          <p:nvPr/>
        </p:nvSpPr>
        <p:spPr bwMode="auto">
          <a:xfrm>
            <a:off x="7010401" y="31242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03" name="Text Box 29">
            <a:extLst>
              <a:ext uri="{FF2B5EF4-FFF2-40B4-BE49-F238E27FC236}">
                <a16:creationId xmlns:a16="http://schemas.microsoft.com/office/drawing/2014/main" id="{E797A794-0CBD-4C51-A26A-8664170C5829}"/>
              </a:ext>
            </a:extLst>
          </p:cNvPr>
          <p:cNvSpPr txBox="1">
            <a:spLocks noChangeArrowheads="1"/>
          </p:cNvSpPr>
          <p:nvPr/>
        </p:nvSpPr>
        <p:spPr bwMode="auto">
          <a:xfrm>
            <a:off x="6705600" y="35052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04" name="Text Box 30">
            <a:extLst>
              <a:ext uri="{FF2B5EF4-FFF2-40B4-BE49-F238E27FC236}">
                <a16:creationId xmlns:a16="http://schemas.microsoft.com/office/drawing/2014/main" id="{61CA15D0-5D4A-4CBB-BD0A-A76F94CCC6A5}"/>
              </a:ext>
            </a:extLst>
          </p:cNvPr>
          <p:cNvSpPr txBox="1">
            <a:spLocks noChangeArrowheads="1"/>
          </p:cNvSpPr>
          <p:nvPr/>
        </p:nvSpPr>
        <p:spPr bwMode="auto">
          <a:xfrm>
            <a:off x="6705601" y="38100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05" name="Text Box 31">
            <a:extLst>
              <a:ext uri="{FF2B5EF4-FFF2-40B4-BE49-F238E27FC236}">
                <a16:creationId xmlns:a16="http://schemas.microsoft.com/office/drawing/2014/main" id="{9CEEC0B5-4149-40BC-AB28-699537F103CA}"/>
              </a:ext>
            </a:extLst>
          </p:cNvPr>
          <p:cNvSpPr txBox="1">
            <a:spLocks noChangeArrowheads="1"/>
          </p:cNvSpPr>
          <p:nvPr/>
        </p:nvSpPr>
        <p:spPr bwMode="auto">
          <a:xfrm>
            <a:off x="6705600" y="41148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06" name="Text Box 32">
            <a:extLst>
              <a:ext uri="{FF2B5EF4-FFF2-40B4-BE49-F238E27FC236}">
                <a16:creationId xmlns:a16="http://schemas.microsoft.com/office/drawing/2014/main" id="{9E4C10A5-EF39-420C-A904-8314BBED84A3}"/>
              </a:ext>
            </a:extLst>
          </p:cNvPr>
          <p:cNvSpPr txBox="1">
            <a:spLocks noChangeArrowheads="1"/>
          </p:cNvSpPr>
          <p:nvPr/>
        </p:nvSpPr>
        <p:spPr bwMode="auto">
          <a:xfrm>
            <a:off x="7010401" y="35052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0  2   3</a:t>
            </a:r>
          </a:p>
        </p:txBody>
      </p:sp>
      <p:sp>
        <p:nvSpPr>
          <p:cNvPr id="233507" name="Text Box 33">
            <a:extLst>
              <a:ext uri="{FF2B5EF4-FFF2-40B4-BE49-F238E27FC236}">
                <a16:creationId xmlns:a16="http://schemas.microsoft.com/office/drawing/2014/main" id="{997A5ACF-F625-4C03-82E5-B5C9FB8D25A2}"/>
              </a:ext>
            </a:extLst>
          </p:cNvPr>
          <p:cNvSpPr txBox="1">
            <a:spLocks noChangeArrowheads="1"/>
          </p:cNvSpPr>
          <p:nvPr/>
        </p:nvSpPr>
        <p:spPr bwMode="auto">
          <a:xfrm>
            <a:off x="7010400" y="28003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08" name="Line 34">
            <a:extLst>
              <a:ext uri="{FF2B5EF4-FFF2-40B4-BE49-F238E27FC236}">
                <a16:creationId xmlns:a16="http://schemas.microsoft.com/office/drawing/2014/main" id="{E99F7B2F-356F-436D-8D44-D0886966FDBE}"/>
              </a:ext>
            </a:extLst>
          </p:cNvPr>
          <p:cNvSpPr>
            <a:spLocks noChangeShapeType="1"/>
          </p:cNvSpPr>
          <p:nvPr/>
        </p:nvSpPr>
        <p:spPr bwMode="auto">
          <a:xfrm>
            <a:off x="6934200" y="49530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09" name="Line 35">
            <a:extLst>
              <a:ext uri="{FF2B5EF4-FFF2-40B4-BE49-F238E27FC236}">
                <a16:creationId xmlns:a16="http://schemas.microsoft.com/office/drawing/2014/main" id="{90A280E2-E052-4119-BF0E-9F02CAD13849}"/>
              </a:ext>
            </a:extLst>
          </p:cNvPr>
          <p:cNvSpPr>
            <a:spLocks noChangeShapeType="1"/>
          </p:cNvSpPr>
          <p:nvPr/>
        </p:nvSpPr>
        <p:spPr bwMode="auto">
          <a:xfrm>
            <a:off x="6629400" y="51816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10" name="Text Box 36">
            <a:extLst>
              <a:ext uri="{FF2B5EF4-FFF2-40B4-BE49-F238E27FC236}">
                <a16:creationId xmlns:a16="http://schemas.microsoft.com/office/drawing/2014/main" id="{500F1E00-0206-4D9F-B05A-45DC1D46C017}"/>
              </a:ext>
            </a:extLst>
          </p:cNvPr>
          <p:cNvSpPr txBox="1">
            <a:spLocks noChangeArrowheads="1"/>
          </p:cNvSpPr>
          <p:nvPr/>
        </p:nvSpPr>
        <p:spPr bwMode="auto">
          <a:xfrm>
            <a:off x="6934201" y="48006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11" name="Text Box 37">
            <a:extLst>
              <a:ext uri="{FF2B5EF4-FFF2-40B4-BE49-F238E27FC236}">
                <a16:creationId xmlns:a16="http://schemas.microsoft.com/office/drawing/2014/main" id="{14138CE2-005A-4981-AE0E-36407433FD69}"/>
              </a:ext>
            </a:extLst>
          </p:cNvPr>
          <p:cNvSpPr txBox="1">
            <a:spLocks noChangeArrowheads="1"/>
          </p:cNvSpPr>
          <p:nvPr/>
        </p:nvSpPr>
        <p:spPr bwMode="auto">
          <a:xfrm>
            <a:off x="6629400" y="51816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12" name="Text Box 38">
            <a:extLst>
              <a:ext uri="{FF2B5EF4-FFF2-40B4-BE49-F238E27FC236}">
                <a16:creationId xmlns:a16="http://schemas.microsoft.com/office/drawing/2014/main" id="{CA7FF456-5809-4096-9C93-BAD8D612761E}"/>
              </a:ext>
            </a:extLst>
          </p:cNvPr>
          <p:cNvSpPr txBox="1">
            <a:spLocks noChangeArrowheads="1"/>
          </p:cNvSpPr>
          <p:nvPr/>
        </p:nvSpPr>
        <p:spPr bwMode="auto">
          <a:xfrm>
            <a:off x="6629401" y="54864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13" name="Text Box 39">
            <a:extLst>
              <a:ext uri="{FF2B5EF4-FFF2-40B4-BE49-F238E27FC236}">
                <a16:creationId xmlns:a16="http://schemas.microsoft.com/office/drawing/2014/main" id="{B41CDD89-D7BC-4369-A1F0-8AF2F77574DB}"/>
              </a:ext>
            </a:extLst>
          </p:cNvPr>
          <p:cNvSpPr txBox="1">
            <a:spLocks noChangeArrowheads="1"/>
          </p:cNvSpPr>
          <p:nvPr/>
        </p:nvSpPr>
        <p:spPr bwMode="auto">
          <a:xfrm>
            <a:off x="6629400" y="57912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14" name="Text Box 40">
            <a:extLst>
              <a:ext uri="{FF2B5EF4-FFF2-40B4-BE49-F238E27FC236}">
                <a16:creationId xmlns:a16="http://schemas.microsoft.com/office/drawing/2014/main" id="{8286522F-2C28-43B6-9C1D-42F5ACDBAF78}"/>
              </a:ext>
            </a:extLst>
          </p:cNvPr>
          <p:cNvSpPr txBox="1">
            <a:spLocks noChangeArrowheads="1"/>
          </p:cNvSpPr>
          <p:nvPr/>
        </p:nvSpPr>
        <p:spPr bwMode="auto">
          <a:xfrm>
            <a:off x="6934201" y="51816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0  2   3</a:t>
            </a:r>
          </a:p>
        </p:txBody>
      </p:sp>
      <p:sp>
        <p:nvSpPr>
          <p:cNvPr id="233515" name="Text Box 41">
            <a:extLst>
              <a:ext uri="{FF2B5EF4-FFF2-40B4-BE49-F238E27FC236}">
                <a16:creationId xmlns:a16="http://schemas.microsoft.com/office/drawing/2014/main" id="{18E15F5E-9523-4628-80A7-B3D9F48E1E10}"/>
              </a:ext>
            </a:extLst>
          </p:cNvPr>
          <p:cNvSpPr txBox="1">
            <a:spLocks noChangeArrowheads="1"/>
          </p:cNvSpPr>
          <p:nvPr/>
        </p:nvSpPr>
        <p:spPr bwMode="auto">
          <a:xfrm>
            <a:off x="6934200" y="44767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16" name="Line 42">
            <a:extLst>
              <a:ext uri="{FF2B5EF4-FFF2-40B4-BE49-F238E27FC236}">
                <a16:creationId xmlns:a16="http://schemas.microsoft.com/office/drawing/2014/main" id="{AAB6FD3E-9F51-45CC-BC52-E5B6F5149662}"/>
              </a:ext>
            </a:extLst>
          </p:cNvPr>
          <p:cNvSpPr>
            <a:spLocks noChangeShapeType="1"/>
          </p:cNvSpPr>
          <p:nvPr/>
        </p:nvSpPr>
        <p:spPr bwMode="auto">
          <a:xfrm>
            <a:off x="4800600" y="49530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17" name="Line 43">
            <a:extLst>
              <a:ext uri="{FF2B5EF4-FFF2-40B4-BE49-F238E27FC236}">
                <a16:creationId xmlns:a16="http://schemas.microsoft.com/office/drawing/2014/main" id="{82E832C3-E5CE-40A9-93F4-C301AAE7AEC7}"/>
              </a:ext>
            </a:extLst>
          </p:cNvPr>
          <p:cNvSpPr>
            <a:spLocks noChangeShapeType="1"/>
          </p:cNvSpPr>
          <p:nvPr/>
        </p:nvSpPr>
        <p:spPr bwMode="auto">
          <a:xfrm>
            <a:off x="4495800" y="51816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18" name="Text Box 44">
            <a:extLst>
              <a:ext uri="{FF2B5EF4-FFF2-40B4-BE49-F238E27FC236}">
                <a16:creationId xmlns:a16="http://schemas.microsoft.com/office/drawing/2014/main" id="{65FEDC47-19F6-4952-9DEB-F29AEC607F5B}"/>
              </a:ext>
            </a:extLst>
          </p:cNvPr>
          <p:cNvSpPr txBox="1">
            <a:spLocks noChangeArrowheads="1"/>
          </p:cNvSpPr>
          <p:nvPr/>
        </p:nvSpPr>
        <p:spPr bwMode="auto">
          <a:xfrm>
            <a:off x="4800601" y="48006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19" name="Text Box 45">
            <a:extLst>
              <a:ext uri="{FF2B5EF4-FFF2-40B4-BE49-F238E27FC236}">
                <a16:creationId xmlns:a16="http://schemas.microsoft.com/office/drawing/2014/main" id="{39C4D01B-AF4F-480D-AEC3-AA5E1AB97564}"/>
              </a:ext>
            </a:extLst>
          </p:cNvPr>
          <p:cNvSpPr txBox="1">
            <a:spLocks noChangeArrowheads="1"/>
          </p:cNvSpPr>
          <p:nvPr/>
        </p:nvSpPr>
        <p:spPr bwMode="auto">
          <a:xfrm>
            <a:off x="4495800" y="51816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20" name="Text Box 46">
            <a:extLst>
              <a:ext uri="{FF2B5EF4-FFF2-40B4-BE49-F238E27FC236}">
                <a16:creationId xmlns:a16="http://schemas.microsoft.com/office/drawing/2014/main" id="{6CC40767-E1FA-4C50-AE54-A6D920B4101E}"/>
              </a:ext>
            </a:extLst>
          </p:cNvPr>
          <p:cNvSpPr txBox="1">
            <a:spLocks noChangeArrowheads="1"/>
          </p:cNvSpPr>
          <p:nvPr/>
        </p:nvSpPr>
        <p:spPr bwMode="auto">
          <a:xfrm>
            <a:off x="4495801" y="54864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21" name="Text Box 47">
            <a:extLst>
              <a:ext uri="{FF2B5EF4-FFF2-40B4-BE49-F238E27FC236}">
                <a16:creationId xmlns:a16="http://schemas.microsoft.com/office/drawing/2014/main" id="{76FCCE8D-4439-4388-AB42-9FC74838F5EA}"/>
              </a:ext>
            </a:extLst>
          </p:cNvPr>
          <p:cNvSpPr txBox="1">
            <a:spLocks noChangeArrowheads="1"/>
          </p:cNvSpPr>
          <p:nvPr/>
        </p:nvSpPr>
        <p:spPr bwMode="auto">
          <a:xfrm>
            <a:off x="4495800" y="57912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22" name="Text Box 48">
            <a:extLst>
              <a:ext uri="{FF2B5EF4-FFF2-40B4-BE49-F238E27FC236}">
                <a16:creationId xmlns:a16="http://schemas.microsoft.com/office/drawing/2014/main" id="{64E1B414-64FE-4375-9FF1-00B98453BD3A}"/>
              </a:ext>
            </a:extLst>
          </p:cNvPr>
          <p:cNvSpPr txBox="1">
            <a:spLocks noChangeArrowheads="1"/>
          </p:cNvSpPr>
          <p:nvPr/>
        </p:nvSpPr>
        <p:spPr bwMode="auto">
          <a:xfrm>
            <a:off x="4800601" y="51816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0  2   7</a:t>
            </a:r>
          </a:p>
        </p:txBody>
      </p:sp>
      <p:sp>
        <p:nvSpPr>
          <p:cNvPr id="233523" name="Text Box 49">
            <a:extLst>
              <a:ext uri="{FF2B5EF4-FFF2-40B4-BE49-F238E27FC236}">
                <a16:creationId xmlns:a16="http://schemas.microsoft.com/office/drawing/2014/main" id="{7CDE30C4-CA41-44F3-B34D-C1CB9AAA93DE}"/>
              </a:ext>
            </a:extLst>
          </p:cNvPr>
          <p:cNvSpPr txBox="1">
            <a:spLocks noChangeArrowheads="1"/>
          </p:cNvSpPr>
          <p:nvPr/>
        </p:nvSpPr>
        <p:spPr bwMode="auto">
          <a:xfrm>
            <a:off x="4800600" y="44767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24" name="Line 50">
            <a:extLst>
              <a:ext uri="{FF2B5EF4-FFF2-40B4-BE49-F238E27FC236}">
                <a16:creationId xmlns:a16="http://schemas.microsoft.com/office/drawing/2014/main" id="{E378C632-E515-4A68-8CB8-04FF1045B67A}"/>
              </a:ext>
            </a:extLst>
          </p:cNvPr>
          <p:cNvSpPr>
            <a:spLocks noChangeShapeType="1"/>
          </p:cNvSpPr>
          <p:nvPr/>
        </p:nvSpPr>
        <p:spPr bwMode="auto">
          <a:xfrm>
            <a:off x="2743200" y="50292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25" name="Line 51">
            <a:extLst>
              <a:ext uri="{FF2B5EF4-FFF2-40B4-BE49-F238E27FC236}">
                <a16:creationId xmlns:a16="http://schemas.microsoft.com/office/drawing/2014/main" id="{2479749B-69F2-4D45-8229-F881D4C81F43}"/>
              </a:ext>
            </a:extLst>
          </p:cNvPr>
          <p:cNvSpPr>
            <a:spLocks noChangeShapeType="1"/>
          </p:cNvSpPr>
          <p:nvPr/>
        </p:nvSpPr>
        <p:spPr bwMode="auto">
          <a:xfrm>
            <a:off x="2438400" y="52578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26" name="Text Box 52">
            <a:extLst>
              <a:ext uri="{FF2B5EF4-FFF2-40B4-BE49-F238E27FC236}">
                <a16:creationId xmlns:a16="http://schemas.microsoft.com/office/drawing/2014/main" id="{1A9CD6C2-FFE4-4F1D-9E0E-EAD0499DFE6C}"/>
              </a:ext>
            </a:extLst>
          </p:cNvPr>
          <p:cNvSpPr txBox="1">
            <a:spLocks noChangeArrowheads="1"/>
          </p:cNvSpPr>
          <p:nvPr/>
        </p:nvSpPr>
        <p:spPr bwMode="auto">
          <a:xfrm>
            <a:off x="2743201" y="48768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27" name="Text Box 53">
            <a:extLst>
              <a:ext uri="{FF2B5EF4-FFF2-40B4-BE49-F238E27FC236}">
                <a16:creationId xmlns:a16="http://schemas.microsoft.com/office/drawing/2014/main" id="{D34A7F38-FA6F-449C-AB94-D976F8C455C2}"/>
              </a:ext>
            </a:extLst>
          </p:cNvPr>
          <p:cNvSpPr txBox="1">
            <a:spLocks noChangeArrowheads="1"/>
          </p:cNvSpPr>
          <p:nvPr/>
        </p:nvSpPr>
        <p:spPr bwMode="auto">
          <a:xfrm>
            <a:off x="2438400" y="52578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28" name="Text Box 54">
            <a:extLst>
              <a:ext uri="{FF2B5EF4-FFF2-40B4-BE49-F238E27FC236}">
                <a16:creationId xmlns:a16="http://schemas.microsoft.com/office/drawing/2014/main" id="{3B85F741-A7C2-4D0A-9A40-2841A0563DA5}"/>
              </a:ext>
            </a:extLst>
          </p:cNvPr>
          <p:cNvSpPr txBox="1">
            <a:spLocks noChangeArrowheads="1"/>
          </p:cNvSpPr>
          <p:nvPr/>
        </p:nvSpPr>
        <p:spPr bwMode="auto">
          <a:xfrm>
            <a:off x="2438401" y="55626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29" name="Text Box 55">
            <a:extLst>
              <a:ext uri="{FF2B5EF4-FFF2-40B4-BE49-F238E27FC236}">
                <a16:creationId xmlns:a16="http://schemas.microsoft.com/office/drawing/2014/main" id="{82A51A24-1FDC-464E-8CC1-9B343253B3A8}"/>
              </a:ext>
            </a:extLst>
          </p:cNvPr>
          <p:cNvSpPr txBox="1">
            <a:spLocks noChangeArrowheads="1"/>
          </p:cNvSpPr>
          <p:nvPr/>
        </p:nvSpPr>
        <p:spPr bwMode="auto">
          <a:xfrm>
            <a:off x="2438400" y="58674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30" name="Text Box 56">
            <a:extLst>
              <a:ext uri="{FF2B5EF4-FFF2-40B4-BE49-F238E27FC236}">
                <a16:creationId xmlns:a16="http://schemas.microsoft.com/office/drawing/2014/main" id="{9695A8CA-2651-4A0B-AD3E-DCABD86D3E7B}"/>
              </a:ext>
            </a:extLst>
          </p:cNvPr>
          <p:cNvSpPr txBox="1">
            <a:spLocks noChangeArrowheads="1"/>
          </p:cNvSpPr>
          <p:nvPr/>
        </p:nvSpPr>
        <p:spPr bwMode="auto">
          <a:xfrm>
            <a:off x="2743200" y="5638801"/>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31" name="Text Box 57">
            <a:extLst>
              <a:ext uri="{FF2B5EF4-FFF2-40B4-BE49-F238E27FC236}">
                <a16:creationId xmlns:a16="http://schemas.microsoft.com/office/drawing/2014/main" id="{8F84F240-1123-4ED5-8C1B-741E40B7BDBC}"/>
              </a:ext>
            </a:extLst>
          </p:cNvPr>
          <p:cNvSpPr txBox="1">
            <a:spLocks noChangeArrowheads="1"/>
          </p:cNvSpPr>
          <p:nvPr/>
        </p:nvSpPr>
        <p:spPr bwMode="auto">
          <a:xfrm>
            <a:off x="2971800" y="5657850"/>
            <a:ext cx="447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 ∞</a:t>
            </a:r>
          </a:p>
        </p:txBody>
      </p:sp>
      <p:sp>
        <p:nvSpPr>
          <p:cNvPr id="233532" name="Text Box 58">
            <a:extLst>
              <a:ext uri="{FF2B5EF4-FFF2-40B4-BE49-F238E27FC236}">
                <a16:creationId xmlns:a16="http://schemas.microsoft.com/office/drawing/2014/main" id="{47F0CA5D-D645-4515-95EF-E675BBA1E574}"/>
              </a:ext>
            </a:extLst>
          </p:cNvPr>
          <p:cNvSpPr txBox="1">
            <a:spLocks noChangeArrowheads="1"/>
          </p:cNvSpPr>
          <p:nvPr/>
        </p:nvSpPr>
        <p:spPr bwMode="auto">
          <a:xfrm>
            <a:off x="3352800" y="5638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33" name="Text Box 59">
            <a:extLst>
              <a:ext uri="{FF2B5EF4-FFF2-40B4-BE49-F238E27FC236}">
                <a16:creationId xmlns:a16="http://schemas.microsoft.com/office/drawing/2014/main" id="{2110D179-4DFB-4DF6-AB9F-2A933EE5C91D}"/>
              </a:ext>
            </a:extLst>
          </p:cNvPr>
          <p:cNvSpPr txBox="1">
            <a:spLocks noChangeArrowheads="1"/>
          </p:cNvSpPr>
          <p:nvPr/>
        </p:nvSpPr>
        <p:spPr bwMode="auto">
          <a:xfrm>
            <a:off x="2743200" y="594360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7</a:t>
            </a:r>
          </a:p>
        </p:txBody>
      </p:sp>
      <p:sp>
        <p:nvSpPr>
          <p:cNvPr id="233534" name="Text Box 60">
            <a:extLst>
              <a:ext uri="{FF2B5EF4-FFF2-40B4-BE49-F238E27FC236}">
                <a16:creationId xmlns:a16="http://schemas.microsoft.com/office/drawing/2014/main" id="{A1BB3714-B853-4220-861C-7EE27FD39611}"/>
              </a:ext>
            </a:extLst>
          </p:cNvPr>
          <p:cNvSpPr txBox="1">
            <a:spLocks noChangeArrowheads="1"/>
          </p:cNvSpPr>
          <p:nvPr/>
        </p:nvSpPr>
        <p:spPr bwMode="auto">
          <a:xfrm>
            <a:off x="2971800" y="5943601"/>
            <a:ext cx="35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 1</a:t>
            </a:r>
          </a:p>
        </p:txBody>
      </p:sp>
      <p:sp>
        <p:nvSpPr>
          <p:cNvPr id="233535" name="Text Box 61">
            <a:extLst>
              <a:ext uri="{FF2B5EF4-FFF2-40B4-BE49-F238E27FC236}">
                <a16:creationId xmlns:a16="http://schemas.microsoft.com/office/drawing/2014/main" id="{69540E8F-C202-436F-A55A-92064BF91F00}"/>
              </a:ext>
            </a:extLst>
          </p:cNvPr>
          <p:cNvSpPr txBox="1">
            <a:spLocks noChangeArrowheads="1"/>
          </p:cNvSpPr>
          <p:nvPr/>
        </p:nvSpPr>
        <p:spPr bwMode="auto">
          <a:xfrm>
            <a:off x="3352800" y="594360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a:t>
            </a:r>
          </a:p>
        </p:txBody>
      </p:sp>
      <p:sp>
        <p:nvSpPr>
          <p:cNvPr id="233536" name="Text Box 62">
            <a:extLst>
              <a:ext uri="{FF2B5EF4-FFF2-40B4-BE49-F238E27FC236}">
                <a16:creationId xmlns:a16="http://schemas.microsoft.com/office/drawing/2014/main" id="{F4F84583-B823-4CC4-97F2-5CA76D64A59A}"/>
              </a:ext>
            </a:extLst>
          </p:cNvPr>
          <p:cNvSpPr txBox="1">
            <a:spLocks noChangeArrowheads="1"/>
          </p:cNvSpPr>
          <p:nvPr/>
        </p:nvSpPr>
        <p:spPr bwMode="auto">
          <a:xfrm>
            <a:off x="2743200" y="45529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37" name="Text Box 63">
            <a:extLst>
              <a:ext uri="{FF2B5EF4-FFF2-40B4-BE49-F238E27FC236}">
                <a16:creationId xmlns:a16="http://schemas.microsoft.com/office/drawing/2014/main" id="{ED0FD0AC-D064-4D5C-A3AF-3295CF7647B7}"/>
              </a:ext>
            </a:extLst>
          </p:cNvPr>
          <p:cNvSpPr txBox="1">
            <a:spLocks noChangeArrowheads="1"/>
          </p:cNvSpPr>
          <p:nvPr/>
        </p:nvSpPr>
        <p:spPr bwMode="auto">
          <a:xfrm>
            <a:off x="2771776" y="3505200"/>
            <a:ext cx="9763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u="none">
              <a:latin typeface="Comic Sans MS" panose="030F0702030302020204" pitchFamily="66" charset="0"/>
              <a:ea typeface="黑体" panose="02010609060101010101" pitchFamily="49" charset="-122"/>
            </a:endParaRPr>
          </a:p>
          <a:p>
            <a:r>
              <a:rPr lang="en-US" altLang="zh-CN" u="none">
                <a:latin typeface="Comic Sans MS" panose="030F0702030302020204" pitchFamily="66" charset="0"/>
                <a:ea typeface="黑体" panose="02010609060101010101" pitchFamily="49" charset="-122"/>
              </a:rPr>
              <a:t>2   0   1</a:t>
            </a:r>
          </a:p>
        </p:txBody>
      </p:sp>
      <p:sp>
        <p:nvSpPr>
          <p:cNvPr id="233538" name="Text Box 64">
            <a:extLst>
              <a:ext uri="{FF2B5EF4-FFF2-40B4-BE49-F238E27FC236}">
                <a16:creationId xmlns:a16="http://schemas.microsoft.com/office/drawing/2014/main" id="{44C417A8-DE61-4354-8E54-457B27B7FC56}"/>
              </a:ext>
            </a:extLst>
          </p:cNvPr>
          <p:cNvSpPr txBox="1">
            <a:spLocks noChangeArrowheads="1"/>
          </p:cNvSpPr>
          <p:nvPr/>
        </p:nvSpPr>
        <p:spPr bwMode="auto">
          <a:xfrm>
            <a:off x="2743201" y="5257801"/>
            <a:ext cx="1209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 ∞ ∞</a:t>
            </a:r>
          </a:p>
        </p:txBody>
      </p:sp>
      <p:sp>
        <p:nvSpPr>
          <p:cNvPr id="233539" name="Text Box 65">
            <a:extLst>
              <a:ext uri="{FF2B5EF4-FFF2-40B4-BE49-F238E27FC236}">
                <a16:creationId xmlns:a16="http://schemas.microsoft.com/office/drawing/2014/main" id="{00E37DA6-84DB-457D-BF10-2814AF7020E9}"/>
              </a:ext>
            </a:extLst>
          </p:cNvPr>
          <p:cNvSpPr txBox="1">
            <a:spLocks noChangeArrowheads="1"/>
          </p:cNvSpPr>
          <p:nvPr/>
        </p:nvSpPr>
        <p:spPr bwMode="auto">
          <a:xfrm>
            <a:off x="4800600" y="38100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540" name="Text Box 66">
            <a:extLst>
              <a:ext uri="{FF2B5EF4-FFF2-40B4-BE49-F238E27FC236}">
                <a16:creationId xmlns:a16="http://schemas.microsoft.com/office/drawing/2014/main" id="{215F6F34-043D-4967-BA72-7798B80B05A8}"/>
              </a:ext>
            </a:extLst>
          </p:cNvPr>
          <p:cNvSpPr txBox="1">
            <a:spLocks noChangeArrowheads="1"/>
          </p:cNvSpPr>
          <p:nvPr/>
        </p:nvSpPr>
        <p:spPr bwMode="auto">
          <a:xfrm>
            <a:off x="4800601" y="4114801"/>
            <a:ext cx="976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7   1   0</a:t>
            </a:r>
          </a:p>
        </p:txBody>
      </p:sp>
      <p:sp>
        <p:nvSpPr>
          <p:cNvPr id="233541" name="Text Box 67">
            <a:extLst>
              <a:ext uri="{FF2B5EF4-FFF2-40B4-BE49-F238E27FC236}">
                <a16:creationId xmlns:a16="http://schemas.microsoft.com/office/drawing/2014/main" id="{633CD64D-7EEA-4C6E-8C80-5E6A3C074E0D}"/>
              </a:ext>
            </a:extLst>
          </p:cNvPr>
          <p:cNvSpPr txBox="1">
            <a:spLocks noChangeArrowheads="1"/>
          </p:cNvSpPr>
          <p:nvPr/>
        </p:nvSpPr>
        <p:spPr bwMode="auto">
          <a:xfrm>
            <a:off x="4800600" y="55626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2  0   1</a:t>
            </a:r>
          </a:p>
        </p:txBody>
      </p:sp>
      <p:sp>
        <p:nvSpPr>
          <p:cNvPr id="233542" name="Text Box 68">
            <a:extLst>
              <a:ext uri="{FF2B5EF4-FFF2-40B4-BE49-F238E27FC236}">
                <a16:creationId xmlns:a16="http://schemas.microsoft.com/office/drawing/2014/main" id="{A6187406-C803-4034-BC20-2CE236285A1F}"/>
              </a:ext>
            </a:extLst>
          </p:cNvPr>
          <p:cNvSpPr txBox="1">
            <a:spLocks noChangeArrowheads="1"/>
          </p:cNvSpPr>
          <p:nvPr/>
        </p:nvSpPr>
        <p:spPr bwMode="auto">
          <a:xfrm>
            <a:off x="4800600" y="5867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ea typeface="黑体" panose="02010609060101010101" pitchFamily="49" charset="-122"/>
              </a:rPr>
              <a:t>3</a:t>
            </a:r>
            <a:r>
              <a:rPr lang="en-US" altLang="zh-CN" u="none">
                <a:latin typeface="Comic Sans MS" panose="030F0702030302020204" pitchFamily="66" charset="0"/>
                <a:ea typeface="黑体" panose="02010609060101010101" pitchFamily="49" charset="-122"/>
              </a:rPr>
              <a:t>  1   0</a:t>
            </a:r>
          </a:p>
        </p:txBody>
      </p:sp>
      <p:sp>
        <p:nvSpPr>
          <p:cNvPr id="233543" name="Text Box 69">
            <a:extLst>
              <a:ext uri="{FF2B5EF4-FFF2-40B4-BE49-F238E27FC236}">
                <a16:creationId xmlns:a16="http://schemas.microsoft.com/office/drawing/2014/main" id="{0CDDF18B-4035-4997-9AB1-ECC2AD8D27F6}"/>
              </a:ext>
            </a:extLst>
          </p:cNvPr>
          <p:cNvSpPr txBox="1">
            <a:spLocks noChangeArrowheads="1"/>
          </p:cNvSpPr>
          <p:nvPr/>
        </p:nvSpPr>
        <p:spPr bwMode="auto">
          <a:xfrm>
            <a:off x="7010400" y="2438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3  1   0</a:t>
            </a:r>
          </a:p>
        </p:txBody>
      </p:sp>
      <p:sp>
        <p:nvSpPr>
          <p:cNvPr id="233544" name="Text Box 70">
            <a:extLst>
              <a:ext uri="{FF2B5EF4-FFF2-40B4-BE49-F238E27FC236}">
                <a16:creationId xmlns:a16="http://schemas.microsoft.com/office/drawing/2014/main" id="{99570814-6975-4F02-B7FC-BD19D95C5144}"/>
              </a:ext>
            </a:extLst>
          </p:cNvPr>
          <p:cNvSpPr txBox="1">
            <a:spLocks noChangeArrowheads="1"/>
          </p:cNvSpPr>
          <p:nvPr/>
        </p:nvSpPr>
        <p:spPr bwMode="auto">
          <a:xfrm>
            <a:off x="7010400" y="38862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545" name="Text Box 71">
            <a:extLst>
              <a:ext uri="{FF2B5EF4-FFF2-40B4-BE49-F238E27FC236}">
                <a16:creationId xmlns:a16="http://schemas.microsoft.com/office/drawing/2014/main" id="{4FAB0ADE-A59E-4988-845E-528830FAE406}"/>
              </a:ext>
            </a:extLst>
          </p:cNvPr>
          <p:cNvSpPr txBox="1">
            <a:spLocks noChangeArrowheads="1"/>
          </p:cNvSpPr>
          <p:nvPr/>
        </p:nvSpPr>
        <p:spPr bwMode="auto">
          <a:xfrm>
            <a:off x="6934200" y="5867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3  1   0</a:t>
            </a:r>
          </a:p>
        </p:txBody>
      </p:sp>
      <p:sp>
        <p:nvSpPr>
          <p:cNvPr id="233546" name="Text Box 72">
            <a:extLst>
              <a:ext uri="{FF2B5EF4-FFF2-40B4-BE49-F238E27FC236}">
                <a16:creationId xmlns:a16="http://schemas.microsoft.com/office/drawing/2014/main" id="{84BCD86F-E8BF-4563-8F91-B0239AAEFCD5}"/>
              </a:ext>
            </a:extLst>
          </p:cNvPr>
          <p:cNvSpPr txBox="1">
            <a:spLocks noChangeArrowheads="1"/>
          </p:cNvSpPr>
          <p:nvPr/>
        </p:nvSpPr>
        <p:spPr bwMode="auto">
          <a:xfrm>
            <a:off x="6934200" y="5486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547" name="Text Box 73">
            <a:extLst>
              <a:ext uri="{FF2B5EF4-FFF2-40B4-BE49-F238E27FC236}">
                <a16:creationId xmlns:a16="http://schemas.microsoft.com/office/drawing/2014/main" id="{8A645DE8-7669-425E-861F-ECCB9CECEA6C}"/>
              </a:ext>
            </a:extLst>
          </p:cNvPr>
          <p:cNvSpPr txBox="1">
            <a:spLocks noChangeArrowheads="1"/>
          </p:cNvSpPr>
          <p:nvPr/>
        </p:nvSpPr>
        <p:spPr bwMode="auto">
          <a:xfrm>
            <a:off x="7010400" y="41148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3  1   0</a:t>
            </a:r>
          </a:p>
        </p:txBody>
      </p:sp>
      <p:sp>
        <p:nvSpPr>
          <p:cNvPr id="233548" name="Line 74">
            <a:extLst>
              <a:ext uri="{FF2B5EF4-FFF2-40B4-BE49-F238E27FC236}">
                <a16:creationId xmlns:a16="http://schemas.microsoft.com/office/drawing/2014/main" id="{9F851F4F-DCBF-4B7D-B1FD-D6879020708A}"/>
              </a:ext>
            </a:extLst>
          </p:cNvPr>
          <p:cNvSpPr>
            <a:spLocks noChangeShapeType="1"/>
          </p:cNvSpPr>
          <p:nvPr/>
        </p:nvSpPr>
        <p:spPr bwMode="auto">
          <a:xfrm>
            <a:off x="3733800" y="1981200"/>
            <a:ext cx="6858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49" name="Line 75">
            <a:extLst>
              <a:ext uri="{FF2B5EF4-FFF2-40B4-BE49-F238E27FC236}">
                <a16:creationId xmlns:a16="http://schemas.microsoft.com/office/drawing/2014/main" id="{F98551E2-8FAD-411C-BFBF-86C2CA86B8E0}"/>
              </a:ext>
            </a:extLst>
          </p:cNvPr>
          <p:cNvSpPr>
            <a:spLocks noChangeShapeType="1"/>
          </p:cNvSpPr>
          <p:nvPr/>
        </p:nvSpPr>
        <p:spPr bwMode="auto">
          <a:xfrm>
            <a:off x="3657600" y="2057400"/>
            <a:ext cx="685800" cy="312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0" name="Line 76">
            <a:extLst>
              <a:ext uri="{FF2B5EF4-FFF2-40B4-BE49-F238E27FC236}">
                <a16:creationId xmlns:a16="http://schemas.microsoft.com/office/drawing/2014/main" id="{B662BCE9-AFFF-43EF-92A0-FB69032FE978}"/>
              </a:ext>
            </a:extLst>
          </p:cNvPr>
          <p:cNvSpPr>
            <a:spLocks noChangeShapeType="1"/>
          </p:cNvSpPr>
          <p:nvPr/>
        </p:nvSpPr>
        <p:spPr bwMode="auto">
          <a:xfrm flipV="1">
            <a:off x="3657600" y="2514600"/>
            <a:ext cx="762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1" name="Line 77">
            <a:extLst>
              <a:ext uri="{FF2B5EF4-FFF2-40B4-BE49-F238E27FC236}">
                <a16:creationId xmlns:a16="http://schemas.microsoft.com/office/drawing/2014/main" id="{B5AAD2E0-7AEF-4C4A-9193-A4F3DF5E2CEF}"/>
              </a:ext>
            </a:extLst>
          </p:cNvPr>
          <p:cNvSpPr>
            <a:spLocks noChangeShapeType="1"/>
          </p:cNvSpPr>
          <p:nvPr/>
        </p:nvSpPr>
        <p:spPr bwMode="auto">
          <a:xfrm>
            <a:off x="3657600" y="4114800"/>
            <a:ext cx="6096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2" name="Line 78">
            <a:extLst>
              <a:ext uri="{FF2B5EF4-FFF2-40B4-BE49-F238E27FC236}">
                <a16:creationId xmlns:a16="http://schemas.microsoft.com/office/drawing/2014/main" id="{AD685572-6FFB-4E67-AAC5-D8A962A6D1B9}"/>
              </a:ext>
            </a:extLst>
          </p:cNvPr>
          <p:cNvSpPr>
            <a:spLocks noChangeShapeType="1"/>
          </p:cNvSpPr>
          <p:nvPr/>
        </p:nvSpPr>
        <p:spPr bwMode="auto">
          <a:xfrm flipV="1">
            <a:off x="3657600" y="2590800"/>
            <a:ext cx="838200" cy="342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3" name="Line 79">
            <a:extLst>
              <a:ext uri="{FF2B5EF4-FFF2-40B4-BE49-F238E27FC236}">
                <a16:creationId xmlns:a16="http://schemas.microsoft.com/office/drawing/2014/main" id="{250F0D12-BD5E-4244-8830-3167BC8C3E03}"/>
              </a:ext>
            </a:extLst>
          </p:cNvPr>
          <p:cNvSpPr>
            <a:spLocks noChangeShapeType="1"/>
          </p:cNvSpPr>
          <p:nvPr/>
        </p:nvSpPr>
        <p:spPr bwMode="auto">
          <a:xfrm flipV="1">
            <a:off x="3733800" y="4343400"/>
            <a:ext cx="76200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4" name="Line 80">
            <a:extLst>
              <a:ext uri="{FF2B5EF4-FFF2-40B4-BE49-F238E27FC236}">
                <a16:creationId xmlns:a16="http://schemas.microsoft.com/office/drawing/2014/main" id="{2962C12D-F22B-4413-AD6D-4F63DB76D94B}"/>
              </a:ext>
            </a:extLst>
          </p:cNvPr>
          <p:cNvSpPr>
            <a:spLocks noChangeShapeType="1"/>
          </p:cNvSpPr>
          <p:nvPr/>
        </p:nvSpPr>
        <p:spPr bwMode="auto">
          <a:xfrm>
            <a:off x="5791200" y="1981200"/>
            <a:ext cx="7620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5" name="Line 81">
            <a:extLst>
              <a:ext uri="{FF2B5EF4-FFF2-40B4-BE49-F238E27FC236}">
                <a16:creationId xmlns:a16="http://schemas.microsoft.com/office/drawing/2014/main" id="{383816E3-1A5F-4185-9ACD-1F29BFAC0EDD}"/>
              </a:ext>
            </a:extLst>
          </p:cNvPr>
          <p:cNvSpPr>
            <a:spLocks noChangeShapeType="1"/>
          </p:cNvSpPr>
          <p:nvPr/>
        </p:nvSpPr>
        <p:spPr bwMode="auto">
          <a:xfrm>
            <a:off x="5715000" y="2057400"/>
            <a:ext cx="838200" cy="297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6" name="Line 82">
            <a:extLst>
              <a:ext uri="{FF2B5EF4-FFF2-40B4-BE49-F238E27FC236}">
                <a16:creationId xmlns:a16="http://schemas.microsoft.com/office/drawing/2014/main" id="{1F93C701-3E24-4A83-A3BE-A3E18B44A331}"/>
              </a:ext>
            </a:extLst>
          </p:cNvPr>
          <p:cNvSpPr>
            <a:spLocks noChangeShapeType="1"/>
          </p:cNvSpPr>
          <p:nvPr/>
        </p:nvSpPr>
        <p:spPr bwMode="auto">
          <a:xfrm flipV="1">
            <a:off x="5638800" y="2743200"/>
            <a:ext cx="114300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7" name="Line 83">
            <a:extLst>
              <a:ext uri="{FF2B5EF4-FFF2-40B4-BE49-F238E27FC236}">
                <a16:creationId xmlns:a16="http://schemas.microsoft.com/office/drawing/2014/main" id="{C643A94A-7B51-4DA9-96C7-6AA07F53E0DE}"/>
              </a:ext>
            </a:extLst>
          </p:cNvPr>
          <p:cNvSpPr>
            <a:spLocks noChangeShapeType="1"/>
          </p:cNvSpPr>
          <p:nvPr/>
        </p:nvSpPr>
        <p:spPr bwMode="auto">
          <a:xfrm flipV="1">
            <a:off x="5638800" y="4419600"/>
            <a:ext cx="10668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8" name="Line 84">
            <a:extLst>
              <a:ext uri="{FF2B5EF4-FFF2-40B4-BE49-F238E27FC236}">
                <a16:creationId xmlns:a16="http://schemas.microsoft.com/office/drawing/2014/main" id="{DF955032-A0A5-49BF-8D8E-8BB6FCF61133}"/>
              </a:ext>
            </a:extLst>
          </p:cNvPr>
          <p:cNvSpPr>
            <a:spLocks noChangeShapeType="1"/>
          </p:cNvSpPr>
          <p:nvPr/>
        </p:nvSpPr>
        <p:spPr bwMode="auto">
          <a:xfrm>
            <a:off x="2133600" y="6345238"/>
            <a:ext cx="5410200" cy="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9" name="Text Box 85">
            <a:extLst>
              <a:ext uri="{FF2B5EF4-FFF2-40B4-BE49-F238E27FC236}">
                <a16:creationId xmlns:a16="http://schemas.microsoft.com/office/drawing/2014/main" id="{1BCEE5B0-C5E2-4794-9787-185C0AF8C067}"/>
              </a:ext>
            </a:extLst>
          </p:cNvPr>
          <p:cNvSpPr txBox="1">
            <a:spLocks noChangeArrowheads="1"/>
          </p:cNvSpPr>
          <p:nvPr/>
        </p:nvSpPr>
        <p:spPr bwMode="auto">
          <a:xfrm>
            <a:off x="7593013" y="61229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时间</a:t>
            </a:r>
          </a:p>
        </p:txBody>
      </p:sp>
      <p:grpSp>
        <p:nvGrpSpPr>
          <p:cNvPr id="233560" name="Group 86">
            <a:extLst>
              <a:ext uri="{FF2B5EF4-FFF2-40B4-BE49-F238E27FC236}">
                <a16:creationId xmlns:a16="http://schemas.microsoft.com/office/drawing/2014/main" id="{3932DC77-CB9E-4B47-8DD5-A8B7391AB994}"/>
              </a:ext>
            </a:extLst>
          </p:cNvPr>
          <p:cNvGrpSpPr>
            <a:grpSpLocks/>
          </p:cNvGrpSpPr>
          <p:nvPr/>
        </p:nvGrpSpPr>
        <p:grpSpPr bwMode="auto">
          <a:xfrm>
            <a:off x="8156575" y="2344739"/>
            <a:ext cx="2286000" cy="1779587"/>
            <a:chOff x="2352" y="0"/>
            <a:chExt cx="1376" cy="764"/>
          </a:xfrm>
        </p:grpSpPr>
        <p:sp>
          <p:nvSpPr>
            <p:cNvPr id="233613" name="Freeform 87">
              <a:extLst>
                <a:ext uri="{FF2B5EF4-FFF2-40B4-BE49-F238E27FC236}">
                  <a16:creationId xmlns:a16="http://schemas.microsoft.com/office/drawing/2014/main" id="{2A88B168-B165-47FB-97B4-5DAAF42D11BE}"/>
                </a:ext>
              </a:extLst>
            </p:cNvPr>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33614" name="Group 88">
              <a:extLst>
                <a:ext uri="{FF2B5EF4-FFF2-40B4-BE49-F238E27FC236}">
                  <a16:creationId xmlns:a16="http://schemas.microsoft.com/office/drawing/2014/main" id="{529B3C65-8BDD-4863-8F61-D308B41E2726}"/>
                </a:ext>
              </a:extLst>
            </p:cNvPr>
            <p:cNvGrpSpPr>
              <a:grpSpLocks/>
            </p:cNvGrpSpPr>
            <p:nvPr/>
          </p:nvGrpSpPr>
          <p:grpSpPr bwMode="auto">
            <a:xfrm>
              <a:off x="2448" y="74"/>
              <a:ext cx="1161" cy="603"/>
              <a:chOff x="-17" y="1286"/>
              <a:chExt cx="1161" cy="603"/>
            </a:xfrm>
          </p:grpSpPr>
          <p:sp>
            <p:nvSpPr>
              <p:cNvPr id="233615" name="Freeform 89">
                <a:extLst>
                  <a:ext uri="{FF2B5EF4-FFF2-40B4-BE49-F238E27FC236}">
                    <a16:creationId xmlns:a16="http://schemas.microsoft.com/office/drawing/2014/main" id="{369EE37F-2B4E-4476-BFC8-374B86EDDF19}"/>
                  </a:ext>
                </a:extLst>
              </p:cNvPr>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3616" name="Oval 90">
                <a:extLst>
                  <a:ext uri="{FF2B5EF4-FFF2-40B4-BE49-F238E27FC236}">
                    <a16:creationId xmlns:a16="http://schemas.microsoft.com/office/drawing/2014/main" id="{BEB014D5-E7C1-4A4A-8D2E-A4188F295A82}"/>
                  </a:ext>
                </a:extLst>
              </p:cNvPr>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17" name="Line 91">
                <a:extLst>
                  <a:ext uri="{FF2B5EF4-FFF2-40B4-BE49-F238E27FC236}">
                    <a16:creationId xmlns:a16="http://schemas.microsoft.com/office/drawing/2014/main" id="{11A12327-E23F-4750-9876-D1DFE058B2FA}"/>
                  </a:ext>
                </a:extLst>
              </p:cNvPr>
              <p:cNvSpPr>
                <a:spLocks noChangeShapeType="1"/>
              </p:cNvSpPr>
              <p:nvPr/>
            </p:nvSpPr>
            <p:spPr bwMode="auto">
              <a:xfrm>
                <a:off x="-14" y="170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18" name="Line 92">
                <a:extLst>
                  <a:ext uri="{FF2B5EF4-FFF2-40B4-BE49-F238E27FC236}">
                    <a16:creationId xmlns:a16="http://schemas.microsoft.com/office/drawing/2014/main" id="{F3D1ADC7-8785-4CB5-8643-C6CFEA1A2F59}"/>
                  </a:ext>
                </a:extLst>
              </p:cNvPr>
              <p:cNvSpPr>
                <a:spLocks noChangeShapeType="1"/>
              </p:cNvSpPr>
              <p:nvPr/>
            </p:nvSpPr>
            <p:spPr bwMode="auto">
              <a:xfrm>
                <a:off x="299" y="170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19" name="Rectangle 93">
                <a:extLst>
                  <a:ext uri="{FF2B5EF4-FFF2-40B4-BE49-F238E27FC236}">
                    <a16:creationId xmlns:a16="http://schemas.microsoft.com/office/drawing/2014/main" id="{6CAA412B-BC2D-402C-8B1A-3F400988C623}"/>
                  </a:ext>
                </a:extLst>
              </p:cNvPr>
              <p:cNvSpPr>
                <a:spLocks noChangeArrowheads="1"/>
              </p:cNvSpPr>
              <p:nvPr/>
            </p:nvSpPr>
            <p:spPr bwMode="auto">
              <a:xfrm>
                <a:off x="-14" y="170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33620" name="Oval 94">
                <a:extLst>
                  <a:ext uri="{FF2B5EF4-FFF2-40B4-BE49-F238E27FC236}">
                    <a16:creationId xmlns:a16="http://schemas.microsoft.com/office/drawing/2014/main" id="{726AF778-A47B-465D-B1F4-229F08DFC83A}"/>
                  </a:ext>
                </a:extLst>
              </p:cNvPr>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21" name="Freeform 95">
                <a:extLst>
                  <a:ext uri="{FF2B5EF4-FFF2-40B4-BE49-F238E27FC236}">
                    <a16:creationId xmlns:a16="http://schemas.microsoft.com/office/drawing/2014/main" id="{A4D39DCD-F8A6-4414-A76C-222C49EA8A20}"/>
                  </a:ext>
                </a:extLst>
              </p:cNvPr>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3622" name="Freeform 96">
                <a:extLst>
                  <a:ext uri="{FF2B5EF4-FFF2-40B4-BE49-F238E27FC236}">
                    <a16:creationId xmlns:a16="http://schemas.microsoft.com/office/drawing/2014/main" id="{768FDAA1-8D37-47D7-BECE-0852F10280DC}"/>
                  </a:ext>
                </a:extLst>
              </p:cNvPr>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3623" name="Group 97">
                <a:extLst>
                  <a:ext uri="{FF2B5EF4-FFF2-40B4-BE49-F238E27FC236}">
                    <a16:creationId xmlns:a16="http://schemas.microsoft.com/office/drawing/2014/main" id="{E913FF09-9DFE-49A5-AAC6-5CB8234A9AA7}"/>
                  </a:ext>
                </a:extLst>
              </p:cNvPr>
              <p:cNvGrpSpPr>
                <a:grpSpLocks/>
              </p:cNvGrpSpPr>
              <p:nvPr/>
            </p:nvGrpSpPr>
            <p:grpSpPr bwMode="auto">
              <a:xfrm>
                <a:off x="36" y="1598"/>
                <a:ext cx="202" cy="193"/>
                <a:chOff x="2956" y="2429"/>
                <a:chExt cx="203" cy="193"/>
              </a:xfrm>
            </p:grpSpPr>
            <p:sp>
              <p:nvSpPr>
                <p:cNvPr id="233645" name="Rectangle 98">
                  <a:extLst>
                    <a:ext uri="{FF2B5EF4-FFF2-40B4-BE49-F238E27FC236}">
                      <a16:creationId xmlns:a16="http://schemas.microsoft.com/office/drawing/2014/main" id="{8B213610-EB93-4396-9DB7-E8E3BFD28128}"/>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46" name="Text Box 99">
                  <a:extLst>
                    <a:ext uri="{FF2B5EF4-FFF2-40B4-BE49-F238E27FC236}">
                      <a16:creationId xmlns:a16="http://schemas.microsoft.com/office/drawing/2014/main" id="{0ADF2CBD-ED8F-490C-BCD9-D3487793CEC0}"/>
                    </a:ext>
                  </a:extLst>
                </p:cNvPr>
                <p:cNvSpPr txBox="1">
                  <a:spLocks noChangeArrowheads="1"/>
                </p:cNvSpPr>
                <p:nvPr/>
              </p:nvSpPr>
              <p:spPr bwMode="auto">
                <a:xfrm>
                  <a:off x="2956" y="2429"/>
                  <a:ext cx="2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3624" name="Group 100">
                <a:extLst>
                  <a:ext uri="{FF2B5EF4-FFF2-40B4-BE49-F238E27FC236}">
                    <a16:creationId xmlns:a16="http://schemas.microsoft.com/office/drawing/2014/main" id="{55CE4F05-09CD-461A-976E-EAB124AF1010}"/>
                  </a:ext>
                </a:extLst>
              </p:cNvPr>
              <p:cNvGrpSpPr>
                <a:grpSpLocks/>
              </p:cNvGrpSpPr>
              <p:nvPr/>
            </p:nvGrpSpPr>
            <p:grpSpPr bwMode="auto">
              <a:xfrm>
                <a:off x="828" y="1580"/>
                <a:ext cx="316" cy="225"/>
                <a:chOff x="1740" y="2276"/>
                <a:chExt cx="316" cy="225"/>
              </a:xfrm>
            </p:grpSpPr>
            <p:sp>
              <p:nvSpPr>
                <p:cNvPr id="233637" name="Oval 101">
                  <a:extLst>
                    <a:ext uri="{FF2B5EF4-FFF2-40B4-BE49-F238E27FC236}">
                      <a16:creationId xmlns:a16="http://schemas.microsoft.com/office/drawing/2014/main" id="{AC46F418-3778-439F-BBE0-9B0BF7F48A55}"/>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38" name="Line 102">
                  <a:extLst>
                    <a:ext uri="{FF2B5EF4-FFF2-40B4-BE49-F238E27FC236}">
                      <a16:creationId xmlns:a16="http://schemas.microsoft.com/office/drawing/2014/main" id="{E6A2B83B-8AC8-4541-B741-6B17DC61683E}"/>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39" name="Line 103">
                  <a:extLst>
                    <a:ext uri="{FF2B5EF4-FFF2-40B4-BE49-F238E27FC236}">
                      <a16:creationId xmlns:a16="http://schemas.microsoft.com/office/drawing/2014/main" id="{FC010D0C-95D4-445A-939F-133422C1EA36}"/>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40" name="Rectangle 104">
                  <a:extLst>
                    <a:ext uri="{FF2B5EF4-FFF2-40B4-BE49-F238E27FC236}">
                      <a16:creationId xmlns:a16="http://schemas.microsoft.com/office/drawing/2014/main" id="{3D84277D-BE9E-4090-9250-30A4FD1CC6D3}"/>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33641" name="Oval 105">
                  <a:extLst>
                    <a:ext uri="{FF2B5EF4-FFF2-40B4-BE49-F238E27FC236}">
                      <a16:creationId xmlns:a16="http://schemas.microsoft.com/office/drawing/2014/main" id="{16D84D50-A357-4DDE-B3B8-6FDFAB5ACCC0}"/>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3642" name="Group 106">
                  <a:extLst>
                    <a:ext uri="{FF2B5EF4-FFF2-40B4-BE49-F238E27FC236}">
                      <a16:creationId xmlns:a16="http://schemas.microsoft.com/office/drawing/2014/main" id="{1C5C18AC-1BD9-4258-83B8-9A113E4816E1}"/>
                    </a:ext>
                  </a:extLst>
                </p:cNvPr>
                <p:cNvGrpSpPr>
                  <a:grpSpLocks/>
                </p:cNvGrpSpPr>
                <p:nvPr/>
              </p:nvGrpSpPr>
              <p:grpSpPr bwMode="auto">
                <a:xfrm>
                  <a:off x="1796" y="2276"/>
                  <a:ext cx="211" cy="223"/>
                  <a:chOff x="2952" y="2399"/>
                  <a:chExt cx="212" cy="223"/>
                </a:xfrm>
              </p:grpSpPr>
              <p:sp>
                <p:nvSpPr>
                  <p:cNvPr id="233643" name="Rectangle 107">
                    <a:extLst>
                      <a:ext uri="{FF2B5EF4-FFF2-40B4-BE49-F238E27FC236}">
                        <a16:creationId xmlns:a16="http://schemas.microsoft.com/office/drawing/2014/main" id="{48DEE0A2-EDED-469D-97C5-75DF0288856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44" name="Text Box 108">
                    <a:extLst>
                      <a:ext uri="{FF2B5EF4-FFF2-40B4-BE49-F238E27FC236}">
                        <a16:creationId xmlns:a16="http://schemas.microsoft.com/office/drawing/2014/main" id="{C3C0837C-29DF-4DDE-A0B2-81ADA3F0433C}"/>
                      </a:ext>
                    </a:extLst>
                  </p:cNvPr>
                  <p:cNvSpPr txBox="1">
                    <a:spLocks noChangeArrowheads="1"/>
                  </p:cNvSpPr>
                  <p:nvPr/>
                </p:nvSpPr>
                <p:spPr bwMode="auto">
                  <a:xfrm>
                    <a:off x="2952" y="2399"/>
                    <a:ext cx="21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Comic Sans MS" panose="030F0702030302020204" pitchFamily="66" charset="0"/>
                        <a:ea typeface="黑体" panose="02010609060101010101" pitchFamily="49" charset="-122"/>
                      </a:rPr>
                      <a:t>z</a:t>
                    </a:r>
                  </a:p>
                </p:txBody>
              </p:sp>
            </p:grpSp>
          </p:grpSp>
          <p:sp>
            <p:nvSpPr>
              <p:cNvPr id="233625" name="Text Box 109">
                <a:extLst>
                  <a:ext uri="{FF2B5EF4-FFF2-40B4-BE49-F238E27FC236}">
                    <a16:creationId xmlns:a16="http://schemas.microsoft.com/office/drawing/2014/main" id="{2716DB6D-FBD4-49B6-B21F-9D153DBABBFB}"/>
                  </a:ext>
                </a:extLst>
              </p:cNvPr>
              <p:cNvSpPr txBox="1">
                <a:spLocks noChangeArrowheads="1"/>
              </p:cNvSpPr>
              <p:nvPr/>
            </p:nvSpPr>
            <p:spPr bwMode="auto">
              <a:xfrm>
                <a:off x="735" y="1400"/>
                <a:ext cx="1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3626" name="Text Box 110">
                <a:extLst>
                  <a:ext uri="{FF2B5EF4-FFF2-40B4-BE49-F238E27FC236}">
                    <a16:creationId xmlns:a16="http://schemas.microsoft.com/office/drawing/2014/main" id="{0A54C348-AD2C-482A-B330-A7CC873D7F83}"/>
                  </a:ext>
                </a:extLst>
              </p:cNvPr>
              <p:cNvSpPr txBox="1">
                <a:spLocks noChangeArrowheads="1"/>
              </p:cNvSpPr>
              <p:nvPr/>
            </p:nvSpPr>
            <p:spPr bwMode="auto">
              <a:xfrm>
                <a:off x="196" y="1397"/>
                <a:ext cx="19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2</a:t>
                </a:r>
                <a:endParaRPr lang="en-US" altLang="zh-CN" sz="2400" u="none">
                  <a:latin typeface="Times New Roman" panose="02020603050405020304" pitchFamily="18" charset="0"/>
                  <a:ea typeface="黑体" panose="02010609060101010101" pitchFamily="49" charset="-122"/>
                </a:endParaRPr>
              </a:p>
            </p:txBody>
          </p:sp>
          <p:sp>
            <p:nvSpPr>
              <p:cNvPr id="233627" name="Text Box 111">
                <a:extLst>
                  <a:ext uri="{FF2B5EF4-FFF2-40B4-BE49-F238E27FC236}">
                    <a16:creationId xmlns:a16="http://schemas.microsoft.com/office/drawing/2014/main" id="{DE183B56-5943-41FD-9940-60B401B68635}"/>
                  </a:ext>
                </a:extLst>
              </p:cNvPr>
              <p:cNvSpPr txBox="1">
                <a:spLocks noChangeArrowheads="1"/>
              </p:cNvSpPr>
              <p:nvPr/>
            </p:nvSpPr>
            <p:spPr bwMode="auto">
              <a:xfrm>
                <a:off x="480" y="1730"/>
                <a:ext cx="19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7</a:t>
                </a:r>
                <a:endParaRPr lang="en-US" altLang="zh-CN" sz="2400" u="none">
                  <a:latin typeface="Times New Roman" panose="02020603050405020304" pitchFamily="18" charset="0"/>
                  <a:ea typeface="黑体" panose="02010609060101010101" pitchFamily="49" charset="-122"/>
                </a:endParaRPr>
              </a:p>
            </p:txBody>
          </p:sp>
          <p:grpSp>
            <p:nvGrpSpPr>
              <p:cNvPr id="233628" name="Group 112">
                <a:extLst>
                  <a:ext uri="{FF2B5EF4-FFF2-40B4-BE49-F238E27FC236}">
                    <a16:creationId xmlns:a16="http://schemas.microsoft.com/office/drawing/2014/main" id="{9F22C603-FB90-4D8D-9DE1-986B9E20381A}"/>
                  </a:ext>
                </a:extLst>
              </p:cNvPr>
              <p:cNvGrpSpPr>
                <a:grpSpLocks/>
              </p:cNvGrpSpPr>
              <p:nvPr/>
            </p:nvGrpSpPr>
            <p:grpSpPr bwMode="auto">
              <a:xfrm>
                <a:off x="408" y="1286"/>
                <a:ext cx="316" cy="195"/>
                <a:chOff x="1740" y="2306"/>
                <a:chExt cx="316" cy="195"/>
              </a:xfrm>
            </p:grpSpPr>
            <p:sp>
              <p:nvSpPr>
                <p:cNvPr id="233629" name="Oval 113">
                  <a:extLst>
                    <a:ext uri="{FF2B5EF4-FFF2-40B4-BE49-F238E27FC236}">
                      <a16:creationId xmlns:a16="http://schemas.microsoft.com/office/drawing/2014/main" id="{D60FDA32-3217-4F94-99D4-9C1DC1A79032}"/>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30" name="Line 114">
                  <a:extLst>
                    <a:ext uri="{FF2B5EF4-FFF2-40B4-BE49-F238E27FC236}">
                      <a16:creationId xmlns:a16="http://schemas.microsoft.com/office/drawing/2014/main" id="{DF37FB74-2A8B-4AF0-8AD8-377034F0B6A8}"/>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31" name="Line 115">
                  <a:extLst>
                    <a:ext uri="{FF2B5EF4-FFF2-40B4-BE49-F238E27FC236}">
                      <a16:creationId xmlns:a16="http://schemas.microsoft.com/office/drawing/2014/main" id="{11ADE4C8-4DCC-4361-877F-65371E43B911}"/>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32" name="Rectangle 116">
                  <a:extLst>
                    <a:ext uri="{FF2B5EF4-FFF2-40B4-BE49-F238E27FC236}">
                      <a16:creationId xmlns:a16="http://schemas.microsoft.com/office/drawing/2014/main" id="{E7E17174-0944-43C3-AE77-13838A424805}"/>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33633" name="Oval 117">
                  <a:extLst>
                    <a:ext uri="{FF2B5EF4-FFF2-40B4-BE49-F238E27FC236}">
                      <a16:creationId xmlns:a16="http://schemas.microsoft.com/office/drawing/2014/main" id="{AC08F85A-1913-43B5-893B-1566EE1A8C3B}"/>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3634" name="Group 118">
                  <a:extLst>
                    <a:ext uri="{FF2B5EF4-FFF2-40B4-BE49-F238E27FC236}">
                      <a16:creationId xmlns:a16="http://schemas.microsoft.com/office/drawing/2014/main" id="{D3B41CC4-298E-4983-AC24-9E279B2CBFA3}"/>
                    </a:ext>
                  </a:extLst>
                </p:cNvPr>
                <p:cNvGrpSpPr>
                  <a:grpSpLocks/>
                </p:cNvGrpSpPr>
                <p:nvPr/>
              </p:nvGrpSpPr>
              <p:grpSpPr bwMode="auto">
                <a:xfrm>
                  <a:off x="1805" y="2306"/>
                  <a:ext cx="191" cy="193"/>
                  <a:chOff x="2960" y="2429"/>
                  <a:chExt cx="193" cy="193"/>
                </a:xfrm>
              </p:grpSpPr>
              <p:sp>
                <p:nvSpPr>
                  <p:cNvPr id="233635" name="Rectangle 119">
                    <a:extLst>
                      <a:ext uri="{FF2B5EF4-FFF2-40B4-BE49-F238E27FC236}">
                        <a16:creationId xmlns:a16="http://schemas.microsoft.com/office/drawing/2014/main" id="{0C128C8F-2A1F-46A9-8D06-09E6FCEE1EC6}"/>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36" name="Text Box 120">
                    <a:extLst>
                      <a:ext uri="{FF2B5EF4-FFF2-40B4-BE49-F238E27FC236}">
                        <a16:creationId xmlns:a16="http://schemas.microsoft.com/office/drawing/2014/main" id="{BAA1B28D-A638-4D49-B939-627D3247A69C}"/>
                      </a:ext>
                    </a:extLst>
                  </p:cNvPr>
                  <p:cNvSpPr txBox="1">
                    <a:spLocks noChangeArrowheads="1"/>
                  </p:cNvSpPr>
                  <p:nvPr/>
                </p:nvSpPr>
                <p:spPr bwMode="auto">
                  <a:xfrm>
                    <a:off x="2960" y="2429"/>
                    <a:ext cx="19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grpSp>
      </p:grpSp>
      <p:sp>
        <p:nvSpPr>
          <p:cNvPr id="233561" name="Text Box 121">
            <a:extLst>
              <a:ext uri="{FF2B5EF4-FFF2-40B4-BE49-F238E27FC236}">
                <a16:creationId xmlns:a16="http://schemas.microsoft.com/office/drawing/2014/main" id="{90614170-4AC2-4A43-8125-32D953F83EC9}"/>
              </a:ext>
            </a:extLst>
          </p:cNvPr>
          <p:cNvSpPr txBox="1">
            <a:spLocks noChangeArrowheads="1"/>
          </p:cNvSpPr>
          <p:nvPr/>
        </p:nvSpPr>
        <p:spPr bwMode="auto">
          <a:xfrm>
            <a:off x="1524000" y="685801"/>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a:latin typeface="Comic Sans MS" panose="030F0702030302020204" pitchFamily="66" charset="0"/>
                <a:ea typeface="黑体" panose="02010609060101010101" pitchFamily="49" charset="-122"/>
              </a:rPr>
              <a:t>节点</a:t>
            </a:r>
            <a:r>
              <a:rPr lang="en-US" altLang="zh-CN" b="1">
                <a:latin typeface="Comic Sans MS" panose="030F0702030302020204" pitchFamily="66" charset="0"/>
                <a:ea typeface="黑体" panose="02010609060101010101" pitchFamily="49" charset="-122"/>
              </a:rPr>
              <a:t>x</a:t>
            </a:r>
            <a:r>
              <a:rPr lang="zh-CN" altLang="en-US" b="1">
                <a:latin typeface="Comic Sans MS" panose="030F0702030302020204" pitchFamily="66" charset="0"/>
                <a:ea typeface="黑体" panose="02010609060101010101" pitchFamily="49" charset="-122"/>
              </a:rPr>
              <a:t>表</a:t>
            </a:r>
          </a:p>
        </p:txBody>
      </p:sp>
      <p:sp>
        <p:nvSpPr>
          <p:cNvPr id="233562" name="Text Box 122">
            <a:extLst>
              <a:ext uri="{FF2B5EF4-FFF2-40B4-BE49-F238E27FC236}">
                <a16:creationId xmlns:a16="http://schemas.microsoft.com/office/drawing/2014/main" id="{53A9B5C5-6842-43FC-9C28-4B0FC2EFE182}"/>
              </a:ext>
            </a:extLst>
          </p:cNvPr>
          <p:cNvSpPr txBox="1">
            <a:spLocks noChangeArrowheads="1"/>
          </p:cNvSpPr>
          <p:nvPr/>
        </p:nvSpPr>
        <p:spPr bwMode="auto">
          <a:xfrm>
            <a:off x="1524001" y="2590801"/>
            <a:ext cx="1001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a:latin typeface="Comic Sans MS" panose="030F0702030302020204" pitchFamily="66" charset="0"/>
                <a:ea typeface="黑体" panose="02010609060101010101" pitchFamily="49" charset="-122"/>
              </a:rPr>
              <a:t>节点</a:t>
            </a:r>
            <a:r>
              <a:rPr lang="en-US" altLang="zh-CN" b="1">
                <a:latin typeface="Comic Sans MS" panose="030F0702030302020204" pitchFamily="66" charset="0"/>
                <a:ea typeface="黑体" panose="02010609060101010101" pitchFamily="49" charset="-122"/>
              </a:rPr>
              <a:t>y</a:t>
            </a:r>
            <a:r>
              <a:rPr lang="zh-CN" altLang="en-US" b="1">
                <a:latin typeface="Comic Sans MS" panose="030F0702030302020204" pitchFamily="66" charset="0"/>
                <a:ea typeface="黑体" panose="02010609060101010101" pitchFamily="49" charset="-122"/>
              </a:rPr>
              <a:t>表</a:t>
            </a:r>
            <a:endParaRPr lang="en-US" altLang="zh-CN" b="1">
              <a:latin typeface="Comic Sans MS" panose="030F0702030302020204" pitchFamily="66" charset="0"/>
              <a:ea typeface="黑体" panose="02010609060101010101" pitchFamily="49" charset="-122"/>
            </a:endParaRPr>
          </a:p>
        </p:txBody>
      </p:sp>
      <p:sp>
        <p:nvSpPr>
          <p:cNvPr id="233563" name="Text Box 123">
            <a:extLst>
              <a:ext uri="{FF2B5EF4-FFF2-40B4-BE49-F238E27FC236}">
                <a16:creationId xmlns:a16="http://schemas.microsoft.com/office/drawing/2014/main" id="{922938AC-D136-4E9A-98AE-E7D8C9EE1121}"/>
              </a:ext>
            </a:extLst>
          </p:cNvPr>
          <p:cNvSpPr txBox="1">
            <a:spLocks noChangeArrowheads="1"/>
          </p:cNvSpPr>
          <p:nvPr/>
        </p:nvSpPr>
        <p:spPr bwMode="auto">
          <a:xfrm>
            <a:off x="1524000" y="4330701"/>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a:latin typeface="Comic Sans MS" panose="030F0702030302020204" pitchFamily="66" charset="0"/>
                <a:ea typeface="黑体" panose="02010609060101010101" pitchFamily="49" charset="-122"/>
              </a:rPr>
              <a:t>节点</a:t>
            </a:r>
            <a:r>
              <a:rPr lang="en-US" altLang="zh-CN" b="1">
                <a:latin typeface="Comic Sans MS" panose="030F0702030302020204" pitchFamily="66" charset="0"/>
                <a:ea typeface="黑体" panose="02010609060101010101" pitchFamily="49" charset="-122"/>
              </a:rPr>
              <a:t>z</a:t>
            </a:r>
            <a:r>
              <a:rPr lang="zh-CN" altLang="en-US" b="1">
                <a:latin typeface="Comic Sans MS" panose="030F0702030302020204" pitchFamily="66" charset="0"/>
                <a:ea typeface="黑体" panose="02010609060101010101" pitchFamily="49" charset="-122"/>
              </a:rPr>
              <a:t>表</a:t>
            </a:r>
            <a:endParaRPr lang="en-US" altLang="zh-CN" b="1">
              <a:latin typeface="Comic Sans MS" panose="030F0702030302020204" pitchFamily="66" charset="0"/>
              <a:ea typeface="黑体" panose="02010609060101010101" pitchFamily="49" charset="-122"/>
            </a:endParaRPr>
          </a:p>
        </p:txBody>
      </p:sp>
      <p:sp>
        <p:nvSpPr>
          <p:cNvPr id="233564" name="Oval 124">
            <a:extLst>
              <a:ext uri="{FF2B5EF4-FFF2-40B4-BE49-F238E27FC236}">
                <a16:creationId xmlns:a16="http://schemas.microsoft.com/office/drawing/2014/main" id="{55FEF748-EFB8-48CF-B6F7-D17CD496F622}"/>
              </a:ext>
            </a:extLst>
          </p:cNvPr>
          <p:cNvSpPr>
            <a:spLocks noChangeArrowheads="1"/>
          </p:cNvSpPr>
          <p:nvPr/>
        </p:nvSpPr>
        <p:spPr bwMode="auto">
          <a:xfrm>
            <a:off x="2743200" y="3733800"/>
            <a:ext cx="1066800" cy="381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565" name="Oval 125">
            <a:extLst>
              <a:ext uri="{FF2B5EF4-FFF2-40B4-BE49-F238E27FC236}">
                <a16:creationId xmlns:a16="http://schemas.microsoft.com/office/drawing/2014/main" id="{2B0296C4-1532-4632-A0E4-CB65F30922A7}"/>
              </a:ext>
            </a:extLst>
          </p:cNvPr>
          <p:cNvSpPr>
            <a:spLocks noChangeArrowheads="1"/>
          </p:cNvSpPr>
          <p:nvPr/>
        </p:nvSpPr>
        <p:spPr bwMode="auto">
          <a:xfrm>
            <a:off x="2743200" y="5943600"/>
            <a:ext cx="1066800" cy="381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566" name="Oval 126">
            <a:extLst>
              <a:ext uri="{FF2B5EF4-FFF2-40B4-BE49-F238E27FC236}">
                <a16:creationId xmlns:a16="http://schemas.microsoft.com/office/drawing/2014/main" id="{D7896CC7-0DB8-4523-9935-CBFB88421FB4}"/>
              </a:ext>
            </a:extLst>
          </p:cNvPr>
          <p:cNvSpPr>
            <a:spLocks noChangeArrowheads="1"/>
          </p:cNvSpPr>
          <p:nvPr/>
        </p:nvSpPr>
        <p:spPr bwMode="auto">
          <a:xfrm>
            <a:off x="4724400" y="5867400"/>
            <a:ext cx="1066800" cy="381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567" name="Rectangle 127">
            <a:extLst>
              <a:ext uri="{FF2B5EF4-FFF2-40B4-BE49-F238E27FC236}">
                <a16:creationId xmlns:a16="http://schemas.microsoft.com/office/drawing/2014/main" id="{8952DFCC-8D7E-400C-9C54-1B4C49B183F1}"/>
              </a:ext>
            </a:extLst>
          </p:cNvPr>
          <p:cNvSpPr>
            <a:spLocks noChangeArrowheads="1"/>
          </p:cNvSpPr>
          <p:nvPr/>
        </p:nvSpPr>
        <p:spPr bwMode="auto">
          <a:xfrm>
            <a:off x="2432050" y="339725"/>
            <a:ext cx="518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D</a:t>
            </a:r>
            <a:r>
              <a:rPr lang="fr-FR" altLang="zh-CN" b="1" u="none" baseline="-25000">
                <a:solidFill>
                  <a:srgbClr val="000000"/>
                </a:solidFill>
                <a:latin typeface="Times" panose="02020603050405020304" pitchFamily="18" charset="0"/>
                <a:ea typeface="黑体" panose="02010609060101010101" pitchFamily="49" charset="-122"/>
                <a:cs typeface="Times New Roman" panose="02020603050405020304" pitchFamily="18" charset="0"/>
              </a:rPr>
              <a:t>x</a:t>
            </a: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(y) = min{c(x,y) + D</a:t>
            </a:r>
            <a:r>
              <a:rPr lang="fr-FR" altLang="zh-CN" b="1" u="none" baseline="-25000">
                <a:solidFill>
                  <a:srgbClr val="000000"/>
                </a:solidFill>
                <a:latin typeface="Times" panose="02020603050405020304" pitchFamily="18" charset="0"/>
                <a:ea typeface="黑体" panose="02010609060101010101" pitchFamily="49" charset="-122"/>
                <a:cs typeface="Times New Roman" panose="02020603050405020304" pitchFamily="18" charset="0"/>
              </a:rPr>
              <a:t>y</a:t>
            </a: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(y), c(x,z) + D</a:t>
            </a:r>
            <a:r>
              <a:rPr lang="fr-FR" altLang="zh-CN" b="1" u="none" baseline="-25000">
                <a:solidFill>
                  <a:srgbClr val="000000"/>
                </a:solidFill>
                <a:latin typeface="Times" panose="02020603050405020304" pitchFamily="18" charset="0"/>
                <a:ea typeface="黑体" panose="02010609060101010101" pitchFamily="49" charset="-122"/>
                <a:cs typeface="Times New Roman" panose="02020603050405020304" pitchFamily="18" charset="0"/>
              </a:rPr>
              <a:t>z</a:t>
            </a: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(y)} </a:t>
            </a:r>
            <a:b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b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             = min{2+0 , 7+1} = 2</a:t>
            </a:r>
          </a:p>
        </p:txBody>
      </p:sp>
      <p:sp>
        <p:nvSpPr>
          <p:cNvPr id="233568" name="Line 128">
            <a:extLst>
              <a:ext uri="{FF2B5EF4-FFF2-40B4-BE49-F238E27FC236}">
                <a16:creationId xmlns:a16="http://schemas.microsoft.com/office/drawing/2014/main" id="{64B789DF-A4ED-4644-B41D-ECBC383E4FDC}"/>
              </a:ext>
            </a:extLst>
          </p:cNvPr>
          <p:cNvSpPr>
            <a:spLocks noChangeShapeType="1"/>
          </p:cNvSpPr>
          <p:nvPr/>
        </p:nvSpPr>
        <p:spPr bwMode="auto">
          <a:xfrm flipH="1">
            <a:off x="5284789" y="809625"/>
            <a:ext cx="809625" cy="9667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69" name="Rectangle 129">
            <a:extLst>
              <a:ext uri="{FF2B5EF4-FFF2-40B4-BE49-F238E27FC236}">
                <a16:creationId xmlns:a16="http://schemas.microsoft.com/office/drawing/2014/main" id="{55BF5D1E-AC1C-470F-890D-F4C55EF50417}"/>
              </a:ext>
            </a:extLst>
          </p:cNvPr>
          <p:cNvSpPr>
            <a:spLocks noChangeArrowheads="1"/>
          </p:cNvSpPr>
          <p:nvPr/>
        </p:nvSpPr>
        <p:spPr bwMode="auto">
          <a:xfrm>
            <a:off x="7908926" y="260350"/>
            <a:ext cx="2803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fr-FR" altLang="zh-CN" i="1" u="none">
                <a:latin typeface="Comic Sans MS" panose="030F0702030302020204" pitchFamily="66" charset="0"/>
                <a:ea typeface="黑体" panose="02010609060101010101" pitchFamily="49" charset="-122"/>
              </a:rPr>
              <a:t>D</a:t>
            </a:r>
            <a:r>
              <a:rPr lang="fr-FR" altLang="zh-CN" i="1" u="none" baseline="-25000">
                <a:latin typeface="Comic Sans MS" panose="030F0702030302020204" pitchFamily="66" charset="0"/>
                <a:ea typeface="黑体" panose="02010609060101010101" pitchFamily="49" charset="-122"/>
              </a:rPr>
              <a:t>x</a:t>
            </a:r>
            <a:r>
              <a:rPr lang="fr-FR" altLang="zh-CN" i="1" u="none">
                <a:latin typeface="Comic Sans MS" panose="030F0702030302020204" pitchFamily="66" charset="0"/>
                <a:ea typeface="黑体" panose="02010609060101010101" pitchFamily="49" charset="-122"/>
              </a:rPr>
              <a:t>(z) = </a:t>
            </a:r>
            <a:r>
              <a:rPr lang="fr-FR" altLang="zh-CN" u="none">
                <a:latin typeface="Comic Sans MS" panose="030F0702030302020204" pitchFamily="66" charset="0"/>
                <a:ea typeface="黑体" panose="02010609060101010101" pitchFamily="49" charset="-122"/>
              </a:rPr>
              <a:t>min{</a:t>
            </a:r>
            <a:r>
              <a:rPr lang="fr-FR" altLang="zh-CN" i="1" u="none">
                <a:latin typeface="Comic Sans MS" panose="030F0702030302020204" pitchFamily="66" charset="0"/>
                <a:ea typeface="黑体" panose="02010609060101010101" pitchFamily="49" charset="-122"/>
              </a:rPr>
              <a:t>c(x,y) + </a:t>
            </a:r>
            <a:br>
              <a:rPr lang="fr-FR" altLang="zh-CN" i="1" u="none">
                <a:latin typeface="Comic Sans MS" panose="030F0702030302020204" pitchFamily="66" charset="0"/>
                <a:ea typeface="黑体" panose="02010609060101010101" pitchFamily="49" charset="-122"/>
              </a:rPr>
            </a:br>
            <a:r>
              <a:rPr lang="fr-FR" altLang="zh-CN" i="1" u="none">
                <a:latin typeface="Comic Sans MS" panose="030F0702030302020204" pitchFamily="66" charset="0"/>
                <a:ea typeface="黑体" panose="02010609060101010101" pitchFamily="49" charset="-122"/>
              </a:rPr>
              <a:t>      D</a:t>
            </a:r>
            <a:r>
              <a:rPr lang="fr-FR" altLang="zh-CN" i="1" u="none" baseline="-25000">
                <a:latin typeface="Comic Sans MS" panose="030F0702030302020204" pitchFamily="66" charset="0"/>
                <a:ea typeface="黑体" panose="02010609060101010101" pitchFamily="49" charset="-122"/>
              </a:rPr>
              <a:t>y</a:t>
            </a:r>
            <a:r>
              <a:rPr lang="fr-FR" altLang="zh-CN" i="1" u="none">
                <a:latin typeface="Comic Sans MS" panose="030F0702030302020204" pitchFamily="66" charset="0"/>
                <a:ea typeface="黑体" panose="02010609060101010101" pitchFamily="49" charset="-122"/>
              </a:rPr>
              <a:t>(z), c(x,z) + D</a:t>
            </a:r>
            <a:r>
              <a:rPr lang="fr-FR" altLang="zh-CN" i="1" u="none" baseline="-25000">
                <a:latin typeface="Comic Sans MS" panose="030F0702030302020204" pitchFamily="66" charset="0"/>
                <a:ea typeface="黑体" panose="02010609060101010101" pitchFamily="49" charset="-122"/>
              </a:rPr>
              <a:t>z</a:t>
            </a:r>
            <a:r>
              <a:rPr lang="fr-FR" altLang="zh-CN" i="1" u="none">
                <a:latin typeface="Comic Sans MS" panose="030F0702030302020204" pitchFamily="66" charset="0"/>
                <a:ea typeface="黑体" panose="02010609060101010101" pitchFamily="49" charset="-122"/>
              </a:rPr>
              <a:t>(z)</a:t>
            </a:r>
            <a:r>
              <a:rPr lang="fr-FR" altLang="zh-CN" u="none">
                <a:latin typeface="Comic Sans MS" panose="030F0702030302020204" pitchFamily="66" charset="0"/>
                <a:ea typeface="黑体" panose="02010609060101010101" pitchFamily="49" charset="-122"/>
              </a:rPr>
              <a:t>} </a:t>
            </a:r>
          </a:p>
          <a:p>
            <a:pPr algn="just"/>
            <a:r>
              <a:rPr lang="fr-FR" altLang="zh-CN" u="none">
                <a:latin typeface="Comic Sans MS" panose="030F0702030302020204" pitchFamily="66" charset="0"/>
                <a:ea typeface="黑体" panose="02010609060101010101" pitchFamily="49" charset="-122"/>
              </a:rPr>
              <a:t>= min{2+1 , 7+0} = 3</a:t>
            </a:r>
          </a:p>
        </p:txBody>
      </p:sp>
      <p:sp>
        <p:nvSpPr>
          <p:cNvPr id="233570" name="Line 130">
            <a:extLst>
              <a:ext uri="{FF2B5EF4-FFF2-40B4-BE49-F238E27FC236}">
                <a16:creationId xmlns:a16="http://schemas.microsoft.com/office/drawing/2014/main" id="{1F27610F-CF1D-4479-ACBA-A36BEEB4A51C}"/>
              </a:ext>
            </a:extLst>
          </p:cNvPr>
          <p:cNvSpPr>
            <a:spLocks noChangeShapeType="1"/>
          </p:cNvSpPr>
          <p:nvPr/>
        </p:nvSpPr>
        <p:spPr bwMode="auto">
          <a:xfrm flipH="1">
            <a:off x="5703889" y="482600"/>
            <a:ext cx="2586037" cy="13335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71" name="Text Box 131">
            <a:extLst>
              <a:ext uri="{FF2B5EF4-FFF2-40B4-BE49-F238E27FC236}">
                <a16:creationId xmlns:a16="http://schemas.microsoft.com/office/drawing/2014/main" id="{286B0776-7196-4B7B-96E1-6127BD603CEF}"/>
              </a:ext>
            </a:extLst>
          </p:cNvPr>
          <p:cNvSpPr txBox="1">
            <a:spLocks noChangeArrowheads="1"/>
          </p:cNvSpPr>
          <p:nvPr/>
        </p:nvSpPr>
        <p:spPr bwMode="auto">
          <a:xfrm>
            <a:off x="6261100" y="54991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2" name="Text Box 132">
            <a:extLst>
              <a:ext uri="{FF2B5EF4-FFF2-40B4-BE49-F238E27FC236}">
                <a16:creationId xmlns:a16="http://schemas.microsoft.com/office/drawing/2014/main" id="{FD4D02DD-0165-458D-932A-2D32E0128526}"/>
              </a:ext>
            </a:extLst>
          </p:cNvPr>
          <p:cNvSpPr txBox="1">
            <a:spLocks noChangeArrowheads="1"/>
          </p:cNvSpPr>
          <p:nvPr/>
        </p:nvSpPr>
        <p:spPr bwMode="auto">
          <a:xfrm>
            <a:off x="6350000" y="38608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3" name="Text Box 133">
            <a:extLst>
              <a:ext uri="{FF2B5EF4-FFF2-40B4-BE49-F238E27FC236}">
                <a16:creationId xmlns:a16="http://schemas.microsoft.com/office/drawing/2014/main" id="{6B1C2697-74AD-4CA1-8FD7-4485923305E9}"/>
              </a:ext>
            </a:extLst>
          </p:cNvPr>
          <p:cNvSpPr txBox="1">
            <a:spLocks noChangeArrowheads="1"/>
          </p:cNvSpPr>
          <p:nvPr/>
        </p:nvSpPr>
        <p:spPr bwMode="auto">
          <a:xfrm>
            <a:off x="4152900" y="55118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4" name="Text Box 134">
            <a:extLst>
              <a:ext uri="{FF2B5EF4-FFF2-40B4-BE49-F238E27FC236}">
                <a16:creationId xmlns:a16="http://schemas.microsoft.com/office/drawing/2014/main" id="{037E608B-3FD1-4F9D-8BA9-662BD019C61E}"/>
              </a:ext>
            </a:extLst>
          </p:cNvPr>
          <p:cNvSpPr txBox="1">
            <a:spLocks noChangeArrowheads="1"/>
          </p:cNvSpPr>
          <p:nvPr/>
        </p:nvSpPr>
        <p:spPr bwMode="auto">
          <a:xfrm>
            <a:off x="4127500" y="37846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grpSp>
        <p:nvGrpSpPr>
          <p:cNvPr id="233575" name="Group 135">
            <a:extLst>
              <a:ext uri="{FF2B5EF4-FFF2-40B4-BE49-F238E27FC236}">
                <a16:creationId xmlns:a16="http://schemas.microsoft.com/office/drawing/2014/main" id="{171CFE91-9A2C-45B7-AE61-4CB8A4FC80DE}"/>
              </a:ext>
            </a:extLst>
          </p:cNvPr>
          <p:cNvGrpSpPr>
            <a:grpSpLocks/>
          </p:cNvGrpSpPr>
          <p:nvPr/>
        </p:nvGrpSpPr>
        <p:grpSpPr bwMode="auto">
          <a:xfrm>
            <a:off x="2006600" y="1295400"/>
            <a:ext cx="6070600" cy="1436688"/>
            <a:chOff x="304" y="816"/>
            <a:chExt cx="3824" cy="905"/>
          </a:xfrm>
        </p:grpSpPr>
        <p:sp>
          <p:nvSpPr>
            <p:cNvPr id="233579" name="Line 136">
              <a:extLst>
                <a:ext uri="{FF2B5EF4-FFF2-40B4-BE49-F238E27FC236}">
                  <a16:creationId xmlns:a16="http://schemas.microsoft.com/office/drawing/2014/main" id="{523B4F6B-F18C-42D8-9B7F-907BA76756C3}"/>
                </a:ext>
              </a:extLst>
            </p:cNvPr>
            <p:cNvSpPr>
              <a:spLocks noChangeShapeType="1"/>
            </p:cNvSpPr>
            <p:nvPr/>
          </p:nvSpPr>
          <p:spPr bwMode="auto">
            <a:xfrm>
              <a:off x="768" y="912"/>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80" name="Line 137">
              <a:extLst>
                <a:ext uri="{FF2B5EF4-FFF2-40B4-BE49-F238E27FC236}">
                  <a16:creationId xmlns:a16="http://schemas.microsoft.com/office/drawing/2014/main" id="{E7C9FEB1-0104-43DF-907E-04C18427257A}"/>
                </a:ext>
              </a:extLst>
            </p:cNvPr>
            <p:cNvSpPr>
              <a:spLocks noChangeShapeType="1"/>
            </p:cNvSpPr>
            <p:nvPr/>
          </p:nvSpPr>
          <p:spPr bwMode="auto">
            <a:xfrm>
              <a:off x="576" y="105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81" name="Text Box 138">
              <a:extLst>
                <a:ext uri="{FF2B5EF4-FFF2-40B4-BE49-F238E27FC236}">
                  <a16:creationId xmlns:a16="http://schemas.microsoft.com/office/drawing/2014/main" id="{DCF7A863-0A6C-403C-88DE-F52F81A5FA97}"/>
                </a:ext>
              </a:extLst>
            </p:cNvPr>
            <p:cNvSpPr txBox="1">
              <a:spLocks noChangeArrowheads="1"/>
            </p:cNvSpPr>
            <p:nvPr/>
          </p:nvSpPr>
          <p:spPr bwMode="auto">
            <a:xfrm>
              <a:off x="768" y="816"/>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82" name="Text Box 139">
              <a:extLst>
                <a:ext uri="{FF2B5EF4-FFF2-40B4-BE49-F238E27FC236}">
                  <a16:creationId xmlns:a16="http://schemas.microsoft.com/office/drawing/2014/main" id="{29EDDEBC-B253-46B1-BD30-9258D4CF8976}"/>
                </a:ext>
              </a:extLst>
            </p:cNvPr>
            <p:cNvSpPr txBox="1">
              <a:spLocks noChangeArrowheads="1"/>
            </p:cNvSpPr>
            <p:nvPr/>
          </p:nvSpPr>
          <p:spPr bwMode="auto">
            <a:xfrm>
              <a:off x="576" y="1056"/>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83" name="Text Box 140">
              <a:extLst>
                <a:ext uri="{FF2B5EF4-FFF2-40B4-BE49-F238E27FC236}">
                  <a16:creationId xmlns:a16="http://schemas.microsoft.com/office/drawing/2014/main" id="{B6170BFB-FDA1-43B7-866C-BE6590D47EF9}"/>
                </a:ext>
              </a:extLst>
            </p:cNvPr>
            <p:cNvSpPr txBox="1">
              <a:spLocks noChangeArrowheads="1"/>
            </p:cNvSpPr>
            <p:nvPr/>
          </p:nvSpPr>
          <p:spPr bwMode="auto">
            <a:xfrm>
              <a:off x="576" y="1248"/>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84" name="Text Box 141">
              <a:extLst>
                <a:ext uri="{FF2B5EF4-FFF2-40B4-BE49-F238E27FC236}">
                  <a16:creationId xmlns:a16="http://schemas.microsoft.com/office/drawing/2014/main" id="{00F37F28-5732-49EA-B708-0279EA95F6E7}"/>
                </a:ext>
              </a:extLst>
            </p:cNvPr>
            <p:cNvSpPr txBox="1">
              <a:spLocks noChangeArrowheads="1"/>
            </p:cNvSpPr>
            <p:nvPr/>
          </p:nvSpPr>
          <p:spPr bwMode="auto">
            <a:xfrm>
              <a:off x="576" y="1440"/>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85" name="Text Box 142">
              <a:extLst>
                <a:ext uri="{FF2B5EF4-FFF2-40B4-BE49-F238E27FC236}">
                  <a16:creationId xmlns:a16="http://schemas.microsoft.com/office/drawing/2014/main" id="{438EF2F8-FAD2-4AF0-B9A1-DC0771F6933A}"/>
                </a:ext>
              </a:extLst>
            </p:cNvPr>
            <p:cNvSpPr txBox="1">
              <a:spLocks noChangeArrowheads="1"/>
            </p:cNvSpPr>
            <p:nvPr/>
          </p:nvSpPr>
          <p:spPr bwMode="auto">
            <a:xfrm>
              <a:off x="768" y="1056"/>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0  2   7</a:t>
              </a:r>
            </a:p>
          </p:txBody>
        </p:sp>
        <p:sp>
          <p:nvSpPr>
            <p:cNvPr id="233586" name="Text Box 143">
              <a:extLst>
                <a:ext uri="{FF2B5EF4-FFF2-40B4-BE49-F238E27FC236}">
                  <a16:creationId xmlns:a16="http://schemas.microsoft.com/office/drawing/2014/main" id="{6C8E483A-E522-43AC-AB62-522556D67549}"/>
                </a:ext>
              </a:extLst>
            </p:cNvPr>
            <p:cNvSpPr txBox="1">
              <a:spLocks noChangeArrowheads="1"/>
            </p:cNvSpPr>
            <p:nvPr/>
          </p:nvSpPr>
          <p:spPr bwMode="auto">
            <a:xfrm>
              <a:off x="768" y="1296"/>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87" name="Text Box 144">
              <a:extLst>
                <a:ext uri="{FF2B5EF4-FFF2-40B4-BE49-F238E27FC236}">
                  <a16:creationId xmlns:a16="http://schemas.microsoft.com/office/drawing/2014/main" id="{00F34FDD-93B8-4B44-BE47-152DF7FFDA28}"/>
                </a:ext>
              </a:extLst>
            </p:cNvPr>
            <p:cNvSpPr txBox="1">
              <a:spLocks noChangeArrowheads="1"/>
            </p:cNvSpPr>
            <p:nvPr/>
          </p:nvSpPr>
          <p:spPr bwMode="auto">
            <a:xfrm>
              <a:off x="912" y="1296"/>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88" name="Text Box 145">
              <a:extLst>
                <a:ext uri="{FF2B5EF4-FFF2-40B4-BE49-F238E27FC236}">
                  <a16:creationId xmlns:a16="http://schemas.microsoft.com/office/drawing/2014/main" id="{EA058CE9-4C8E-43AA-8CB3-1048D2C678B7}"/>
                </a:ext>
              </a:extLst>
            </p:cNvPr>
            <p:cNvSpPr txBox="1">
              <a:spLocks noChangeArrowheads="1"/>
            </p:cNvSpPr>
            <p:nvPr/>
          </p:nvSpPr>
          <p:spPr bwMode="auto">
            <a:xfrm>
              <a:off x="1152" y="1296"/>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89" name="Text Box 146">
              <a:extLst>
                <a:ext uri="{FF2B5EF4-FFF2-40B4-BE49-F238E27FC236}">
                  <a16:creationId xmlns:a16="http://schemas.microsoft.com/office/drawing/2014/main" id="{1EEA54EA-D938-4395-805D-E05ED8560221}"/>
                </a:ext>
              </a:extLst>
            </p:cNvPr>
            <p:cNvSpPr txBox="1">
              <a:spLocks noChangeArrowheads="1"/>
            </p:cNvSpPr>
            <p:nvPr/>
          </p:nvSpPr>
          <p:spPr bwMode="auto">
            <a:xfrm>
              <a:off x="768" y="1488"/>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90" name="Text Box 147">
              <a:extLst>
                <a:ext uri="{FF2B5EF4-FFF2-40B4-BE49-F238E27FC236}">
                  <a16:creationId xmlns:a16="http://schemas.microsoft.com/office/drawing/2014/main" id="{4BE40B82-C7BB-4767-85FE-4D2A4A2DE4A8}"/>
                </a:ext>
              </a:extLst>
            </p:cNvPr>
            <p:cNvSpPr txBox="1">
              <a:spLocks noChangeArrowheads="1"/>
            </p:cNvSpPr>
            <p:nvPr/>
          </p:nvSpPr>
          <p:spPr bwMode="auto">
            <a:xfrm>
              <a:off x="912" y="1488"/>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91" name="Text Box 148">
              <a:extLst>
                <a:ext uri="{FF2B5EF4-FFF2-40B4-BE49-F238E27FC236}">
                  <a16:creationId xmlns:a16="http://schemas.microsoft.com/office/drawing/2014/main" id="{B0D7B8A0-F59E-4083-B6D9-852417968F42}"/>
                </a:ext>
              </a:extLst>
            </p:cNvPr>
            <p:cNvSpPr txBox="1">
              <a:spLocks noChangeArrowheads="1"/>
            </p:cNvSpPr>
            <p:nvPr/>
          </p:nvSpPr>
          <p:spPr bwMode="auto">
            <a:xfrm>
              <a:off x="1152" y="1488"/>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92" name="Line 149">
              <a:extLst>
                <a:ext uri="{FF2B5EF4-FFF2-40B4-BE49-F238E27FC236}">
                  <a16:creationId xmlns:a16="http://schemas.microsoft.com/office/drawing/2014/main" id="{00A2B211-9981-407B-9716-A10972C18893}"/>
                </a:ext>
              </a:extLst>
            </p:cNvPr>
            <p:cNvSpPr>
              <a:spLocks noChangeShapeType="1"/>
            </p:cNvSpPr>
            <p:nvPr/>
          </p:nvSpPr>
          <p:spPr bwMode="auto">
            <a:xfrm>
              <a:off x="3264" y="1104"/>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93" name="Text Box 150">
              <a:extLst>
                <a:ext uri="{FF2B5EF4-FFF2-40B4-BE49-F238E27FC236}">
                  <a16:creationId xmlns:a16="http://schemas.microsoft.com/office/drawing/2014/main" id="{577B20BC-6376-4C13-8877-0C7FAC3C3BFD}"/>
                </a:ext>
              </a:extLst>
            </p:cNvPr>
            <p:cNvSpPr txBox="1">
              <a:spLocks noChangeArrowheads="1"/>
            </p:cNvSpPr>
            <p:nvPr/>
          </p:nvSpPr>
          <p:spPr bwMode="auto">
            <a:xfrm>
              <a:off x="3456" y="864"/>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94" name="Text Box 151">
              <a:extLst>
                <a:ext uri="{FF2B5EF4-FFF2-40B4-BE49-F238E27FC236}">
                  <a16:creationId xmlns:a16="http://schemas.microsoft.com/office/drawing/2014/main" id="{AEB4149E-78F4-4F69-A3C1-D14B69BAC268}"/>
                </a:ext>
              </a:extLst>
            </p:cNvPr>
            <p:cNvSpPr txBox="1">
              <a:spLocks noChangeArrowheads="1"/>
            </p:cNvSpPr>
            <p:nvPr/>
          </p:nvSpPr>
          <p:spPr bwMode="auto">
            <a:xfrm>
              <a:off x="3264" y="1104"/>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95" name="Text Box 152">
              <a:extLst>
                <a:ext uri="{FF2B5EF4-FFF2-40B4-BE49-F238E27FC236}">
                  <a16:creationId xmlns:a16="http://schemas.microsoft.com/office/drawing/2014/main" id="{C612A4CD-E3C1-43CC-B886-66EB0779E135}"/>
                </a:ext>
              </a:extLst>
            </p:cNvPr>
            <p:cNvSpPr txBox="1">
              <a:spLocks noChangeArrowheads="1"/>
            </p:cNvSpPr>
            <p:nvPr/>
          </p:nvSpPr>
          <p:spPr bwMode="auto">
            <a:xfrm>
              <a:off x="3264" y="1296"/>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96" name="Text Box 153">
              <a:extLst>
                <a:ext uri="{FF2B5EF4-FFF2-40B4-BE49-F238E27FC236}">
                  <a16:creationId xmlns:a16="http://schemas.microsoft.com/office/drawing/2014/main" id="{D67087D3-D6F9-4FAB-BB69-8425D0A8E258}"/>
                </a:ext>
              </a:extLst>
            </p:cNvPr>
            <p:cNvSpPr txBox="1">
              <a:spLocks noChangeArrowheads="1"/>
            </p:cNvSpPr>
            <p:nvPr/>
          </p:nvSpPr>
          <p:spPr bwMode="auto">
            <a:xfrm>
              <a:off x="3264" y="148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97" name="Text Box 154">
              <a:extLst>
                <a:ext uri="{FF2B5EF4-FFF2-40B4-BE49-F238E27FC236}">
                  <a16:creationId xmlns:a16="http://schemas.microsoft.com/office/drawing/2014/main" id="{0C43F251-2298-4C15-9418-AAA4F52224CC}"/>
                </a:ext>
              </a:extLst>
            </p:cNvPr>
            <p:cNvSpPr txBox="1">
              <a:spLocks noChangeArrowheads="1"/>
            </p:cNvSpPr>
            <p:nvPr/>
          </p:nvSpPr>
          <p:spPr bwMode="auto">
            <a:xfrm>
              <a:off x="3456" y="1104"/>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0  2   3</a:t>
              </a:r>
            </a:p>
          </p:txBody>
        </p:sp>
        <p:sp>
          <p:nvSpPr>
            <p:cNvPr id="233598" name="Line 155">
              <a:extLst>
                <a:ext uri="{FF2B5EF4-FFF2-40B4-BE49-F238E27FC236}">
                  <a16:creationId xmlns:a16="http://schemas.microsoft.com/office/drawing/2014/main" id="{4B4AA7F4-1A14-4345-8A61-72015B5B8373}"/>
                </a:ext>
              </a:extLst>
            </p:cNvPr>
            <p:cNvSpPr>
              <a:spLocks noChangeShapeType="1"/>
            </p:cNvSpPr>
            <p:nvPr/>
          </p:nvSpPr>
          <p:spPr bwMode="auto">
            <a:xfrm>
              <a:off x="2064" y="912"/>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99" name="Line 156">
              <a:extLst>
                <a:ext uri="{FF2B5EF4-FFF2-40B4-BE49-F238E27FC236}">
                  <a16:creationId xmlns:a16="http://schemas.microsoft.com/office/drawing/2014/main" id="{01945243-2894-4849-A62B-67DBEC969055}"/>
                </a:ext>
              </a:extLst>
            </p:cNvPr>
            <p:cNvSpPr>
              <a:spLocks noChangeShapeType="1"/>
            </p:cNvSpPr>
            <p:nvPr/>
          </p:nvSpPr>
          <p:spPr bwMode="auto">
            <a:xfrm>
              <a:off x="1872" y="105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600" name="Text Box 157">
              <a:extLst>
                <a:ext uri="{FF2B5EF4-FFF2-40B4-BE49-F238E27FC236}">
                  <a16:creationId xmlns:a16="http://schemas.microsoft.com/office/drawing/2014/main" id="{9B4CC07D-64D0-42BD-8654-729DDD67C85B}"/>
                </a:ext>
              </a:extLst>
            </p:cNvPr>
            <p:cNvSpPr txBox="1">
              <a:spLocks noChangeArrowheads="1"/>
            </p:cNvSpPr>
            <p:nvPr/>
          </p:nvSpPr>
          <p:spPr bwMode="auto">
            <a:xfrm>
              <a:off x="2064" y="816"/>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601" name="Text Box 158">
              <a:extLst>
                <a:ext uri="{FF2B5EF4-FFF2-40B4-BE49-F238E27FC236}">
                  <a16:creationId xmlns:a16="http://schemas.microsoft.com/office/drawing/2014/main" id="{A4A833F6-109E-4B36-A970-9210A7405FE5}"/>
                </a:ext>
              </a:extLst>
            </p:cNvPr>
            <p:cNvSpPr txBox="1">
              <a:spLocks noChangeArrowheads="1"/>
            </p:cNvSpPr>
            <p:nvPr/>
          </p:nvSpPr>
          <p:spPr bwMode="auto">
            <a:xfrm>
              <a:off x="1872" y="1056"/>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602" name="Text Box 159">
              <a:extLst>
                <a:ext uri="{FF2B5EF4-FFF2-40B4-BE49-F238E27FC236}">
                  <a16:creationId xmlns:a16="http://schemas.microsoft.com/office/drawing/2014/main" id="{0E2BDE49-EEA0-450E-9A0C-D45B190D9BEA}"/>
                </a:ext>
              </a:extLst>
            </p:cNvPr>
            <p:cNvSpPr txBox="1">
              <a:spLocks noChangeArrowheads="1"/>
            </p:cNvSpPr>
            <p:nvPr/>
          </p:nvSpPr>
          <p:spPr bwMode="auto">
            <a:xfrm>
              <a:off x="1872" y="1248"/>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603" name="Text Box 160">
              <a:extLst>
                <a:ext uri="{FF2B5EF4-FFF2-40B4-BE49-F238E27FC236}">
                  <a16:creationId xmlns:a16="http://schemas.microsoft.com/office/drawing/2014/main" id="{C951CAC9-7868-4EF0-AF86-FAA3283FA178}"/>
                </a:ext>
              </a:extLst>
            </p:cNvPr>
            <p:cNvSpPr txBox="1">
              <a:spLocks noChangeArrowheads="1"/>
            </p:cNvSpPr>
            <p:nvPr/>
          </p:nvSpPr>
          <p:spPr bwMode="auto">
            <a:xfrm>
              <a:off x="1872" y="1440"/>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604" name="Text Box 161">
              <a:extLst>
                <a:ext uri="{FF2B5EF4-FFF2-40B4-BE49-F238E27FC236}">
                  <a16:creationId xmlns:a16="http://schemas.microsoft.com/office/drawing/2014/main" id="{DEBF3619-3F68-4B67-965D-2829840A2C5F}"/>
                </a:ext>
              </a:extLst>
            </p:cNvPr>
            <p:cNvSpPr txBox="1">
              <a:spLocks noChangeArrowheads="1"/>
            </p:cNvSpPr>
            <p:nvPr/>
          </p:nvSpPr>
          <p:spPr bwMode="auto">
            <a:xfrm>
              <a:off x="2064" y="1056"/>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a:t>
              </a:r>
              <a:r>
                <a:rPr lang="en-US" altLang="zh-CN" u="none">
                  <a:solidFill>
                    <a:srgbClr val="FF0000"/>
                  </a:solidFill>
                  <a:latin typeface="Comic Sans MS" panose="030F0702030302020204" pitchFamily="66" charset="0"/>
                  <a:ea typeface="黑体" panose="02010609060101010101" pitchFamily="49" charset="-122"/>
                </a:rPr>
                <a:t>3</a:t>
              </a:r>
            </a:p>
          </p:txBody>
        </p:sp>
        <p:sp>
          <p:nvSpPr>
            <p:cNvPr id="233605" name="Text Box 162">
              <a:extLst>
                <a:ext uri="{FF2B5EF4-FFF2-40B4-BE49-F238E27FC236}">
                  <a16:creationId xmlns:a16="http://schemas.microsoft.com/office/drawing/2014/main" id="{7D0B8F17-2281-44FE-9627-8C1927280A03}"/>
                </a:ext>
              </a:extLst>
            </p:cNvPr>
            <p:cNvSpPr txBox="1">
              <a:spLocks noChangeArrowheads="1"/>
            </p:cNvSpPr>
            <p:nvPr/>
          </p:nvSpPr>
          <p:spPr bwMode="auto">
            <a:xfrm>
              <a:off x="2054" y="1274"/>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2   0   1</a:t>
              </a:r>
            </a:p>
          </p:txBody>
        </p:sp>
        <p:sp>
          <p:nvSpPr>
            <p:cNvPr id="233606" name="Text Box 163">
              <a:extLst>
                <a:ext uri="{FF2B5EF4-FFF2-40B4-BE49-F238E27FC236}">
                  <a16:creationId xmlns:a16="http://schemas.microsoft.com/office/drawing/2014/main" id="{48FD2057-CEAA-43DC-AE5A-CDED754AA193}"/>
                </a:ext>
              </a:extLst>
            </p:cNvPr>
            <p:cNvSpPr txBox="1">
              <a:spLocks noChangeArrowheads="1"/>
            </p:cNvSpPr>
            <p:nvPr/>
          </p:nvSpPr>
          <p:spPr bwMode="auto">
            <a:xfrm>
              <a:off x="2054" y="1466"/>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7   1   0</a:t>
              </a:r>
            </a:p>
          </p:txBody>
        </p:sp>
        <p:sp>
          <p:nvSpPr>
            <p:cNvPr id="233607" name="Text Box 164">
              <a:extLst>
                <a:ext uri="{FF2B5EF4-FFF2-40B4-BE49-F238E27FC236}">
                  <a16:creationId xmlns:a16="http://schemas.microsoft.com/office/drawing/2014/main" id="{97B488C0-0ED6-4288-9989-2842BDD7F359}"/>
                </a:ext>
              </a:extLst>
            </p:cNvPr>
            <p:cNvSpPr txBox="1">
              <a:spLocks noChangeArrowheads="1"/>
            </p:cNvSpPr>
            <p:nvPr/>
          </p:nvSpPr>
          <p:spPr bwMode="auto">
            <a:xfrm>
              <a:off x="3456" y="1344"/>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608" name="Oval 165">
              <a:extLst>
                <a:ext uri="{FF2B5EF4-FFF2-40B4-BE49-F238E27FC236}">
                  <a16:creationId xmlns:a16="http://schemas.microsoft.com/office/drawing/2014/main" id="{A83EF342-13BE-405D-A07A-03C2B75B5604}"/>
                </a:ext>
              </a:extLst>
            </p:cNvPr>
            <p:cNvSpPr>
              <a:spLocks noChangeArrowheads="1"/>
            </p:cNvSpPr>
            <p:nvPr/>
          </p:nvSpPr>
          <p:spPr bwMode="auto">
            <a:xfrm>
              <a:off x="768" y="1056"/>
              <a:ext cx="672"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09" name="Oval 166">
              <a:extLst>
                <a:ext uri="{FF2B5EF4-FFF2-40B4-BE49-F238E27FC236}">
                  <a16:creationId xmlns:a16="http://schemas.microsoft.com/office/drawing/2014/main" id="{847AA450-9C45-4080-BEC2-BB950371E21B}"/>
                </a:ext>
              </a:extLst>
            </p:cNvPr>
            <p:cNvSpPr>
              <a:spLocks noChangeArrowheads="1"/>
            </p:cNvSpPr>
            <p:nvPr/>
          </p:nvSpPr>
          <p:spPr bwMode="auto">
            <a:xfrm>
              <a:off x="2064" y="1056"/>
              <a:ext cx="672"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10" name="Text Box 167">
              <a:extLst>
                <a:ext uri="{FF2B5EF4-FFF2-40B4-BE49-F238E27FC236}">
                  <a16:creationId xmlns:a16="http://schemas.microsoft.com/office/drawing/2014/main" id="{F0D9C8E0-5B1A-4B07-98BA-F6D8F5AEC5CE}"/>
                </a:ext>
              </a:extLst>
            </p:cNvPr>
            <p:cNvSpPr txBox="1">
              <a:spLocks noChangeArrowheads="1"/>
            </p:cNvSpPr>
            <p:nvPr/>
          </p:nvSpPr>
          <p:spPr bwMode="auto">
            <a:xfrm>
              <a:off x="304" y="1256"/>
              <a:ext cx="3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611" name="Text Box 168">
              <a:extLst>
                <a:ext uri="{FF2B5EF4-FFF2-40B4-BE49-F238E27FC236}">
                  <a16:creationId xmlns:a16="http://schemas.microsoft.com/office/drawing/2014/main" id="{7D4D5568-D0D2-48BB-8BC2-02E3CE5D6774}"/>
                </a:ext>
              </a:extLst>
            </p:cNvPr>
            <p:cNvSpPr txBox="1">
              <a:spLocks noChangeArrowheads="1"/>
            </p:cNvSpPr>
            <p:nvPr/>
          </p:nvSpPr>
          <p:spPr bwMode="auto">
            <a:xfrm>
              <a:off x="3032" y="1320"/>
              <a:ext cx="3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612" name="Text Box 169">
              <a:extLst>
                <a:ext uri="{FF2B5EF4-FFF2-40B4-BE49-F238E27FC236}">
                  <a16:creationId xmlns:a16="http://schemas.microsoft.com/office/drawing/2014/main" id="{B45F4D72-8282-42AA-A530-48E58276ADC2}"/>
                </a:ext>
              </a:extLst>
            </p:cNvPr>
            <p:cNvSpPr txBox="1">
              <a:spLocks noChangeArrowheads="1"/>
            </p:cNvSpPr>
            <p:nvPr/>
          </p:nvSpPr>
          <p:spPr bwMode="auto">
            <a:xfrm>
              <a:off x="1560" y="1272"/>
              <a:ext cx="3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grpSp>
      <p:sp>
        <p:nvSpPr>
          <p:cNvPr id="233576" name="Text Box 170">
            <a:extLst>
              <a:ext uri="{FF2B5EF4-FFF2-40B4-BE49-F238E27FC236}">
                <a16:creationId xmlns:a16="http://schemas.microsoft.com/office/drawing/2014/main" id="{12136055-2F2C-4154-A213-ECC89267559A}"/>
              </a:ext>
            </a:extLst>
          </p:cNvPr>
          <p:cNvSpPr txBox="1">
            <a:spLocks noChangeArrowheads="1"/>
          </p:cNvSpPr>
          <p:nvPr/>
        </p:nvSpPr>
        <p:spPr bwMode="auto">
          <a:xfrm>
            <a:off x="1917700" y="55753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7" name="Text Box 171">
            <a:extLst>
              <a:ext uri="{FF2B5EF4-FFF2-40B4-BE49-F238E27FC236}">
                <a16:creationId xmlns:a16="http://schemas.microsoft.com/office/drawing/2014/main" id="{F922099B-4D93-4ED7-B05C-387C9E0D2C8A}"/>
              </a:ext>
            </a:extLst>
          </p:cNvPr>
          <p:cNvSpPr txBox="1">
            <a:spLocks noChangeArrowheads="1"/>
          </p:cNvSpPr>
          <p:nvPr/>
        </p:nvSpPr>
        <p:spPr bwMode="auto">
          <a:xfrm>
            <a:off x="1930400" y="36576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8" name="Text Box 172">
            <a:extLst>
              <a:ext uri="{FF2B5EF4-FFF2-40B4-BE49-F238E27FC236}">
                <a16:creationId xmlns:a16="http://schemas.microsoft.com/office/drawing/2014/main" id="{69A785A2-92DD-477B-8006-3CF076A18717}"/>
              </a:ext>
            </a:extLst>
          </p:cNvPr>
          <p:cNvSpPr txBox="1">
            <a:spLocks noChangeArrowheads="1"/>
          </p:cNvSpPr>
          <p:nvPr/>
        </p:nvSpPr>
        <p:spPr bwMode="auto">
          <a:xfrm>
            <a:off x="2749550" y="343535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A9CBD324-A67E-45FE-AE4A-508021ADE51A}"/>
              </a:ext>
            </a:extLst>
          </p:cNvPr>
          <p:cNvSpPr>
            <a:spLocks noGrp="1"/>
          </p:cNvSpPr>
          <p:nvPr>
            <p:ph type="dt" sz="quarter" idx="10"/>
          </p:nvPr>
        </p:nvSpPr>
        <p:spPr/>
        <p:txBody>
          <a:bodyPr/>
          <a:lstStyle/>
          <a:p>
            <a:pPr>
              <a:defRPr/>
            </a:pPr>
            <a:fld id="{A5C2928C-991C-4862-9D0E-F14CBE6CF4EA}" type="datetime2">
              <a:rPr lang="zh-CN" altLang="en-US"/>
              <a:pPr>
                <a:defRPr/>
              </a:pPr>
              <a:t>2024年12月2日</a:t>
            </a:fld>
            <a:endParaRPr lang="zh-CN" altLang="zh-CN"/>
          </a:p>
        </p:txBody>
      </p:sp>
      <p:sp>
        <p:nvSpPr>
          <p:cNvPr id="234499" name="页脚占位符 4">
            <a:extLst>
              <a:ext uri="{FF2B5EF4-FFF2-40B4-BE49-F238E27FC236}">
                <a16:creationId xmlns:a16="http://schemas.microsoft.com/office/drawing/2014/main" id="{E31DCEFA-77B5-4C2B-A252-78CEAB165A0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ED138B29-1566-43C5-82BC-E095E7D953C5}" type="slidenum">
              <a:rPr lang="en-US" altLang="zh-CN" u="none" smtClean="0">
                <a:latin typeface="Garamond" panose="02020404030301010803" pitchFamily="18" charset="0"/>
              </a:rPr>
              <a:pPr/>
              <a:t>165</a:t>
            </a:fld>
            <a:endParaRPr lang="en-US" altLang="zh-CN" u="none">
              <a:latin typeface="Garamond" panose="02020404030301010803" pitchFamily="18" charset="0"/>
            </a:endParaRPr>
          </a:p>
        </p:txBody>
      </p:sp>
      <p:sp>
        <p:nvSpPr>
          <p:cNvPr id="234500" name="Rectangle 2">
            <a:extLst>
              <a:ext uri="{FF2B5EF4-FFF2-40B4-BE49-F238E27FC236}">
                <a16:creationId xmlns:a16="http://schemas.microsoft.com/office/drawing/2014/main" id="{BFF90939-3E1A-4BA3-B374-77B614E63115}"/>
              </a:ext>
            </a:extLst>
          </p:cNvPr>
          <p:cNvSpPr>
            <a:spLocks noGrp="1" noChangeArrowheads="1"/>
          </p:cNvSpPr>
          <p:nvPr>
            <p:ph type="title"/>
          </p:nvPr>
        </p:nvSpPr>
        <p:spPr>
          <a:xfrm>
            <a:off x="838200" y="173831"/>
            <a:ext cx="10515600" cy="1325563"/>
          </a:xfrm>
        </p:spPr>
        <p:txBody>
          <a:bodyPr/>
          <a:lstStyle/>
          <a:p>
            <a:pPr eaLnBrk="1" hangingPunct="1"/>
            <a:r>
              <a:rPr lang="zh-CN" altLang="en-US" dirty="0"/>
              <a:t>距离向量选路算法</a:t>
            </a:r>
          </a:p>
        </p:txBody>
      </p:sp>
      <p:sp>
        <p:nvSpPr>
          <p:cNvPr id="259075" name="Rectangle 3">
            <a:extLst>
              <a:ext uri="{FF2B5EF4-FFF2-40B4-BE49-F238E27FC236}">
                <a16:creationId xmlns:a16="http://schemas.microsoft.com/office/drawing/2014/main" id="{07389983-90F4-4BF4-A5EB-C1167666900E}"/>
              </a:ext>
            </a:extLst>
          </p:cNvPr>
          <p:cNvSpPr>
            <a:spLocks noGrp="1" noChangeArrowheads="1"/>
          </p:cNvSpPr>
          <p:nvPr>
            <p:ph type="body" idx="1"/>
          </p:nvPr>
        </p:nvSpPr>
        <p:spPr>
          <a:xfrm>
            <a:off x="1981201" y="1341439"/>
            <a:ext cx="6346825" cy="4751387"/>
          </a:xfrm>
        </p:spPr>
        <p:txBody>
          <a:bodyPr/>
          <a:lstStyle/>
          <a:p>
            <a:pPr lvl="1" eaLnBrk="1" hangingPunct="1"/>
            <a:r>
              <a:rPr lang="zh-CN" altLang="en-US" dirty="0">
                <a:ea typeface="楷体" panose="02010609060101010101" pitchFamily="49" charset="-122"/>
                <a:cs typeface="Arial" panose="020B0604020202020204" pitchFamily="34" charset="0"/>
              </a:rPr>
              <a:t>链路状态改变时的特点</a:t>
            </a:r>
          </a:p>
          <a:p>
            <a:pPr lvl="2" eaLnBrk="1" hangingPunct="1"/>
            <a:r>
              <a:rPr lang="zh-CN" altLang="en-US" dirty="0">
                <a:ea typeface="楷体" panose="02010609060101010101" pitchFamily="49" charset="-122"/>
                <a:cs typeface="Arial" panose="020B0604020202020204" pitchFamily="34" charset="0"/>
              </a:rPr>
              <a:t>好消息传的快</a:t>
            </a:r>
          </a:p>
          <a:p>
            <a:pPr lvl="3" eaLnBrk="1" hangingPunct="1"/>
            <a:r>
              <a:rPr lang="zh-CN" altLang="en-US" dirty="0">
                <a:ea typeface="楷体" panose="02010609060101010101" pitchFamily="49" charset="-122"/>
                <a:cs typeface="Arial" panose="020B0604020202020204" pitchFamily="34" charset="0"/>
              </a:rPr>
              <a:t>在 </a:t>
            </a:r>
            <a:r>
              <a:rPr lang="en-US" altLang="zh-CN" i="1" dirty="0">
                <a:ea typeface="楷体" panose="02010609060101010101" pitchFamily="49" charset="-122"/>
                <a:cs typeface="Arial" panose="020B0604020202020204" pitchFamily="34" charset="0"/>
              </a:rPr>
              <a:t>t0 </a:t>
            </a:r>
            <a:r>
              <a:rPr lang="zh-CN" altLang="en-US" dirty="0">
                <a:ea typeface="楷体" panose="02010609060101010101" pitchFamily="49" charset="-122"/>
                <a:cs typeface="Arial" panose="020B0604020202020204" pitchFamily="34" charset="0"/>
              </a:rPr>
              <a:t>时刻</a:t>
            </a:r>
            <a:r>
              <a:rPr lang="en-US" altLang="zh-CN" dirty="0">
                <a:ea typeface="楷体" panose="02010609060101010101" pitchFamily="49" charset="-122"/>
                <a:cs typeface="Arial" panose="020B0604020202020204" pitchFamily="34" charset="0"/>
              </a:rPr>
              <a:t>, </a:t>
            </a:r>
            <a:r>
              <a:rPr lang="en-US" altLang="zh-CN" i="1" dirty="0">
                <a:ea typeface="楷体" panose="02010609060101010101" pitchFamily="49" charset="-122"/>
                <a:cs typeface="Arial" panose="020B0604020202020204" pitchFamily="34" charset="0"/>
              </a:rPr>
              <a:t>y</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检测到链路费用变化</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更新自己的距离向量</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同时将这个变化通知给它的邻居</a:t>
            </a:r>
          </a:p>
          <a:p>
            <a:pPr lvl="3" eaLnBrk="1" hangingPunct="1"/>
            <a:r>
              <a:rPr lang="zh-CN" altLang="en-US" dirty="0">
                <a:ea typeface="楷体" panose="02010609060101010101" pitchFamily="49" charset="-122"/>
                <a:cs typeface="Arial" panose="020B0604020202020204" pitchFamily="34" charset="0"/>
              </a:rPr>
              <a:t>在 </a:t>
            </a:r>
            <a:r>
              <a:rPr lang="en-US" altLang="zh-CN" i="1" dirty="0">
                <a:ea typeface="楷体" panose="02010609060101010101" pitchFamily="49" charset="-122"/>
                <a:cs typeface="Arial" panose="020B0604020202020204" pitchFamily="34" charset="0"/>
              </a:rPr>
              <a:t>t1</a:t>
            </a:r>
            <a:r>
              <a:rPr lang="zh-CN" altLang="en-US" dirty="0">
                <a:ea typeface="楷体" panose="02010609060101010101" pitchFamily="49" charset="-122"/>
                <a:cs typeface="Arial" panose="020B0604020202020204" pitchFamily="34" charset="0"/>
              </a:rPr>
              <a:t>时刻</a:t>
            </a:r>
            <a:r>
              <a:rPr lang="en-US" altLang="zh-CN" dirty="0">
                <a:ea typeface="楷体" panose="02010609060101010101" pitchFamily="49" charset="-122"/>
                <a:cs typeface="Arial" panose="020B0604020202020204" pitchFamily="34" charset="0"/>
              </a:rPr>
              <a:t>, </a:t>
            </a:r>
            <a:r>
              <a:rPr lang="en-US" altLang="zh-CN" i="1" dirty="0">
                <a:ea typeface="楷体" panose="02010609060101010101" pitchFamily="49" charset="-122"/>
                <a:cs typeface="Arial" panose="020B0604020202020204" pitchFamily="34" charset="0"/>
              </a:rPr>
              <a:t>z</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收到来自 </a:t>
            </a:r>
            <a:r>
              <a:rPr lang="en-US" altLang="zh-CN" i="1" dirty="0">
                <a:ea typeface="楷体" panose="02010609060101010101" pitchFamily="49" charset="-122"/>
                <a:cs typeface="Arial" panose="020B0604020202020204" pitchFamily="34" charset="0"/>
              </a:rPr>
              <a:t>y</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的更新报文并更新了自己的距离向量表，计算出到</a:t>
            </a:r>
            <a:r>
              <a:rPr lang="en-US" altLang="zh-CN" dirty="0">
                <a:ea typeface="楷体" panose="02010609060101010101" pitchFamily="49" charset="-122"/>
                <a:cs typeface="Arial" panose="020B0604020202020204" pitchFamily="34" charset="0"/>
              </a:rPr>
              <a:t>x</a:t>
            </a:r>
            <a:r>
              <a:rPr lang="zh-CN" altLang="en-US" dirty="0">
                <a:ea typeface="楷体" panose="02010609060101010101" pitchFamily="49" charset="-122"/>
                <a:cs typeface="Arial" panose="020B0604020202020204" pitchFamily="34" charset="0"/>
              </a:rPr>
              <a:t>的新的最低费用</a:t>
            </a:r>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，并向邻居发送它的新距离向量</a:t>
            </a:r>
          </a:p>
          <a:p>
            <a:pPr lvl="3" eaLnBrk="1" hangingPunct="1"/>
            <a:r>
              <a:rPr lang="zh-CN" altLang="en-US" dirty="0">
                <a:ea typeface="楷体" panose="02010609060101010101" pitchFamily="49" charset="-122"/>
                <a:cs typeface="Arial" panose="020B0604020202020204" pitchFamily="34" charset="0"/>
              </a:rPr>
              <a:t>在 </a:t>
            </a:r>
            <a:r>
              <a:rPr lang="en-US" altLang="zh-CN" i="1" dirty="0">
                <a:ea typeface="楷体" panose="02010609060101010101" pitchFamily="49" charset="-122"/>
                <a:cs typeface="Arial" panose="020B0604020202020204" pitchFamily="34" charset="0"/>
              </a:rPr>
              <a:t>t2</a:t>
            </a:r>
            <a:r>
              <a:rPr lang="zh-CN" altLang="en-US" dirty="0">
                <a:ea typeface="楷体" panose="02010609060101010101" pitchFamily="49" charset="-122"/>
                <a:cs typeface="Arial" panose="020B0604020202020204" pitchFamily="34" charset="0"/>
              </a:rPr>
              <a:t>时刻，</a:t>
            </a:r>
            <a:r>
              <a:rPr lang="en-US" altLang="zh-CN" i="1" dirty="0">
                <a:ea typeface="楷体" panose="02010609060101010101" pitchFamily="49" charset="-122"/>
                <a:cs typeface="Arial" panose="020B0604020202020204" pitchFamily="34" charset="0"/>
              </a:rPr>
              <a:t>y</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收到自</a:t>
            </a:r>
            <a:r>
              <a:rPr lang="en-US" altLang="zh-CN" i="1" dirty="0">
                <a:ea typeface="楷体" panose="02010609060101010101" pitchFamily="49" charset="-122"/>
                <a:cs typeface="Arial" panose="020B0604020202020204" pitchFamily="34" charset="0"/>
              </a:rPr>
              <a:t>z</a:t>
            </a:r>
            <a:r>
              <a:rPr lang="zh-CN" altLang="en-US" dirty="0">
                <a:ea typeface="楷体" panose="02010609060101010101" pitchFamily="49" charset="-122"/>
                <a:cs typeface="Arial" panose="020B0604020202020204" pitchFamily="34" charset="0"/>
              </a:rPr>
              <a:t>的更新并更新其距离向量表，</a:t>
            </a:r>
            <a:r>
              <a:rPr lang="en-US" altLang="zh-CN" dirty="0">
                <a:ea typeface="楷体" panose="02010609060101010101" pitchFamily="49" charset="-122"/>
                <a:cs typeface="Arial" panose="020B0604020202020204" pitchFamily="34" charset="0"/>
              </a:rPr>
              <a:t>Y</a:t>
            </a:r>
            <a:r>
              <a:rPr lang="zh-CN" altLang="en-US" dirty="0">
                <a:ea typeface="楷体" panose="02010609060101010101" pitchFamily="49" charset="-122"/>
                <a:cs typeface="Arial" panose="020B0604020202020204" pitchFamily="34" charset="0"/>
              </a:rPr>
              <a:t>的最低费用未变，因此</a:t>
            </a:r>
            <a:r>
              <a:rPr lang="en-US" altLang="zh-CN" dirty="0">
                <a:ea typeface="楷体" panose="02010609060101010101" pitchFamily="49" charset="-122"/>
                <a:cs typeface="Arial" panose="020B0604020202020204" pitchFamily="34" charset="0"/>
              </a:rPr>
              <a:t>y</a:t>
            </a:r>
            <a:r>
              <a:rPr lang="zh-CN" altLang="en-US" dirty="0">
                <a:ea typeface="楷体" panose="02010609060101010101" pitchFamily="49" charset="-122"/>
                <a:cs typeface="Arial" panose="020B0604020202020204" pitchFamily="34" charset="0"/>
              </a:rPr>
              <a:t>不发送任何报文给</a:t>
            </a:r>
            <a:r>
              <a:rPr lang="en-US" altLang="zh-CN" dirty="0">
                <a:ea typeface="楷体" panose="02010609060101010101" pitchFamily="49" charset="-122"/>
                <a:cs typeface="Arial" panose="020B0604020202020204" pitchFamily="34" charset="0"/>
              </a:rPr>
              <a:t>z</a:t>
            </a:r>
          </a:p>
        </p:txBody>
      </p:sp>
      <p:grpSp>
        <p:nvGrpSpPr>
          <p:cNvPr id="234502" name="Group 4">
            <a:extLst>
              <a:ext uri="{FF2B5EF4-FFF2-40B4-BE49-F238E27FC236}">
                <a16:creationId xmlns:a16="http://schemas.microsoft.com/office/drawing/2014/main" id="{9D55093F-F9CC-4FA0-93C6-EC5588EC4832}"/>
              </a:ext>
            </a:extLst>
          </p:cNvPr>
          <p:cNvGrpSpPr>
            <a:grpSpLocks/>
          </p:cNvGrpSpPr>
          <p:nvPr/>
        </p:nvGrpSpPr>
        <p:grpSpPr bwMode="auto">
          <a:xfrm>
            <a:off x="8256588" y="2349500"/>
            <a:ext cx="2184400" cy="1314450"/>
            <a:chOff x="3625" y="1076"/>
            <a:chExt cx="1376" cy="828"/>
          </a:xfrm>
        </p:grpSpPr>
        <p:sp>
          <p:nvSpPr>
            <p:cNvPr id="234504" name="Freeform 5">
              <a:extLst>
                <a:ext uri="{FF2B5EF4-FFF2-40B4-BE49-F238E27FC236}">
                  <a16:creationId xmlns:a16="http://schemas.microsoft.com/office/drawing/2014/main" id="{1DC2A9F1-B7CA-4BAC-92A9-A5949A2038E6}"/>
                </a:ext>
              </a:extLst>
            </p:cNvPr>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4505" name="Freeform 6">
              <a:extLst>
                <a:ext uri="{FF2B5EF4-FFF2-40B4-BE49-F238E27FC236}">
                  <a16:creationId xmlns:a16="http://schemas.microsoft.com/office/drawing/2014/main" id="{0EF52276-3AF0-4791-B46B-E3CC0249B53D}"/>
                </a:ext>
              </a:extLst>
            </p:cNvPr>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4506" name="Oval 7">
              <a:extLst>
                <a:ext uri="{FF2B5EF4-FFF2-40B4-BE49-F238E27FC236}">
                  <a16:creationId xmlns:a16="http://schemas.microsoft.com/office/drawing/2014/main" id="{E1AF9988-897B-4113-9F70-00F569BA3B71}"/>
                </a:ext>
              </a:extLst>
            </p:cNvPr>
            <p:cNvSpPr>
              <a:spLocks noChangeArrowheads="1"/>
            </p:cNvSpPr>
            <p:nvPr/>
          </p:nvSpPr>
          <p:spPr bwMode="auto">
            <a:xfrm>
              <a:off x="3724" y="164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07" name="Line 8">
              <a:extLst>
                <a:ext uri="{FF2B5EF4-FFF2-40B4-BE49-F238E27FC236}">
                  <a16:creationId xmlns:a16="http://schemas.microsoft.com/office/drawing/2014/main" id="{D8B290DE-485A-46C6-A383-14FBA7DE67AA}"/>
                </a:ext>
              </a:extLst>
            </p:cNvPr>
            <p:cNvSpPr>
              <a:spLocks noChangeShapeType="1"/>
            </p:cNvSpPr>
            <p:nvPr/>
          </p:nvSpPr>
          <p:spPr bwMode="auto">
            <a:xfrm>
              <a:off x="3724" y="163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08" name="Line 9">
              <a:extLst>
                <a:ext uri="{FF2B5EF4-FFF2-40B4-BE49-F238E27FC236}">
                  <a16:creationId xmlns:a16="http://schemas.microsoft.com/office/drawing/2014/main" id="{C33FDF9E-4F6F-4563-8948-885FFF95283A}"/>
                </a:ext>
              </a:extLst>
            </p:cNvPr>
            <p:cNvSpPr>
              <a:spLocks noChangeShapeType="1"/>
            </p:cNvSpPr>
            <p:nvPr/>
          </p:nvSpPr>
          <p:spPr bwMode="auto">
            <a:xfrm>
              <a:off x="4037" y="163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09" name="Rectangle 10">
              <a:extLst>
                <a:ext uri="{FF2B5EF4-FFF2-40B4-BE49-F238E27FC236}">
                  <a16:creationId xmlns:a16="http://schemas.microsoft.com/office/drawing/2014/main" id="{A1786246-00D3-4A9A-8EB4-5149C1AED279}"/>
                </a:ext>
              </a:extLst>
            </p:cNvPr>
            <p:cNvSpPr>
              <a:spLocks noChangeArrowheads="1"/>
            </p:cNvSpPr>
            <p:nvPr/>
          </p:nvSpPr>
          <p:spPr bwMode="auto">
            <a:xfrm>
              <a:off x="3724" y="163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4510" name="Oval 11">
              <a:extLst>
                <a:ext uri="{FF2B5EF4-FFF2-40B4-BE49-F238E27FC236}">
                  <a16:creationId xmlns:a16="http://schemas.microsoft.com/office/drawing/2014/main" id="{0C97B2E0-78D8-4A67-989C-2A34542CA732}"/>
                </a:ext>
              </a:extLst>
            </p:cNvPr>
            <p:cNvSpPr>
              <a:spLocks noChangeArrowheads="1"/>
            </p:cNvSpPr>
            <p:nvPr/>
          </p:nvSpPr>
          <p:spPr bwMode="auto">
            <a:xfrm>
              <a:off x="3721" y="157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11" name="Freeform 12">
              <a:extLst>
                <a:ext uri="{FF2B5EF4-FFF2-40B4-BE49-F238E27FC236}">
                  <a16:creationId xmlns:a16="http://schemas.microsoft.com/office/drawing/2014/main" id="{C230E4CA-323F-4356-8B85-36674DE11CF4}"/>
                </a:ext>
              </a:extLst>
            </p:cNvPr>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4512" name="Freeform 13">
              <a:extLst>
                <a:ext uri="{FF2B5EF4-FFF2-40B4-BE49-F238E27FC236}">
                  <a16:creationId xmlns:a16="http://schemas.microsoft.com/office/drawing/2014/main" id="{C78BD262-8B4D-4752-8BE3-AD6A771CFD76}"/>
                </a:ext>
              </a:extLst>
            </p:cNvPr>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4513" name="Group 14">
              <a:extLst>
                <a:ext uri="{FF2B5EF4-FFF2-40B4-BE49-F238E27FC236}">
                  <a16:creationId xmlns:a16="http://schemas.microsoft.com/office/drawing/2014/main" id="{B5E18D1A-8C39-4CF1-AFB9-1B333C64F503}"/>
                </a:ext>
              </a:extLst>
            </p:cNvPr>
            <p:cNvGrpSpPr>
              <a:grpSpLocks/>
            </p:cNvGrpSpPr>
            <p:nvPr/>
          </p:nvGrpSpPr>
          <p:grpSpPr bwMode="auto">
            <a:xfrm>
              <a:off x="3770" y="1526"/>
              <a:ext cx="210" cy="250"/>
              <a:chOff x="2951" y="2429"/>
              <a:chExt cx="213" cy="250"/>
            </a:xfrm>
          </p:grpSpPr>
          <p:sp>
            <p:nvSpPr>
              <p:cNvPr id="234537" name="Rectangle 15">
                <a:extLst>
                  <a:ext uri="{FF2B5EF4-FFF2-40B4-BE49-F238E27FC236}">
                    <a16:creationId xmlns:a16="http://schemas.microsoft.com/office/drawing/2014/main" id="{34095096-3F44-448D-94DE-42F7B2EDB6AC}"/>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38" name="Text Box 16">
                <a:extLst>
                  <a:ext uri="{FF2B5EF4-FFF2-40B4-BE49-F238E27FC236}">
                    <a16:creationId xmlns:a16="http://schemas.microsoft.com/office/drawing/2014/main" id="{4E5B292D-B71B-4250-9BF0-22A6F4BC56D4}"/>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4514" name="Group 17">
              <a:extLst>
                <a:ext uri="{FF2B5EF4-FFF2-40B4-BE49-F238E27FC236}">
                  <a16:creationId xmlns:a16="http://schemas.microsoft.com/office/drawing/2014/main" id="{91D53BD4-7A75-4127-9B38-EC5F0E186B4F}"/>
                </a:ext>
              </a:extLst>
            </p:cNvPr>
            <p:cNvGrpSpPr>
              <a:grpSpLocks/>
            </p:cNvGrpSpPr>
            <p:nvPr/>
          </p:nvGrpSpPr>
          <p:grpSpPr bwMode="auto">
            <a:xfrm>
              <a:off x="4566" y="1538"/>
              <a:ext cx="316" cy="250"/>
              <a:chOff x="1740" y="2306"/>
              <a:chExt cx="316" cy="250"/>
            </a:xfrm>
          </p:grpSpPr>
          <p:sp>
            <p:nvSpPr>
              <p:cNvPr id="234529" name="Oval 18">
                <a:extLst>
                  <a:ext uri="{FF2B5EF4-FFF2-40B4-BE49-F238E27FC236}">
                    <a16:creationId xmlns:a16="http://schemas.microsoft.com/office/drawing/2014/main" id="{C025DF8D-6CA4-4CD2-B9F8-57F10F03CB78}"/>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30" name="Line 19">
                <a:extLst>
                  <a:ext uri="{FF2B5EF4-FFF2-40B4-BE49-F238E27FC236}">
                    <a16:creationId xmlns:a16="http://schemas.microsoft.com/office/drawing/2014/main" id="{F3CFF265-4C12-4F67-9B55-B0E09030212A}"/>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31" name="Line 20">
                <a:extLst>
                  <a:ext uri="{FF2B5EF4-FFF2-40B4-BE49-F238E27FC236}">
                    <a16:creationId xmlns:a16="http://schemas.microsoft.com/office/drawing/2014/main" id="{4C456415-0C42-44E4-B69E-247D40C55DDD}"/>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32" name="Rectangle 21">
                <a:extLst>
                  <a:ext uri="{FF2B5EF4-FFF2-40B4-BE49-F238E27FC236}">
                    <a16:creationId xmlns:a16="http://schemas.microsoft.com/office/drawing/2014/main" id="{5AADA7B5-58FB-4135-BAD7-4988CB86691E}"/>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4533" name="Oval 22">
                <a:extLst>
                  <a:ext uri="{FF2B5EF4-FFF2-40B4-BE49-F238E27FC236}">
                    <a16:creationId xmlns:a16="http://schemas.microsoft.com/office/drawing/2014/main" id="{109841CA-B523-49F8-B772-72A633274EBF}"/>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4534" name="Group 23">
                <a:extLst>
                  <a:ext uri="{FF2B5EF4-FFF2-40B4-BE49-F238E27FC236}">
                    <a16:creationId xmlns:a16="http://schemas.microsoft.com/office/drawing/2014/main" id="{9D263CF9-E51B-4DC7-B4F1-164B49E28BB4}"/>
                  </a:ext>
                </a:extLst>
              </p:cNvPr>
              <p:cNvGrpSpPr>
                <a:grpSpLocks/>
              </p:cNvGrpSpPr>
              <p:nvPr/>
            </p:nvGrpSpPr>
            <p:grpSpPr bwMode="auto">
              <a:xfrm>
                <a:off x="1800" y="2306"/>
                <a:ext cx="202" cy="250"/>
                <a:chOff x="2955" y="2429"/>
                <a:chExt cx="205" cy="250"/>
              </a:xfrm>
            </p:grpSpPr>
            <p:sp>
              <p:nvSpPr>
                <p:cNvPr id="234535" name="Rectangle 24">
                  <a:extLst>
                    <a:ext uri="{FF2B5EF4-FFF2-40B4-BE49-F238E27FC236}">
                      <a16:creationId xmlns:a16="http://schemas.microsoft.com/office/drawing/2014/main" id="{C30BB1CD-81E6-46AB-BB97-CB1536C2C94E}"/>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36" name="Text Box 25">
                  <a:extLst>
                    <a:ext uri="{FF2B5EF4-FFF2-40B4-BE49-F238E27FC236}">
                      <a16:creationId xmlns:a16="http://schemas.microsoft.com/office/drawing/2014/main" id="{EC05BF12-3CD5-4A42-B193-C13EECE3372D}"/>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z</a:t>
                  </a:r>
                  <a:endParaRPr lang="en-US" altLang="zh-CN" sz="2400" u="none">
                    <a:latin typeface="Times New Roman" panose="02020603050405020304" pitchFamily="18" charset="0"/>
                    <a:ea typeface="黑体" panose="02010609060101010101" pitchFamily="49" charset="-122"/>
                  </a:endParaRPr>
                </a:p>
              </p:txBody>
            </p:sp>
          </p:grpSp>
        </p:grpSp>
        <p:sp>
          <p:nvSpPr>
            <p:cNvPr id="234515" name="Text Box 26">
              <a:extLst>
                <a:ext uri="{FF2B5EF4-FFF2-40B4-BE49-F238E27FC236}">
                  <a16:creationId xmlns:a16="http://schemas.microsoft.com/office/drawing/2014/main" id="{B4202F66-32CF-441C-9055-B9A5C6FE8164}"/>
                </a:ext>
              </a:extLst>
            </p:cNvPr>
            <p:cNvSpPr txBox="1">
              <a:spLocks noChangeArrowheads="1"/>
            </p:cNvSpPr>
            <p:nvPr/>
          </p:nvSpPr>
          <p:spPr bwMode="auto">
            <a:xfrm>
              <a:off x="4469" y="132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4516" name="Text Box 27">
              <a:extLst>
                <a:ext uri="{FF2B5EF4-FFF2-40B4-BE49-F238E27FC236}">
                  <a16:creationId xmlns:a16="http://schemas.microsoft.com/office/drawing/2014/main" id="{A367B785-FF68-4F39-B3CB-8A350C575773}"/>
                </a:ext>
              </a:extLst>
            </p:cNvPr>
            <p:cNvSpPr txBox="1">
              <a:spLocks noChangeArrowheads="1"/>
            </p:cNvSpPr>
            <p:nvPr/>
          </p:nvSpPr>
          <p:spPr bwMode="auto">
            <a:xfrm>
              <a:off x="3930" y="132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4</a:t>
              </a:r>
              <a:endParaRPr lang="en-US" altLang="zh-CN" sz="2400" u="none">
                <a:latin typeface="Times New Roman" panose="02020603050405020304" pitchFamily="18" charset="0"/>
                <a:ea typeface="黑体" panose="02010609060101010101" pitchFamily="49" charset="-122"/>
              </a:endParaRPr>
            </a:p>
          </p:txBody>
        </p:sp>
        <p:sp>
          <p:nvSpPr>
            <p:cNvPr id="234517" name="Text Box 28">
              <a:extLst>
                <a:ext uri="{FF2B5EF4-FFF2-40B4-BE49-F238E27FC236}">
                  <a16:creationId xmlns:a16="http://schemas.microsoft.com/office/drawing/2014/main" id="{4735FF0C-1177-4D87-A121-7385EED58EE5}"/>
                </a:ext>
              </a:extLst>
            </p:cNvPr>
            <p:cNvSpPr txBox="1">
              <a:spLocks noChangeArrowheads="1"/>
            </p:cNvSpPr>
            <p:nvPr/>
          </p:nvSpPr>
          <p:spPr bwMode="auto">
            <a:xfrm>
              <a:off x="4171" y="165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50</a:t>
              </a:r>
              <a:endParaRPr lang="en-US" altLang="zh-CN" sz="2400" u="none">
                <a:latin typeface="Times New Roman" panose="02020603050405020304" pitchFamily="18" charset="0"/>
                <a:ea typeface="黑体" panose="02010609060101010101" pitchFamily="49" charset="-122"/>
              </a:endParaRPr>
            </a:p>
          </p:txBody>
        </p:sp>
        <p:grpSp>
          <p:nvGrpSpPr>
            <p:cNvPr id="234518" name="Group 29">
              <a:extLst>
                <a:ext uri="{FF2B5EF4-FFF2-40B4-BE49-F238E27FC236}">
                  <a16:creationId xmlns:a16="http://schemas.microsoft.com/office/drawing/2014/main" id="{5EE5B18D-BABB-4401-B105-03D4D11411E3}"/>
                </a:ext>
              </a:extLst>
            </p:cNvPr>
            <p:cNvGrpSpPr>
              <a:grpSpLocks/>
            </p:cNvGrpSpPr>
            <p:nvPr/>
          </p:nvGrpSpPr>
          <p:grpSpPr bwMode="auto">
            <a:xfrm>
              <a:off x="4146" y="1214"/>
              <a:ext cx="316" cy="250"/>
              <a:chOff x="1740" y="2306"/>
              <a:chExt cx="316" cy="250"/>
            </a:xfrm>
          </p:grpSpPr>
          <p:sp>
            <p:nvSpPr>
              <p:cNvPr id="234521" name="Oval 30">
                <a:extLst>
                  <a:ext uri="{FF2B5EF4-FFF2-40B4-BE49-F238E27FC236}">
                    <a16:creationId xmlns:a16="http://schemas.microsoft.com/office/drawing/2014/main" id="{869ED4D5-77C6-4EA3-BBB5-200C50F79CD0}"/>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22" name="Line 31">
                <a:extLst>
                  <a:ext uri="{FF2B5EF4-FFF2-40B4-BE49-F238E27FC236}">
                    <a16:creationId xmlns:a16="http://schemas.microsoft.com/office/drawing/2014/main" id="{5C5FD139-F8A4-4DCB-98FB-894D3ACD2B76}"/>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23" name="Line 32">
                <a:extLst>
                  <a:ext uri="{FF2B5EF4-FFF2-40B4-BE49-F238E27FC236}">
                    <a16:creationId xmlns:a16="http://schemas.microsoft.com/office/drawing/2014/main" id="{A9187F16-E48B-4A5F-BCA3-3EDF7375BEC1}"/>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24" name="Rectangle 33">
                <a:extLst>
                  <a:ext uri="{FF2B5EF4-FFF2-40B4-BE49-F238E27FC236}">
                    <a16:creationId xmlns:a16="http://schemas.microsoft.com/office/drawing/2014/main" id="{4B0DE0CB-4B6A-442B-9100-893DB9B6507F}"/>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4525" name="Oval 34">
                <a:extLst>
                  <a:ext uri="{FF2B5EF4-FFF2-40B4-BE49-F238E27FC236}">
                    <a16:creationId xmlns:a16="http://schemas.microsoft.com/office/drawing/2014/main" id="{101682AC-0624-42AA-A5CC-47B96FA92703}"/>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4526" name="Group 35">
                <a:extLst>
                  <a:ext uri="{FF2B5EF4-FFF2-40B4-BE49-F238E27FC236}">
                    <a16:creationId xmlns:a16="http://schemas.microsoft.com/office/drawing/2014/main" id="{1BD3BD3D-FCB4-407E-89D4-C9229257011E}"/>
                  </a:ext>
                </a:extLst>
              </p:cNvPr>
              <p:cNvGrpSpPr>
                <a:grpSpLocks/>
              </p:cNvGrpSpPr>
              <p:nvPr/>
            </p:nvGrpSpPr>
            <p:grpSpPr bwMode="auto">
              <a:xfrm>
                <a:off x="1802" y="2306"/>
                <a:ext cx="199" cy="250"/>
                <a:chOff x="2957" y="2429"/>
                <a:chExt cx="202" cy="250"/>
              </a:xfrm>
            </p:grpSpPr>
            <p:sp>
              <p:nvSpPr>
                <p:cNvPr id="234527" name="Rectangle 36">
                  <a:extLst>
                    <a:ext uri="{FF2B5EF4-FFF2-40B4-BE49-F238E27FC236}">
                      <a16:creationId xmlns:a16="http://schemas.microsoft.com/office/drawing/2014/main" id="{E9B28E67-6A79-46FF-A1DE-93AA1F0DDDC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28" name="Text Box 37">
                  <a:extLst>
                    <a:ext uri="{FF2B5EF4-FFF2-40B4-BE49-F238E27FC236}">
                      <a16:creationId xmlns:a16="http://schemas.microsoft.com/office/drawing/2014/main" id="{623F602D-91A4-4D86-B0F4-EA722E221C9E}"/>
                    </a:ext>
                  </a:extLst>
                </p:cNvPr>
                <p:cNvSpPr txBox="1">
                  <a:spLocks noChangeArrowheads="1"/>
                </p:cNvSpPr>
                <p:nvPr/>
              </p:nvSpPr>
              <p:spPr bwMode="auto">
                <a:xfrm>
                  <a:off x="2957" y="2429"/>
                  <a:ext cx="2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sp>
          <p:nvSpPr>
            <p:cNvPr id="234519" name="Text Box 38">
              <a:extLst>
                <a:ext uri="{FF2B5EF4-FFF2-40B4-BE49-F238E27FC236}">
                  <a16:creationId xmlns:a16="http://schemas.microsoft.com/office/drawing/2014/main" id="{1A4D73D6-CB44-48BD-ABE0-EDA18171B08D}"/>
                </a:ext>
              </a:extLst>
            </p:cNvPr>
            <p:cNvSpPr txBox="1">
              <a:spLocks noChangeArrowheads="1"/>
            </p:cNvSpPr>
            <p:nvPr/>
          </p:nvSpPr>
          <p:spPr bwMode="auto">
            <a:xfrm>
              <a:off x="3839" y="1076"/>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FF0000"/>
                  </a:solidFill>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4520" name="Line 39">
              <a:extLst>
                <a:ext uri="{FF2B5EF4-FFF2-40B4-BE49-F238E27FC236}">
                  <a16:creationId xmlns:a16="http://schemas.microsoft.com/office/drawing/2014/main" id="{1CB8FC4B-4B66-47D3-BC47-F60AB6D281C7}"/>
                </a:ext>
              </a:extLst>
            </p:cNvPr>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 name="Text Box 42">
            <a:extLst>
              <a:ext uri="{FF2B5EF4-FFF2-40B4-BE49-F238E27FC236}">
                <a16:creationId xmlns:a16="http://schemas.microsoft.com/office/drawing/2014/main" id="{24E537A9-3CDE-4F2D-B336-41853FDAF60C}"/>
              </a:ext>
            </a:extLst>
          </p:cNvPr>
          <p:cNvSpPr txBox="1">
            <a:spLocks noChangeArrowheads="1"/>
          </p:cNvSpPr>
          <p:nvPr/>
        </p:nvSpPr>
        <p:spPr bwMode="auto">
          <a:xfrm>
            <a:off x="8380413" y="4010026"/>
            <a:ext cx="2012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solidFill>
                  <a:srgbClr val="FF0000"/>
                </a:solidFill>
                <a:latin typeface="楷体" panose="02010609060101010101" pitchFamily="49" charset="-122"/>
                <a:ea typeface="楷体" panose="02010609060101010101" pitchFamily="49" charset="-122"/>
              </a:rPr>
              <a:t>该算法二次迭代就</a:t>
            </a:r>
          </a:p>
          <a:p>
            <a:r>
              <a:rPr lang="zh-CN" altLang="en-US" u="none">
                <a:solidFill>
                  <a:srgbClr val="FF0000"/>
                </a:solidFill>
                <a:latin typeface="楷体" panose="02010609060101010101" pitchFamily="49" charset="-122"/>
                <a:ea typeface="楷体" panose="02010609060101010101" pitchFamily="49" charset="-122"/>
              </a:rPr>
              <a:t>收敛，</a:t>
            </a:r>
            <a:r>
              <a:rPr lang="en-US" altLang="zh-CN" u="none">
                <a:solidFill>
                  <a:srgbClr val="FF0000"/>
                </a:solidFill>
                <a:latin typeface="楷体" panose="02010609060101010101" pitchFamily="49" charset="-122"/>
                <a:ea typeface="楷体" panose="02010609060101010101" pitchFamily="49" charset="-122"/>
              </a:rPr>
              <a:t>x</a:t>
            </a:r>
            <a:r>
              <a:rPr lang="zh-CN" altLang="en-US" u="none">
                <a:solidFill>
                  <a:srgbClr val="FF0000"/>
                </a:solidFill>
                <a:latin typeface="楷体" panose="02010609060101010101" pitchFamily="49" charset="-122"/>
                <a:ea typeface="楷体" panose="02010609060101010101" pitchFamily="49" charset="-122"/>
              </a:rPr>
              <a:t>与</a:t>
            </a:r>
            <a:r>
              <a:rPr lang="en-US" altLang="zh-CN" u="none">
                <a:solidFill>
                  <a:srgbClr val="FF0000"/>
                </a:solidFill>
                <a:latin typeface="楷体" panose="02010609060101010101" pitchFamily="49" charset="-122"/>
                <a:ea typeface="楷体" panose="02010609060101010101" pitchFamily="49" charset="-122"/>
              </a:rPr>
              <a:t>y</a:t>
            </a:r>
            <a:r>
              <a:rPr lang="zh-CN" altLang="en-US" u="none">
                <a:solidFill>
                  <a:srgbClr val="FF0000"/>
                </a:solidFill>
                <a:latin typeface="楷体" panose="02010609060101010101" pitchFamily="49" charset="-122"/>
                <a:ea typeface="楷体" panose="02010609060101010101" pitchFamily="49" charset="-122"/>
              </a:rPr>
              <a:t>之间的</a:t>
            </a:r>
          </a:p>
          <a:p>
            <a:r>
              <a:rPr lang="zh-CN" altLang="en-US" u="none">
                <a:solidFill>
                  <a:srgbClr val="FF0000"/>
                </a:solidFill>
                <a:latin typeface="楷体" panose="02010609060101010101" pitchFamily="49" charset="-122"/>
                <a:ea typeface="楷体" panose="02010609060101010101" pitchFamily="49" charset="-122"/>
              </a:rPr>
              <a:t>费用降低的好消息</a:t>
            </a:r>
          </a:p>
          <a:p>
            <a:r>
              <a:rPr lang="zh-CN" altLang="en-US" u="none">
                <a:solidFill>
                  <a:srgbClr val="FF0000"/>
                </a:solidFill>
                <a:latin typeface="楷体" panose="02010609060101010101" pitchFamily="49" charset="-122"/>
                <a:ea typeface="楷体" panose="02010609060101010101" pitchFamily="49" charset="-122"/>
              </a:rPr>
              <a:t>迅速传播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59075">
                                            <p:txEl>
                                              <p:pRg st="2" end="2"/>
                                            </p:txEl>
                                          </p:spTgt>
                                        </p:tgtEl>
                                        <p:attrNameLst>
                                          <p:attrName>style.visibility</p:attrName>
                                        </p:attrNameLst>
                                      </p:cBhvr>
                                      <p:to>
                                        <p:strVal val="visible"/>
                                      </p:to>
                                    </p:set>
                                    <p:anim calcmode="discrete" valueType="clr">
                                      <p:cBhvr override="childStyle">
                                        <p:cTn id="7" dur="80"/>
                                        <p:tgtEl>
                                          <p:spTgt spid="2590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9075">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259075">
                                            <p:txEl>
                                              <p:pRg st="2" end="2"/>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59075">
                                            <p:txEl>
                                              <p:pRg st="3" end="3"/>
                                            </p:txEl>
                                          </p:spTgt>
                                        </p:tgtEl>
                                        <p:attrNameLst>
                                          <p:attrName>style.visibility</p:attrName>
                                        </p:attrNameLst>
                                      </p:cBhvr>
                                      <p:to>
                                        <p:strVal val="visible"/>
                                      </p:to>
                                    </p:set>
                                    <p:anim calcmode="discrete" valueType="clr">
                                      <p:cBhvr override="childStyle">
                                        <p:cTn id="14" dur="80"/>
                                        <p:tgtEl>
                                          <p:spTgt spid="2590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59075">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259075">
                                            <p:txEl>
                                              <p:pRg st="3" end="3"/>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59075">
                                            <p:txEl>
                                              <p:pRg st="4" end="4"/>
                                            </p:txEl>
                                          </p:spTgt>
                                        </p:tgtEl>
                                        <p:attrNameLst>
                                          <p:attrName>style.visibility</p:attrName>
                                        </p:attrNameLst>
                                      </p:cBhvr>
                                      <p:to>
                                        <p:strVal val="visible"/>
                                      </p:to>
                                    </p:set>
                                    <p:anim calcmode="discrete" valueType="clr">
                                      <p:cBhvr override="childStyle">
                                        <p:cTn id="21" dur="80"/>
                                        <p:tgtEl>
                                          <p:spTgt spid="2590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59075">
                                            <p:txEl>
                                              <p:pRg st="4" end="4"/>
                                            </p:txEl>
                                          </p:spTgt>
                                        </p:tgtEl>
                                        <p:attrNameLst>
                                          <p:attrName>fillcolor</p:attrName>
                                        </p:attrNameLst>
                                      </p:cBhvr>
                                      <p:tavLst>
                                        <p:tav tm="0">
                                          <p:val>
                                            <p:clrVal>
                                              <a:schemeClr val="accent2"/>
                                            </p:clrVal>
                                          </p:val>
                                        </p:tav>
                                        <p:tav tm="50000">
                                          <p:val>
                                            <p:clrVal>
                                              <a:schemeClr val="hlink"/>
                                            </p:clrVal>
                                          </p:val>
                                        </p:tav>
                                      </p:tavLst>
                                    </p:anim>
                                    <p:set>
                                      <p:cBhvr>
                                        <p:cTn id="23" dur="80"/>
                                        <p:tgtEl>
                                          <p:spTgt spid="259075">
                                            <p:txEl>
                                              <p:pRg st="4" end="4"/>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linds(horizontal)">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5D6E38D5-FD37-4502-A872-F8E6F2C7E2EC}"/>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236547" name="页脚占位符 4">
            <a:extLst>
              <a:ext uri="{FF2B5EF4-FFF2-40B4-BE49-F238E27FC236}">
                <a16:creationId xmlns:a16="http://schemas.microsoft.com/office/drawing/2014/main" id="{6CDD623D-C05D-489C-A9EE-9AAF7A9B8086}"/>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EFCD3F1C-E879-4170-B5B2-23AFB4C3B306}" type="slidenum">
              <a:rPr lang="en-US" altLang="zh-CN" sz="1600" u="none">
                <a:latin typeface="Garamond" panose="02020404030301010803" pitchFamily="18" charset="0"/>
              </a:rPr>
              <a:pPr algn="r"/>
              <a:t>166</a:t>
            </a:fld>
            <a:endParaRPr lang="en-US" altLang="zh-CN" sz="1600" u="none">
              <a:latin typeface="Garamond" panose="02020404030301010803" pitchFamily="18" charset="0"/>
            </a:endParaRPr>
          </a:p>
        </p:txBody>
      </p:sp>
      <p:sp>
        <p:nvSpPr>
          <p:cNvPr id="236548" name="Rectangle 2">
            <a:extLst>
              <a:ext uri="{FF2B5EF4-FFF2-40B4-BE49-F238E27FC236}">
                <a16:creationId xmlns:a16="http://schemas.microsoft.com/office/drawing/2014/main" id="{725AA6AD-EF9B-4670-905B-4936FBEEB028}"/>
              </a:ext>
            </a:extLst>
          </p:cNvPr>
          <p:cNvSpPr>
            <a:spLocks noGrp="1" noChangeArrowheads="1"/>
          </p:cNvSpPr>
          <p:nvPr>
            <p:ph type="title" idx="4294967295"/>
          </p:nvPr>
        </p:nvSpPr>
        <p:spPr/>
        <p:txBody>
          <a:bodyPr/>
          <a:lstStyle/>
          <a:p>
            <a:pPr eaLnBrk="1" hangingPunct="1"/>
            <a:r>
              <a:rPr lang="zh-CN" altLang="en-US" dirty="0"/>
              <a:t>距离向量选路算法</a:t>
            </a:r>
          </a:p>
        </p:txBody>
      </p:sp>
      <p:sp>
        <p:nvSpPr>
          <p:cNvPr id="236549" name="Rectangle 3">
            <a:extLst>
              <a:ext uri="{FF2B5EF4-FFF2-40B4-BE49-F238E27FC236}">
                <a16:creationId xmlns:a16="http://schemas.microsoft.com/office/drawing/2014/main" id="{4426F46A-D9C5-46E5-B523-EF2CCA2AED60}"/>
              </a:ext>
            </a:extLst>
          </p:cNvPr>
          <p:cNvSpPr>
            <a:spLocks noGrp="1" noChangeArrowheads="1"/>
          </p:cNvSpPr>
          <p:nvPr>
            <p:ph type="body" idx="4294967295"/>
          </p:nvPr>
        </p:nvSpPr>
        <p:spPr>
          <a:xfrm>
            <a:off x="1558925" y="1846264"/>
            <a:ext cx="8497888" cy="4103687"/>
          </a:xfrm>
        </p:spPr>
        <p:txBody>
          <a:bodyPr>
            <a:normAutofit lnSpcReduction="10000"/>
          </a:bodyPr>
          <a:lstStyle/>
          <a:p>
            <a:pPr lvl="2" eaLnBrk="1" hangingPunct="1">
              <a:lnSpc>
                <a:spcPct val="90000"/>
              </a:lnSpc>
            </a:pPr>
            <a:r>
              <a:rPr lang="zh-CN" altLang="en-US" dirty="0">
                <a:latin typeface="楷体" panose="02010609060101010101" pitchFamily="49" charset="-122"/>
                <a:ea typeface="楷体" panose="02010609060101010101" pitchFamily="49" charset="-122"/>
              </a:rPr>
              <a:t>坏消息传播的慢</a:t>
            </a:r>
          </a:p>
          <a:p>
            <a:pPr lvl="3" eaLnBrk="1" hangingPunct="1">
              <a:lnSpc>
                <a:spcPct val="90000"/>
              </a:lnSpc>
            </a:pPr>
            <a:r>
              <a:rPr lang="zh-CN" altLang="en-US" sz="2000" dirty="0">
                <a:latin typeface="楷体" panose="02010609060101010101" pitchFamily="49" charset="-122"/>
                <a:ea typeface="楷体" panose="02010609060101010101" pitchFamily="49" charset="-122"/>
              </a:rPr>
              <a:t>在链路费用变化前，</a:t>
            </a:r>
            <a:r>
              <a:rPr lang="en-US" altLang="zh-CN" sz="2000" dirty="0">
                <a:latin typeface="楷体" panose="02010609060101010101" pitchFamily="49" charset="-122"/>
                <a:ea typeface="楷体" panose="02010609060101010101" pitchFamily="49" charset="-122"/>
              </a:rPr>
              <a:t>D</a:t>
            </a:r>
            <a:r>
              <a:rPr lang="en-US" altLang="zh-CN" sz="2000" baseline="-25000" dirty="0">
                <a:latin typeface="楷体" panose="02010609060101010101" pitchFamily="49" charset="-122"/>
                <a:ea typeface="楷体" panose="02010609060101010101" pitchFamily="49" charset="-122"/>
              </a:rPr>
              <a:t>y</a:t>
            </a:r>
            <a:r>
              <a:rPr lang="en-US" altLang="zh-CN" sz="2000" dirty="0">
                <a:latin typeface="楷体" panose="02010609060101010101" pitchFamily="49" charset="-122"/>
                <a:ea typeface="楷体" panose="02010609060101010101" pitchFamily="49" charset="-122"/>
              </a:rPr>
              <a:t>(x)=4, D</a:t>
            </a:r>
            <a:r>
              <a:rPr lang="en-US" altLang="zh-CN" sz="2000" baseline="-25000" dirty="0">
                <a:latin typeface="楷体" panose="02010609060101010101" pitchFamily="49" charset="-122"/>
                <a:ea typeface="楷体" panose="02010609060101010101" pitchFamily="49" charset="-122"/>
              </a:rPr>
              <a:t>y</a:t>
            </a:r>
            <a:r>
              <a:rPr lang="en-US" altLang="zh-CN" sz="2000" dirty="0">
                <a:latin typeface="楷体" panose="02010609060101010101" pitchFamily="49" charset="-122"/>
                <a:ea typeface="楷体" panose="02010609060101010101" pitchFamily="49" charset="-122"/>
              </a:rPr>
              <a:t>(z) =1, </a:t>
            </a:r>
            <a:r>
              <a:rPr lang="en-US" altLang="zh-CN" sz="2000" dirty="0" err="1">
                <a:latin typeface="楷体" panose="02010609060101010101" pitchFamily="49" charset="-122"/>
                <a:ea typeface="楷体" panose="02010609060101010101" pitchFamily="49" charset="-122"/>
              </a:rPr>
              <a:t>D</a:t>
            </a:r>
            <a:r>
              <a:rPr lang="en-US" altLang="zh-CN" sz="2000" baseline="-25000" dirty="0" err="1">
                <a:latin typeface="楷体" panose="02010609060101010101" pitchFamily="49" charset="-122"/>
                <a:ea typeface="楷体" panose="02010609060101010101" pitchFamily="49" charset="-122"/>
              </a:rPr>
              <a:t>z</a:t>
            </a:r>
            <a:r>
              <a:rPr lang="en-US" altLang="zh-CN" sz="2000" dirty="0">
                <a:latin typeface="楷体" panose="02010609060101010101" pitchFamily="49" charset="-122"/>
                <a:ea typeface="楷体" panose="02010609060101010101" pitchFamily="49" charset="-122"/>
              </a:rPr>
              <a:t>(x)=5</a:t>
            </a:r>
          </a:p>
          <a:p>
            <a:pPr lvl="3" eaLnBrk="1" hangingPunct="1">
              <a:lnSpc>
                <a:spcPct val="90000"/>
              </a:lnSpc>
            </a:pPr>
            <a:r>
              <a:rPr lang="en-US" altLang="zh-CN" sz="2000" dirty="0">
                <a:latin typeface="楷体" panose="02010609060101010101" pitchFamily="49" charset="-122"/>
                <a:ea typeface="楷体" panose="02010609060101010101" pitchFamily="49" charset="-122"/>
              </a:rPr>
              <a:t>t</a:t>
            </a:r>
            <a:r>
              <a:rPr lang="en-US" altLang="zh-CN" sz="2000" baseline="-25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时刻，</a:t>
            </a: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与</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之间的费用增加到</a:t>
            </a:r>
            <a:r>
              <a:rPr lang="en-US" altLang="zh-CN" sz="2000" dirty="0">
                <a:latin typeface="楷体" panose="02010609060101010101" pitchFamily="49" charset="-122"/>
                <a:ea typeface="楷体" panose="02010609060101010101" pitchFamily="49" charset="-122"/>
              </a:rPr>
              <a:t>60</a:t>
            </a:r>
          </a:p>
          <a:p>
            <a:pPr lvl="3" eaLnBrk="1" hangingPunct="1">
              <a:lnSpc>
                <a:spcPct val="90000"/>
              </a:lnSpc>
            </a:pP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重新计算</a:t>
            </a:r>
            <a:r>
              <a:rPr lang="en-US" altLang="zh-CN" sz="2000" dirty="0">
                <a:latin typeface="楷体" panose="02010609060101010101" pitchFamily="49" charset="-122"/>
                <a:ea typeface="楷体" panose="02010609060101010101" pitchFamily="49" charset="-122"/>
              </a:rPr>
              <a:t>D</a:t>
            </a:r>
            <a:r>
              <a:rPr lang="en-US" altLang="zh-CN" sz="2000" baseline="-25000" dirty="0">
                <a:latin typeface="楷体" panose="02010609060101010101" pitchFamily="49" charset="-122"/>
                <a:ea typeface="楷体" panose="02010609060101010101" pitchFamily="49" charset="-122"/>
              </a:rPr>
              <a:t>y</a:t>
            </a:r>
            <a:r>
              <a:rPr lang="en-US" altLang="zh-CN" sz="2000" dirty="0">
                <a:latin typeface="楷体" panose="02010609060101010101" pitchFamily="49" charset="-122"/>
                <a:ea typeface="楷体" panose="02010609060101010101" pitchFamily="49" charset="-122"/>
              </a:rPr>
              <a:t>(x)</a:t>
            </a:r>
          </a:p>
          <a:p>
            <a:pPr lvl="3" eaLnBrk="1" hangingPunct="1">
              <a:lnSpc>
                <a:spcPct val="90000"/>
              </a:lnSpc>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D</a:t>
            </a:r>
            <a:r>
              <a:rPr lang="en-US" altLang="zh-CN" sz="2000" baseline="-25000" dirty="0">
                <a:latin typeface="楷体" panose="02010609060101010101" pitchFamily="49" charset="-122"/>
                <a:ea typeface="楷体" panose="02010609060101010101" pitchFamily="49" charset="-122"/>
              </a:rPr>
              <a:t>y</a:t>
            </a:r>
            <a:r>
              <a:rPr lang="en-US" altLang="zh-CN" sz="2000" dirty="0">
                <a:latin typeface="楷体" panose="02010609060101010101" pitchFamily="49" charset="-122"/>
                <a:ea typeface="楷体" panose="02010609060101010101" pitchFamily="49" charset="-122"/>
              </a:rPr>
              <a:t>(x)= min{ c(</a:t>
            </a:r>
            <a:r>
              <a:rPr lang="en-US" altLang="zh-CN" sz="2000" dirty="0" err="1">
                <a:latin typeface="楷体" panose="02010609060101010101" pitchFamily="49" charset="-122"/>
                <a:ea typeface="楷体" panose="02010609060101010101" pitchFamily="49" charset="-122"/>
              </a:rPr>
              <a:t>y,x</a:t>
            </a:r>
            <a:r>
              <a:rPr lang="en-US" altLang="zh-CN" sz="2000" dirty="0">
                <a:latin typeface="楷体" panose="02010609060101010101" pitchFamily="49" charset="-122"/>
                <a:ea typeface="楷体" panose="02010609060101010101" pitchFamily="49" charset="-122"/>
              </a:rPr>
              <a:t>) + D</a:t>
            </a:r>
            <a:r>
              <a:rPr lang="en-US" altLang="zh-CN" sz="2000" baseline="-25000" dirty="0">
                <a:latin typeface="楷体" panose="02010609060101010101" pitchFamily="49" charset="-122"/>
                <a:ea typeface="楷体" panose="02010609060101010101" pitchFamily="49" charset="-122"/>
              </a:rPr>
              <a:t>x</a:t>
            </a:r>
            <a:r>
              <a:rPr lang="en-US" altLang="zh-CN" sz="2000" dirty="0">
                <a:latin typeface="楷体" panose="02010609060101010101" pitchFamily="49" charset="-122"/>
                <a:ea typeface="楷体" panose="02010609060101010101" pitchFamily="49" charset="-122"/>
              </a:rPr>
              <a:t>(x), c(</a:t>
            </a:r>
            <a:r>
              <a:rPr lang="en-US" altLang="zh-CN" sz="2000" dirty="0" err="1">
                <a:latin typeface="楷体" panose="02010609060101010101" pitchFamily="49" charset="-122"/>
                <a:ea typeface="楷体" panose="02010609060101010101" pitchFamily="49" charset="-122"/>
              </a:rPr>
              <a:t>y,z</a:t>
            </a:r>
            <a:r>
              <a:rPr lang="en-US" altLang="zh-CN" sz="2000" dirty="0">
                <a:latin typeface="楷体" panose="02010609060101010101" pitchFamily="49" charset="-122"/>
                <a:ea typeface="楷体" panose="02010609060101010101" pitchFamily="49" charset="-122"/>
              </a:rPr>
              <a:t>) + </a:t>
            </a:r>
            <a:r>
              <a:rPr lang="en-US" altLang="zh-CN" sz="2000" dirty="0" err="1">
                <a:solidFill>
                  <a:srgbClr val="FF0000"/>
                </a:solidFill>
                <a:latin typeface="楷体" panose="02010609060101010101" pitchFamily="49" charset="-122"/>
                <a:ea typeface="楷体" panose="02010609060101010101" pitchFamily="49" charset="-122"/>
              </a:rPr>
              <a:t>D</a:t>
            </a:r>
            <a:r>
              <a:rPr lang="en-US" altLang="zh-CN" sz="2000" baseline="-25000" dirty="0" err="1">
                <a:solidFill>
                  <a:srgbClr val="FF0000"/>
                </a:solidFill>
                <a:latin typeface="楷体" panose="02010609060101010101" pitchFamily="49" charset="-122"/>
                <a:ea typeface="楷体" panose="02010609060101010101" pitchFamily="49" charset="-122"/>
              </a:rPr>
              <a:t>z</a:t>
            </a:r>
            <a:r>
              <a:rPr lang="en-US" altLang="zh-CN" sz="2000" dirty="0">
                <a:solidFill>
                  <a:srgbClr val="FF0000"/>
                </a:solidFill>
                <a:latin typeface="楷体" panose="02010609060101010101" pitchFamily="49" charset="-122"/>
                <a:ea typeface="楷体" panose="02010609060101010101" pitchFamily="49" charset="-122"/>
              </a:rPr>
              <a:t>(x</a:t>
            </a:r>
            <a:r>
              <a:rPr lang="en-US" altLang="zh-CN" sz="2000" dirty="0">
                <a:latin typeface="楷体" panose="02010609060101010101" pitchFamily="49" charset="-122"/>
                <a:ea typeface="楷体" panose="02010609060101010101" pitchFamily="49" charset="-122"/>
              </a:rPr>
              <a:t>) }</a:t>
            </a:r>
          </a:p>
          <a:p>
            <a:pPr lvl="3" eaLnBrk="1" hangingPunct="1">
              <a:lnSpc>
                <a:spcPct val="90000"/>
              </a:lnSpc>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 min {</a:t>
            </a:r>
            <a:r>
              <a:rPr lang="en-US" altLang="zh-CN" sz="2000" dirty="0">
                <a:solidFill>
                  <a:srgbClr val="FF0000"/>
                </a:solidFill>
                <a:latin typeface="楷体" panose="02010609060101010101" pitchFamily="49" charset="-122"/>
                <a:ea typeface="楷体" panose="02010609060101010101" pitchFamily="49" charset="-122"/>
              </a:rPr>
              <a:t>60</a:t>
            </a:r>
            <a:r>
              <a:rPr lang="en-US" altLang="zh-CN" sz="2000" dirty="0">
                <a:latin typeface="楷体" panose="02010609060101010101" pitchFamily="49" charset="-122"/>
                <a:ea typeface="楷体" panose="02010609060101010101" pitchFamily="49" charset="-122"/>
              </a:rPr>
              <a:t>+0, 1 + </a:t>
            </a:r>
            <a:r>
              <a:rPr lang="en-US" altLang="zh-CN" sz="2000" dirty="0">
                <a:solidFill>
                  <a:srgbClr val="FF0000"/>
                </a:solidFill>
                <a:latin typeface="楷体" panose="02010609060101010101" pitchFamily="49" charset="-122"/>
                <a:ea typeface="楷体" panose="02010609060101010101" pitchFamily="49" charset="-122"/>
              </a:rPr>
              <a:t>5</a:t>
            </a:r>
            <a:r>
              <a:rPr lang="en-US" altLang="zh-CN" sz="2000" dirty="0">
                <a:latin typeface="楷体" panose="02010609060101010101" pitchFamily="49" charset="-122"/>
                <a:ea typeface="楷体" panose="02010609060101010101" pitchFamily="49" charset="-122"/>
              </a:rPr>
              <a:t>} = 6</a:t>
            </a:r>
          </a:p>
          <a:p>
            <a:pPr lvl="3" eaLnBrk="1" hangingPunct="1">
              <a:lnSpc>
                <a:spcPct val="90000"/>
              </a:lnSpc>
              <a:buFont typeface="Wingdings" panose="05000000000000000000" pitchFamily="2" charset="2"/>
              <a:buChar char="p"/>
            </a:pPr>
            <a:r>
              <a:rPr lang="zh-CN" altLang="en-US" sz="2000" dirty="0">
                <a:latin typeface="楷体" panose="02010609060101010101" pitchFamily="49" charset="-122"/>
                <a:ea typeface="楷体" panose="02010609060101010101" pitchFamily="49" charset="-122"/>
              </a:rPr>
              <a:t>尽管</a:t>
            </a: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到</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的最小距离是</a:t>
            </a:r>
            <a:r>
              <a:rPr lang="en-US" altLang="zh-CN" sz="2000" dirty="0">
                <a:latin typeface="楷体" panose="02010609060101010101" pitchFamily="49" charset="-122"/>
                <a:ea typeface="楷体" panose="02010609060101010101" pitchFamily="49" charset="-122"/>
              </a:rPr>
              <a:t>51</a:t>
            </a:r>
            <a:r>
              <a:rPr lang="zh-CN" altLang="en-US" sz="2000" dirty="0">
                <a:latin typeface="楷体" panose="02010609060101010101" pitchFamily="49" charset="-122"/>
                <a:ea typeface="楷体" panose="02010609060101010101" pitchFamily="49" charset="-122"/>
              </a:rPr>
              <a:t>，但</a:t>
            </a:r>
            <a:r>
              <a:rPr lang="en-US" altLang="zh-CN" sz="2000" dirty="0">
                <a:latin typeface="楷体" panose="02010609060101010101" pitchFamily="49" charset="-122"/>
                <a:ea typeface="楷体" panose="02010609060101010101" pitchFamily="49" charset="-122"/>
              </a:rPr>
              <a:t>DV</a:t>
            </a:r>
            <a:r>
              <a:rPr lang="zh-CN" altLang="en-US" sz="2000" dirty="0">
                <a:latin typeface="楷体" panose="02010609060101010101" pitchFamily="49" charset="-122"/>
                <a:ea typeface="楷体" panose="02010609060101010101" pitchFamily="49" charset="-122"/>
              </a:rPr>
              <a:t>算法不能马上算出</a:t>
            </a:r>
          </a:p>
          <a:p>
            <a:pPr lvl="3" eaLnBrk="1" hangingPunct="1">
              <a:lnSpc>
                <a:spcPct val="90000"/>
              </a:lnSpc>
            </a:pP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到</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的费用从</a:t>
            </a:r>
            <a:r>
              <a:rPr lang="en-US" altLang="zh-CN" sz="2000" dirty="0">
                <a:latin typeface="楷体" panose="02010609060101010101" pitchFamily="49" charset="-122"/>
                <a:ea typeface="楷体" panose="02010609060101010101" pitchFamily="49" charset="-122"/>
              </a:rPr>
              <a:t>5-&gt;6, y</a:t>
            </a:r>
            <a:r>
              <a:rPr lang="zh-CN" altLang="en-US" sz="2000" dirty="0">
                <a:latin typeface="楷体" panose="02010609060101010101" pitchFamily="49" charset="-122"/>
                <a:ea typeface="楷体" panose="02010609060101010101" pitchFamily="49" charset="-122"/>
              </a:rPr>
              <a:t>将新的向量通知</a:t>
            </a:r>
            <a:r>
              <a:rPr lang="en-US" altLang="zh-CN" sz="2000" dirty="0">
                <a:latin typeface="楷体" panose="02010609060101010101" pitchFamily="49" charset="-122"/>
                <a:ea typeface="楷体" panose="02010609060101010101" pitchFamily="49" charset="-122"/>
              </a:rPr>
              <a:t>z</a:t>
            </a:r>
          </a:p>
          <a:p>
            <a:pPr lvl="3" eaLnBrk="1" hangingPunct="1">
              <a:lnSpc>
                <a:spcPct val="90000"/>
              </a:lnSpc>
            </a:pPr>
            <a:r>
              <a:rPr lang="en-US" altLang="zh-CN" sz="2000" dirty="0">
                <a:latin typeface="楷体" panose="02010609060101010101" pitchFamily="49" charset="-122"/>
                <a:ea typeface="楷体" panose="02010609060101010101" pitchFamily="49" charset="-122"/>
              </a:rPr>
              <a:t>z</a:t>
            </a:r>
            <a:r>
              <a:rPr lang="zh-CN" altLang="en-US" sz="2000" dirty="0">
                <a:latin typeface="楷体" panose="02010609060101010101" pitchFamily="49" charset="-122"/>
                <a:ea typeface="楷体" panose="02010609060101010101" pitchFamily="49" charset="-122"/>
              </a:rPr>
              <a:t>收到更新的距离向量后，重新计算</a:t>
            </a:r>
            <a:r>
              <a:rPr lang="en-US" altLang="zh-CN" sz="2000" dirty="0" err="1">
                <a:latin typeface="楷体" panose="02010609060101010101" pitchFamily="49" charset="-122"/>
                <a:ea typeface="楷体" panose="02010609060101010101" pitchFamily="49" charset="-122"/>
              </a:rPr>
              <a:t>D</a:t>
            </a:r>
            <a:r>
              <a:rPr lang="en-US" altLang="zh-CN" sz="2000" baseline="-25000" dirty="0" err="1">
                <a:latin typeface="楷体" panose="02010609060101010101" pitchFamily="49" charset="-122"/>
                <a:ea typeface="楷体" panose="02010609060101010101" pitchFamily="49" charset="-122"/>
              </a:rPr>
              <a:t>z</a:t>
            </a:r>
            <a:r>
              <a:rPr lang="en-US" altLang="zh-CN" sz="2000" dirty="0">
                <a:latin typeface="楷体" panose="02010609060101010101" pitchFamily="49" charset="-122"/>
                <a:ea typeface="楷体" panose="02010609060101010101" pitchFamily="49" charset="-122"/>
              </a:rPr>
              <a:t>(x)</a:t>
            </a:r>
          </a:p>
          <a:p>
            <a:pPr lvl="3" eaLnBrk="1" hangingPunct="1">
              <a:lnSpc>
                <a:spcPct val="90000"/>
              </a:lnSpc>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D</a:t>
            </a:r>
            <a:r>
              <a:rPr lang="en-US" altLang="zh-CN" sz="2000" baseline="-25000" dirty="0" err="1">
                <a:latin typeface="楷体" panose="02010609060101010101" pitchFamily="49" charset="-122"/>
                <a:ea typeface="楷体" panose="02010609060101010101" pitchFamily="49" charset="-122"/>
              </a:rPr>
              <a:t>z</a:t>
            </a:r>
            <a:r>
              <a:rPr lang="en-US" altLang="zh-CN" sz="2000" dirty="0">
                <a:latin typeface="楷体" panose="02010609060101010101" pitchFamily="49" charset="-122"/>
                <a:ea typeface="楷体" panose="02010609060101010101" pitchFamily="49" charset="-122"/>
              </a:rPr>
              <a:t>(x) = min{c(</a:t>
            </a:r>
            <a:r>
              <a:rPr lang="en-US" altLang="zh-CN" sz="2000" dirty="0" err="1">
                <a:latin typeface="楷体" panose="02010609060101010101" pitchFamily="49" charset="-122"/>
                <a:ea typeface="楷体" panose="02010609060101010101" pitchFamily="49" charset="-122"/>
              </a:rPr>
              <a:t>z,x</a:t>
            </a:r>
            <a:r>
              <a:rPr lang="en-US" altLang="zh-CN" sz="2000" dirty="0">
                <a:latin typeface="楷体" panose="02010609060101010101" pitchFamily="49" charset="-122"/>
                <a:ea typeface="楷体" panose="02010609060101010101" pitchFamily="49" charset="-122"/>
              </a:rPr>
              <a:t>) + D</a:t>
            </a:r>
            <a:r>
              <a:rPr lang="en-US" altLang="zh-CN" sz="2000" baseline="-25000" dirty="0">
                <a:latin typeface="楷体" panose="02010609060101010101" pitchFamily="49" charset="-122"/>
                <a:ea typeface="楷体" panose="02010609060101010101" pitchFamily="49" charset="-122"/>
              </a:rPr>
              <a:t>x</a:t>
            </a:r>
            <a:r>
              <a:rPr lang="en-US" altLang="zh-CN" sz="2000" dirty="0">
                <a:latin typeface="楷体" panose="02010609060101010101" pitchFamily="49" charset="-122"/>
                <a:ea typeface="楷体" panose="02010609060101010101" pitchFamily="49" charset="-122"/>
              </a:rPr>
              <a:t>(x), c(</a:t>
            </a:r>
            <a:r>
              <a:rPr lang="en-US" altLang="zh-CN" sz="2000" dirty="0" err="1">
                <a:latin typeface="楷体" panose="02010609060101010101" pitchFamily="49" charset="-122"/>
                <a:ea typeface="楷体" panose="02010609060101010101" pitchFamily="49" charset="-122"/>
              </a:rPr>
              <a:t>z,y</a:t>
            </a:r>
            <a:r>
              <a:rPr lang="en-US" altLang="zh-CN" sz="2000" dirty="0">
                <a:latin typeface="楷体" panose="02010609060101010101" pitchFamily="49" charset="-122"/>
                <a:ea typeface="楷体" panose="02010609060101010101" pitchFamily="49" charset="-122"/>
              </a:rPr>
              <a:t>) +</a:t>
            </a:r>
            <a:r>
              <a:rPr lang="en-US" altLang="zh-CN" sz="2000" dirty="0">
                <a:solidFill>
                  <a:srgbClr val="FF0000"/>
                </a:solidFill>
                <a:latin typeface="楷体" panose="02010609060101010101" pitchFamily="49" charset="-122"/>
                <a:ea typeface="楷体" panose="02010609060101010101" pitchFamily="49" charset="-122"/>
              </a:rPr>
              <a:t>D</a:t>
            </a:r>
            <a:r>
              <a:rPr lang="en-US" altLang="zh-CN" sz="2000" baseline="-25000" dirty="0">
                <a:solidFill>
                  <a:srgbClr val="FF0000"/>
                </a:solidFill>
                <a:latin typeface="楷体" panose="02010609060101010101" pitchFamily="49" charset="-122"/>
                <a:ea typeface="楷体" panose="02010609060101010101" pitchFamily="49" charset="-122"/>
              </a:rPr>
              <a:t>y</a:t>
            </a:r>
            <a:r>
              <a:rPr lang="en-US" altLang="zh-CN" sz="2000" dirty="0">
                <a:solidFill>
                  <a:srgbClr val="FF0000"/>
                </a:solidFill>
                <a:latin typeface="楷体" panose="02010609060101010101" pitchFamily="49" charset="-122"/>
                <a:ea typeface="楷体" panose="02010609060101010101" pitchFamily="49" charset="-122"/>
              </a:rPr>
              <a:t>(x</a:t>
            </a:r>
            <a:r>
              <a:rPr lang="en-US" altLang="zh-CN" sz="2000" dirty="0">
                <a:latin typeface="楷体" panose="02010609060101010101" pitchFamily="49" charset="-122"/>
                <a:ea typeface="楷体" panose="02010609060101010101" pitchFamily="49" charset="-122"/>
              </a:rPr>
              <a:t>)}={50+0,1+</a:t>
            </a:r>
            <a:r>
              <a:rPr lang="en-US" altLang="zh-CN" sz="2000" dirty="0">
                <a:solidFill>
                  <a:srgbClr val="FF0000"/>
                </a:solidFill>
                <a:latin typeface="楷体" panose="02010609060101010101" pitchFamily="49" charset="-122"/>
                <a:ea typeface="楷体" panose="02010609060101010101" pitchFamily="49" charset="-122"/>
              </a:rPr>
              <a:t>6</a:t>
            </a:r>
            <a:r>
              <a:rPr lang="en-US" altLang="zh-CN" sz="2000" dirty="0">
                <a:latin typeface="楷体" panose="02010609060101010101" pitchFamily="49" charset="-122"/>
                <a:ea typeface="楷体" panose="02010609060101010101" pitchFamily="49" charset="-122"/>
              </a:rPr>
              <a:t>}=7</a:t>
            </a:r>
          </a:p>
          <a:p>
            <a:pPr lvl="3" eaLnBrk="1" hangingPunct="1">
              <a:lnSpc>
                <a:spcPct val="90000"/>
              </a:lnSpc>
            </a:pP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z</a:t>
            </a:r>
            <a:r>
              <a:rPr lang="zh-CN" altLang="en-US" sz="2000" dirty="0">
                <a:latin typeface="楷体" panose="02010609060101010101" pitchFamily="49" charset="-122"/>
                <a:ea typeface="楷体" panose="02010609060101010101" pitchFamily="49" charset="-122"/>
              </a:rPr>
              <a:t>之间的报文需要交换</a:t>
            </a:r>
            <a:r>
              <a:rPr lang="en-US" altLang="zh-CN" sz="2000" dirty="0">
                <a:latin typeface="楷体" panose="02010609060101010101" pitchFamily="49" charset="-122"/>
                <a:ea typeface="楷体" panose="02010609060101010101" pitchFamily="49" charset="-122"/>
              </a:rPr>
              <a:t>44</a:t>
            </a:r>
            <a:r>
              <a:rPr lang="zh-CN" altLang="en-US" sz="2000" dirty="0">
                <a:latin typeface="楷体" panose="02010609060101010101" pitchFamily="49" charset="-122"/>
                <a:ea typeface="楷体" panose="02010609060101010101" pitchFamily="49" charset="-122"/>
              </a:rPr>
              <a:t>次，直到</a:t>
            </a:r>
            <a:r>
              <a:rPr lang="en-US" altLang="zh-CN" sz="2000" dirty="0">
                <a:latin typeface="楷体" panose="02010609060101010101" pitchFamily="49" charset="-122"/>
                <a:ea typeface="楷体" panose="02010609060101010101" pitchFamily="49" charset="-122"/>
              </a:rPr>
              <a:t>z</a:t>
            </a:r>
            <a:r>
              <a:rPr lang="zh-CN" altLang="en-US" sz="2000" dirty="0">
                <a:latin typeface="楷体" panose="02010609060101010101" pitchFamily="49" charset="-122"/>
                <a:ea typeface="楷体" panose="02010609060101010101" pitchFamily="49" charset="-122"/>
              </a:rPr>
              <a:t>最终算出</a:t>
            </a:r>
            <a:r>
              <a:rPr lang="en-US" altLang="zh-CN" sz="2000" dirty="0" err="1">
                <a:latin typeface="楷体" panose="02010609060101010101" pitchFamily="49" charset="-122"/>
                <a:ea typeface="楷体" panose="02010609060101010101" pitchFamily="49" charset="-122"/>
              </a:rPr>
              <a:t>D</a:t>
            </a:r>
            <a:r>
              <a:rPr lang="en-US" altLang="zh-CN" sz="2000" baseline="-25000" dirty="0" err="1">
                <a:latin typeface="楷体" panose="02010609060101010101" pitchFamily="49" charset="-122"/>
                <a:ea typeface="楷体" panose="02010609060101010101" pitchFamily="49" charset="-122"/>
              </a:rPr>
              <a:t>z</a:t>
            </a:r>
            <a:r>
              <a:rPr lang="en-US" altLang="zh-CN" sz="2000" dirty="0">
                <a:latin typeface="楷体" panose="02010609060101010101" pitchFamily="49" charset="-122"/>
                <a:ea typeface="楷体" panose="02010609060101010101" pitchFamily="49" charset="-122"/>
              </a:rPr>
              <a:t>(x)=50</a:t>
            </a:r>
          </a:p>
          <a:p>
            <a:pPr lvl="3" eaLnBrk="1" hangingPunct="1">
              <a:lnSpc>
                <a:spcPct val="90000"/>
              </a:lnSpc>
            </a:pPr>
            <a:r>
              <a:rPr lang="zh-CN" altLang="en-US" sz="2000" dirty="0">
                <a:latin typeface="楷体" panose="02010609060101010101" pitchFamily="49" charset="-122"/>
                <a:ea typeface="楷体" panose="02010609060101010101" pitchFamily="49" charset="-122"/>
              </a:rPr>
              <a:t>会导致无穷计数问题</a:t>
            </a:r>
          </a:p>
        </p:txBody>
      </p:sp>
      <p:grpSp>
        <p:nvGrpSpPr>
          <p:cNvPr id="236550" name="Group 4">
            <a:extLst>
              <a:ext uri="{FF2B5EF4-FFF2-40B4-BE49-F238E27FC236}">
                <a16:creationId xmlns:a16="http://schemas.microsoft.com/office/drawing/2014/main" id="{DBAA6F69-0A5A-4F99-B9BE-EB4871C4E991}"/>
              </a:ext>
            </a:extLst>
          </p:cNvPr>
          <p:cNvGrpSpPr>
            <a:grpSpLocks/>
          </p:cNvGrpSpPr>
          <p:nvPr/>
        </p:nvGrpSpPr>
        <p:grpSpPr bwMode="auto">
          <a:xfrm>
            <a:off x="7582786" y="-89692"/>
            <a:ext cx="2808288" cy="1792288"/>
            <a:chOff x="3805" y="938"/>
            <a:chExt cx="1376" cy="828"/>
          </a:xfrm>
        </p:grpSpPr>
        <p:sp>
          <p:nvSpPr>
            <p:cNvPr id="236551" name="Freeform 5">
              <a:extLst>
                <a:ext uri="{FF2B5EF4-FFF2-40B4-BE49-F238E27FC236}">
                  <a16:creationId xmlns:a16="http://schemas.microsoft.com/office/drawing/2014/main" id="{F96AD0DA-BA5E-4C8E-9D54-47D481C14C72}"/>
                </a:ext>
              </a:extLst>
            </p:cNvPr>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6552" name="Freeform 6">
              <a:extLst>
                <a:ext uri="{FF2B5EF4-FFF2-40B4-BE49-F238E27FC236}">
                  <a16:creationId xmlns:a16="http://schemas.microsoft.com/office/drawing/2014/main" id="{D4859652-61C3-477A-B67E-9424239C50FA}"/>
                </a:ext>
              </a:extLst>
            </p:cNvPr>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6553" name="Oval 7">
              <a:extLst>
                <a:ext uri="{FF2B5EF4-FFF2-40B4-BE49-F238E27FC236}">
                  <a16:creationId xmlns:a16="http://schemas.microsoft.com/office/drawing/2014/main" id="{0C3A718C-6F4D-46AE-B89B-A725AEFD8698}"/>
                </a:ext>
              </a:extLst>
            </p:cNvPr>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54" name="Line 8">
              <a:extLst>
                <a:ext uri="{FF2B5EF4-FFF2-40B4-BE49-F238E27FC236}">
                  <a16:creationId xmlns:a16="http://schemas.microsoft.com/office/drawing/2014/main" id="{DEC56B52-8921-4A07-AFC4-F50897208AD1}"/>
                </a:ext>
              </a:extLst>
            </p:cNvPr>
            <p:cNvSpPr>
              <a:spLocks noChangeShapeType="1"/>
            </p:cNvSpPr>
            <p:nvPr/>
          </p:nvSpPr>
          <p:spPr bwMode="auto">
            <a:xfrm>
              <a:off x="3904"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55" name="Line 9">
              <a:extLst>
                <a:ext uri="{FF2B5EF4-FFF2-40B4-BE49-F238E27FC236}">
                  <a16:creationId xmlns:a16="http://schemas.microsoft.com/office/drawing/2014/main" id="{537CDBFE-A271-4FE9-9B4F-8B4C80B31466}"/>
                </a:ext>
              </a:extLst>
            </p:cNvPr>
            <p:cNvSpPr>
              <a:spLocks noChangeShapeType="1"/>
            </p:cNvSpPr>
            <p:nvPr/>
          </p:nvSpPr>
          <p:spPr bwMode="auto">
            <a:xfrm>
              <a:off x="4217"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56" name="Rectangle 10">
              <a:extLst>
                <a:ext uri="{FF2B5EF4-FFF2-40B4-BE49-F238E27FC236}">
                  <a16:creationId xmlns:a16="http://schemas.microsoft.com/office/drawing/2014/main" id="{A599602F-2AF0-4F46-9AE6-22AFBCE56050}"/>
                </a:ext>
              </a:extLst>
            </p:cNvPr>
            <p:cNvSpPr>
              <a:spLocks noChangeArrowheads="1"/>
            </p:cNvSpPr>
            <p:nvPr/>
          </p:nvSpPr>
          <p:spPr bwMode="auto">
            <a:xfrm>
              <a:off x="3904" y="14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6557" name="Oval 11">
              <a:extLst>
                <a:ext uri="{FF2B5EF4-FFF2-40B4-BE49-F238E27FC236}">
                  <a16:creationId xmlns:a16="http://schemas.microsoft.com/office/drawing/2014/main" id="{3BAC2A5C-8A0B-4572-8EF5-8BA64E117421}"/>
                </a:ext>
              </a:extLst>
            </p:cNvPr>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58" name="Freeform 12">
              <a:extLst>
                <a:ext uri="{FF2B5EF4-FFF2-40B4-BE49-F238E27FC236}">
                  <a16:creationId xmlns:a16="http://schemas.microsoft.com/office/drawing/2014/main" id="{F730928C-C65B-40E0-99C6-16F15FCFBA8C}"/>
                </a:ext>
              </a:extLst>
            </p:cNvPr>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6559" name="Freeform 13">
              <a:extLst>
                <a:ext uri="{FF2B5EF4-FFF2-40B4-BE49-F238E27FC236}">
                  <a16:creationId xmlns:a16="http://schemas.microsoft.com/office/drawing/2014/main" id="{22A9F13B-AC73-4503-B773-BCE251EF079F}"/>
                </a:ext>
              </a:extLst>
            </p:cNvPr>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6560" name="Group 14">
              <a:extLst>
                <a:ext uri="{FF2B5EF4-FFF2-40B4-BE49-F238E27FC236}">
                  <a16:creationId xmlns:a16="http://schemas.microsoft.com/office/drawing/2014/main" id="{F1B3ACD1-3B0C-4B39-A2AF-FC4F28BB7562}"/>
                </a:ext>
              </a:extLst>
            </p:cNvPr>
            <p:cNvGrpSpPr>
              <a:grpSpLocks/>
            </p:cNvGrpSpPr>
            <p:nvPr/>
          </p:nvGrpSpPr>
          <p:grpSpPr bwMode="auto">
            <a:xfrm>
              <a:off x="3974" y="1388"/>
              <a:ext cx="164" cy="193"/>
              <a:chOff x="2974" y="2429"/>
              <a:chExt cx="167" cy="193"/>
            </a:xfrm>
          </p:grpSpPr>
          <p:sp>
            <p:nvSpPr>
              <p:cNvPr id="236584" name="Rectangle 15">
                <a:extLst>
                  <a:ext uri="{FF2B5EF4-FFF2-40B4-BE49-F238E27FC236}">
                    <a16:creationId xmlns:a16="http://schemas.microsoft.com/office/drawing/2014/main" id="{B17381AF-4426-4473-8203-C37DE26134E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85" name="Text Box 16">
                <a:extLst>
                  <a:ext uri="{FF2B5EF4-FFF2-40B4-BE49-F238E27FC236}">
                    <a16:creationId xmlns:a16="http://schemas.microsoft.com/office/drawing/2014/main" id="{28EAB220-8920-43DF-BFBE-4D307E594EEA}"/>
                  </a:ext>
                </a:extLst>
              </p:cNvPr>
              <p:cNvSpPr txBox="1">
                <a:spLocks noChangeArrowheads="1"/>
              </p:cNvSpPr>
              <p:nvPr/>
            </p:nvSpPr>
            <p:spPr bwMode="auto">
              <a:xfrm>
                <a:off x="2974" y="2429"/>
                <a:ext cx="16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6561" name="Group 17">
              <a:extLst>
                <a:ext uri="{FF2B5EF4-FFF2-40B4-BE49-F238E27FC236}">
                  <a16:creationId xmlns:a16="http://schemas.microsoft.com/office/drawing/2014/main" id="{77A7917E-316D-46C4-8154-BA6A1BB92A79}"/>
                </a:ext>
              </a:extLst>
            </p:cNvPr>
            <p:cNvGrpSpPr>
              <a:grpSpLocks/>
            </p:cNvGrpSpPr>
            <p:nvPr/>
          </p:nvGrpSpPr>
          <p:grpSpPr bwMode="auto">
            <a:xfrm>
              <a:off x="4746" y="1400"/>
              <a:ext cx="316" cy="195"/>
              <a:chOff x="1740" y="2306"/>
              <a:chExt cx="316" cy="195"/>
            </a:xfrm>
          </p:grpSpPr>
          <p:sp>
            <p:nvSpPr>
              <p:cNvPr id="236576" name="Oval 18">
                <a:extLst>
                  <a:ext uri="{FF2B5EF4-FFF2-40B4-BE49-F238E27FC236}">
                    <a16:creationId xmlns:a16="http://schemas.microsoft.com/office/drawing/2014/main" id="{DADA7B79-61C3-4B3A-BA3F-669E61BB4176}"/>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77" name="Line 19">
                <a:extLst>
                  <a:ext uri="{FF2B5EF4-FFF2-40B4-BE49-F238E27FC236}">
                    <a16:creationId xmlns:a16="http://schemas.microsoft.com/office/drawing/2014/main" id="{304A87D9-002A-4E2E-BA8C-BAAD21E7903C}"/>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8" name="Line 20">
                <a:extLst>
                  <a:ext uri="{FF2B5EF4-FFF2-40B4-BE49-F238E27FC236}">
                    <a16:creationId xmlns:a16="http://schemas.microsoft.com/office/drawing/2014/main" id="{C2D8DED1-1546-42F2-90E6-EA7D1BABB0D4}"/>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9" name="Rectangle 21">
                <a:extLst>
                  <a:ext uri="{FF2B5EF4-FFF2-40B4-BE49-F238E27FC236}">
                    <a16:creationId xmlns:a16="http://schemas.microsoft.com/office/drawing/2014/main" id="{C8626D72-2BBC-4C67-9488-E564174D8E17}"/>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6580" name="Oval 22">
                <a:extLst>
                  <a:ext uri="{FF2B5EF4-FFF2-40B4-BE49-F238E27FC236}">
                    <a16:creationId xmlns:a16="http://schemas.microsoft.com/office/drawing/2014/main" id="{2301AC0E-B3CF-4034-BACE-3587F39F7B9D}"/>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6581" name="Group 23">
                <a:extLst>
                  <a:ext uri="{FF2B5EF4-FFF2-40B4-BE49-F238E27FC236}">
                    <a16:creationId xmlns:a16="http://schemas.microsoft.com/office/drawing/2014/main" id="{FB81728F-B20A-4178-98AF-4B2EC28A32E6}"/>
                  </a:ext>
                </a:extLst>
              </p:cNvPr>
              <p:cNvGrpSpPr>
                <a:grpSpLocks/>
              </p:cNvGrpSpPr>
              <p:nvPr/>
            </p:nvGrpSpPr>
            <p:grpSpPr bwMode="auto">
              <a:xfrm>
                <a:off x="1823" y="2306"/>
                <a:ext cx="158" cy="193"/>
                <a:chOff x="2977" y="2429"/>
                <a:chExt cx="161" cy="193"/>
              </a:xfrm>
            </p:grpSpPr>
            <p:sp>
              <p:nvSpPr>
                <p:cNvPr id="236582" name="Rectangle 24">
                  <a:extLst>
                    <a:ext uri="{FF2B5EF4-FFF2-40B4-BE49-F238E27FC236}">
                      <a16:creationId xmlns:a16="http://schemas.microsoft.com/office/drawing/2014/main" id="{9D233D76-8B71-4E38-BE0D-AF44A4CAACF5}"/>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83" name="Text Box 25">
                  <a:extLst>
                    <a:ext uri="{FF2B5EF4-FFF2-40B4-BE49-F238E27FC236}">
                      <a16:creationId xmlns:a16="http://schemas.microsoft.com/office/drawing/2014/main" id="{8589E2D0-B1EA-4E35-9171-BE4C220175C4}"/>
                    </a:ext>
                  </a:extLst>
                </p:cNvPr>
                <p:cNvSpPr txBox="1">
                  <a:spLocks noChangeArrowheads="1"/>
                </p:cNvSpPr>
                <p:nvPr/>
              </p:nvSpPr>
              <p:spPr bwMode="auto">
                <a:xfrm>
                  <a:off x="2977" y="2429"/>
                  <a:ext cx="16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z</a:t>
                  </a:r>
                  <a:endParaRPr lang="en-US" altLang="zh-CN" sz="2400" u="none">
                    <a:latin typeface="Times New Roman" panose="02020603050405020304" pitchFamily="18" charset="0"/>
                    <a:ea typeface="黑体" panose="02010609060101010101" pitchFamily="49" charset="-122"/>
                  </a:endParaRPr>
                </a:p>
              </p:txBody>
            </p:sp>
          </p:grpSp>
        </p:grpSp>
        <p:sp>
          <p:nvSpPr>
            <p:cNvPr id="236562" name="Text Box 26">
              <a:extLst>
                <a:ext uri="{FF2B5EF4-FFF2-40B4-BE49-F238E27FC236}">
                  <a16:creationId xmlns:a16="http://schemas.microsoft.com/office/drawing/2014/main" id="{6C8C33C0-183C-4F96-A6A5-D934122CD8FF}"/>
                </a:ext>
              </a:extLst>
            </p:cNvPr>
            <p:cNvSpPr txBox="1">
              <a:spLocks noChangeArrowheads="1"/>
            </p:cNvSpPr>
            <p:nvPr/>
          </p:nvSpPr>
          <p:spPr bwMode="auto">
            <a:xfrm>
              <a:off x="4669" y="1190"/>
              <a:ext cx="14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6563" name="Text Box 27">
              <a:extLst>
                <a:ext uri="{FF2B5EF4-FFF2-40B4-BE49-F238E27FC236}">
                  <a16:creationId xmlns:a16="http://schemas.microsoft.com/office/drawing/2014/main" id="{17FD43F9-3A3C-4C45-96BF-26D0BEC83218}"/>
                </a:ext>
              </a:extLst>
            </p:cNvPr>
            <p:cNvSpPr txBox="1">
              <a:spLocks noChangeArrowheads="1"/>
            </p:cNvSpPr>
            <p:nvPr/>
          </p:nvSpPr>
          <p:spPr bwMode="auto">
            <a:xfrm>
              <a:off x="4132" y="1187"/>
              <a:ext cx="15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4</a:t>
              </a:r>
              <a:endParaRPr lang="en-US" altLang="zh-CN" sz="2400" u="none">
                <a:latin typeface="Times New Roman" panose="02020603050405020304" pitchFamily="18" charset="0"/>
                <a:ea typeface="黑体" panose="02010609060101010101" pitchFamily="49" charset="-122"/>
              </a:endParaRPr>
            </a:p>
          </p:txBody>
        </p:sp>
        <p:sp>
          <p:nvSpPr>
            <p:cNvPr id="236564" name="Text Box 28">
              <a:extLst>
                <a:ext uri="{FF2B5EF4-FFF2-40B4-BE49-F238E27FC236}">
                  <a16:creationId xmlns:a16="http://schemas.microsoft.com/office/drawing/2014/main" id="{7A2CFA5D-2ACF-44E5-9E1C-E14BBF656781}"/>
                </a:ext>
              </a:extLst>
            </p:cNvPr>
            <p:cNvSpPr txBox="1">
              <a:spLocks noChangeArrowheads="1"/>
            </p:cNvSpPr>
            <p:nvPr/>
          </p:nvSpPr>
          <p:spPr bwMode="auto">
            <a:xfrm>
              <a:off x="4383" y="1520"/>
              <a:ext cx="22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50</a:t>
              </a:r>
              <a:endParaRPr lang="en-US" altLang="zh-CN" sz="2400" u="none">
                <a:latin typeface="Times New Roman" panose="02020603050405020304" pitchFamily="18" charset="0"/>
                <a:ea typeface="黑体" panose="02010609060101010101" pitchFamily="49" charset="-122"/>
              </a:endParaRPr>
            </a:p>
          </p:txBody>
        </p:sp>
        <p:grpSp>
          <p:nvGrpSpPr>
            <p:cNvPr id="236565" name="Group 29">
              <a:extLst>
                <a:ext uri="{FF2B5EF4-FFF2-40B4-BE49-F238E27FC236}">
                  <a16:creationId xmlns:a16="http://schemas.microsoft.com/office/drawing/2014/main" id="{2BA9388B-D8B4-445C-BB52-7D3CBAC8551A}"/>
                </a:ext>
              </a:extLst>
            </p:cNvPr>
            <p:cNvGrpSpPr>
              <a:grpSpLocks/>
            </p:cNvGrpSpPr>
            <p:nvPr/>
          </p:nvGrpSpPr>
          <p:grpSpPr bwMode="auto">
            <a:xfrm>
              <a:off x="4326" y="1076"/>
              <a:ext cx="316" cy="195"/>
              <a:chOff x="1740" y="2306"/>
              <a:chExt cx="316" cy="195"/>
            </a:xfrm>
          </p:grpSpPr>
          <p:sp>
            <p:nvSpPr>
              <p:cNvPr id="236568" name="Oval 30">
                <a:extLst>
                  <a:ext uri="{FF2B5EF4-FFF2-40B4-BE49-F238E27FC236}">
                    <a16:creationId xmlns:a16="http://schemas.microsoft.com/office/drawing/2014/main" id="{F0D8DC30-EC5B-4D52-AB39-A00D36A21E44}"/>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69" name="Line 31">
                <a:extLst>
                  <a:ext uri="{FF2B5EF4-FFF2-40B4-BE49-F238E27FC236}">
                    <a16:creationId xmlns:a16="http://schemas.microsoft.com/office/drawing/2014/main" id="{10ABDC58-B14F-4119-BC7B-4E62BF5400B8}"/>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0" name="Line 32">
                <a:extLst>
                  <a:ext uri="{FF2B5EF4-FFF2-40B4-BE49-F238E27FC236}">
                    <a16:creationId xmlns:a16="http://schemas.microsoft.com/office/drawing/2014/main" id="{7BD73141-540F-4905-B755-EFE18EE76E0D}"/>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1" name="Rectangle 33">
                <a:extLst>
                  <a:ext uri="{FF2B5EF4-FFF2-40B4-BE49-F238E27FC236}">
                    <a16:creationId xmlns:a16="http://schemas.microsoft.com/office/drawing/2014/main" id="{224E0D63-D032-4B82-8965-88E11D919755}"/>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6572" name="Oval 34">
                <a:extLst>
                  <a:ext uri="{FF2B5EF4-FFF2-40B4-BE49-F238E27FC236}">
                    <a16:creationId xmlns:a16="http://schemas.microsoft.com/office/drawing/2014/main" id="{143E45CF-E79E-4A61-829F-2D373FD71241}"/>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6573" name="Group 35">
                <a:extLst>
                  <a:ext uri="{FF2B5EF4-FFF2-40B4-BE49-F238E27FC236}">
                    <a16:creationId xmlns:a16="http://schemas.microsoft.com/office/drawing/2014/main" id="{83708D34-37C5-49C2-B579-92FE96356D6E}"/>
                  </a:ext>
                </a:extLst>
              </p:cNvPr>
              <p:cNvGrpSpPr>
                <a:grpSpLocks/>
              </p:cNvGrpSpPr>
              <p:nvPr/>
            </p:nvGrpSpPr>
            <p:grpSpPr bwMode="auto">
              <a:xfrm>
                <a:off x="1824" y="2306"/>
                <a:ext cx="156" cy="193"/>
                <a:chOff x="2979" y="2429"/>
                <a:chExt cx="159" cy="193"/>
              </a:xfrm>
            </p:grpSpPr>
            <p:sp>
              <p:nvSpPr>
                <p:cNvPr id="236574" name="Rectangle 36">
                  <a:extLst>
                    <a:ext uri="{FF2B5EF4-FFF2-40B4-BE49-F238E27FC236}">
                      <a16:creationId xmlns:a16="http://schemas.microsoft.com/office/drawing/2014/main" id="{6FE2F3C5-A37C-4E89-A063-27B5B85BE04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75" name="Text Box 37">
                  <a:extLst>
                    <a:ext uri="{FF2B5EF4-FFF2-40B4-BE49-F238E27FC236}">
                      <a16:creationId xmlns:a16="http://schemas.microsoft.com/office/drawing/2014/main" id="{DF0D7127-082F-4BE7-B355-FEFD7B2BFEAE}"/>
                    </a:ext>
                  </a:extLst>
                </p:cNvPr>
                <p:cNvSpPr txBox="1">
                  <a:spLocks noChangeArrowheads="1"/>
                </p:cNvSpPr>
                <p:nvPr/>
              </p:nvSpPr>
              <p:spPr bwMode="auto">
                <a:xfrm>
                  <a:off x="2979" y="2429"/>
                  <a:ext cx="1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sp>
          <p:nvSpPr>
            <p:cNvPr id="236566" name="Text Box 38">
              <a:extLst>
                <a:ext uri="{FF2B5EF4-FFF2-40B4-BE49-F238E27FC236}">
                  <a16:creationId xmlns:a16="http://schemas.microsoft.com/office/drawing/2014/main" id="{619CF751-92D9-4C94-AFE5-2252158988F1}"/>
                </a:ext>
              </a:extLst>
            </p:cNvPr>
            <p:cNvSpPr txBox="1">
              <a:spLocks noChangeArrowheads="1"/>
            </p:cNvSpPr>
            <p:nvPr/>
          </p:nvSpPr>
          <p:spPr bwMode="auto">
            <a:xfrm>
              <a:off x="3996" y="938"/>
              <a:ext cx="22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FF0000"/>
                  </a:solidFill>
                  <a:latin typeface="Comic Sans MS" panose="030F0702030302020204" pitchFamily="66" charset="0"/>
                  <a:ea typeface="黑体" panose="02010609060101010101" pitchFamily="49" charset="-122"/>
                </a:rPr>
                <a:t>60</a:t>
              </a:r>
              <a:endParaRPr lang="en-US" altLang="zh-CN" sz="2400" u="none">
                <a:latin typeface="Times New Roman" panose="02020603050405020304" pitchFamily="18" charset="0"/>
                <a:ea typeface="黑体" panose="02010609060101010101" pitchFamily="49" charset="-122"/>
              </a:endParaRPr>
            </a:p>
          </p:txBody>
        </p:sp>
        <p:sp>
          <p:nvSpPr>
            <p:cNvPr id="236567" name="Line 39">
              <a:extLst>
                <a:ext uri="{FF2B5EF4-FFF2-40B4-BE49-F238E27FC236}">
                  <a16:creationId xmlns:a16="http://schemas.microsoft.com/office/drawing/2014/main" id="{C215D3B9-28B7-40C8-9C17-0FCE5C2F7414}"/>
                </a:ext>
              </a:extLst>
            </p:cNvPr>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0485C22D-3E81-400F-A048-F10D072B168D}"/>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238595" name="页脚占位符 4">
            <a:extLst>
              <a:ext uri="{FF2B5EF4-FFF2-40B4-BE49-F238E27FC236}">
                <a16:creationId xmlns:a16="http://schemas.microsoft.com/office/drawing/2014/main" id="{0C9966E8-55C7-48B5-BBE9-8DD08B983EB6}"/>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B516E02D-209D-4E50-9676-346836E068A1}" type="slidenum">
              <a:rPr lang="en-US" altLang="zh-CN" sz="1600" u="none">
                <a:latin typeface="Garamond" panose="02020404030301010803" pitchFamily="18" charset="0"/>
              </a:rPr>
              <a:pPr algn="r"/>
              <a:t>167</a:t>
            </a:fld>
            <a:endParaRPr lang="en-US" altLang="zh-CN" sz="1600" u="none">
              <a:latin typeface="Garamond" panose="02020404030301010803" pitchFamily="18" charset="0"/>
            </a:endParaRPr>
          </a:p>
        </p:txBody>
      </p:sp>
      <p:sp>
        <p:nvSpPr>
          <p:cNvPr id="238596" name="Rectangle 2">
            <a:extLst>
              <a:ext uri="{FF2B5EF4-FFF2-40B4-BE49-F238E27FC236}">
                <a16:creationId xmlns:a16="http://schemas.microsoft.com/office/drawing/2014/main" id="{D2ECBC89-F196-48CD-83E6-19DAC6CE4B23}"/>
              </a:ext>
            </a:extLst>
          </p:cNvPr>
          <p:cNvSpPr>
            <a:spLocks noGrp="1" noChangeArrowheads="1"/>
          </p:cNvSpPr>
          <p:nvPr>
            <p:ph type="title" idx="4294967295"/>
          </p:nvPr>
        </p:nvSpPr>
        <p:spPr/>
        <p:txBody>
          <a:bodyPr/>
          <a:lstStyle/>
          <a:p>
            <a:pPr eaLnBrk="1" hangingPunct="1"/>
            <a:r>
              <a:rPr lang="zh-CN" altLang="en-US" dirty="0"/>
              <a:t>距离向量选路算法</a:t>
            </a:r>
          </a:p>
        </p:txBody>
      </p:sp>
      <p:sp>
        <p:nvSpPr>
          <p:cNvPr id="260099" name="Rectangle 3">
            <a:extLst>
              <a:ext uri="{FF2B5EF4-FFF2-40B4-BE49-F238E27FC236}">
                <a16:creationId xmlns:a16="http://schemas.microsoft.com/office/drawing/2014/main" id="{1C2976FB-C37D-420F-BE86-026CCD7F07C4}"/>
              </a:ext>
            </a:extLst>
          </p:cNvPr>
          <p:cNvSpPr>
            <a:spLocks noGrp="1" noChangeArrowheads="1"/>
          </p:cNvSpPr>
          <p:nvPr>
            <p:ph type="body" idx="4294967295"/>
          </p:nvPr>
        </p:nvSpPr>
        <p:spPr>
          <a:xfrm>
            <a:off x="1970088" y="1557339"/>
            <a:ext cx="8483600" cy="4586287"/>
          </a:xfrm>
        </p:spPr>
        <p:txBody>
          <a:bodyPr/>
          <a:lstStyle/>
          <a:p>
            <a:pPr lvl="2" eaLnBrk="1" hangingPunct="1"/>
            <a:endParaRPr lang="zh-CN" altLang="en-US"/>
          </a:p>
          <a:p>
            <a:pPr lvl="1" eaLnBrk="1" hangingPunct="1"/>
            <a:r>
              <a:rPr lang="zh-CN" altLang="en-US">
                <a:latin typeface="楷体" panose="02010609060101010101" pitchFamily="49" charset="-122"/>
                <a:ea typeface="楷体" panose="02010609060101010101" pitchFamily="49" charset="-122"/>
              </a:rPr>
              <a:t>解决方案</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毒性逆转</a:t>
            </a:r>
          </a:p>
          <a:p>
            <a:pPr lvl="2" eaLnBrk="1" hangingPunct="1"/>
            <a:r>
              <a:rPr lang="zh-CN" altLang="en-US">
                <a:latin typeface="楷体" panose="02010609060101010101" pitchFamily="49" charset="-122"/>
                <a:ea typeface="楷体" panose="02010609060101010101" pitchFamily="49" charset="-122"/>
              </a:rPr>
              <a:t>如果</a:t>
            </a:r>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通过</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选路到达目的地</a:t>
            </a:r>
            <a:r>
              <a:rPr lang="en-US" altLang="zh-CN">
                <a:latin typeface="楷体" panose="02010609060101010101" pitchFamily="49" charset="-122"/>
                <a:ea typeface="楷体" panose="02010609060101010101" pitchFamily="49" charset="-122"/>
              </a:rPr>
              <a:t>x :</a:t>
            </a:r>
          </a:p>
          <a:p>
            <a:pPr lvl="3" eaLnBrk="1" hangingPunct="1"/>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将通告</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，它到</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的距离是无穷大 </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所以 </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不会通过</a:t>
            </a:r>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到达</a:t>
            </a:r>
            <a:r>
              <a:rPr lang="en-US" altLang="zh-CN">
                <a:latin typeface="楷体" panose="02010609060101010101" pitchFamily="49" charset="-122"/>
                <a:ea typeface="楷体" panose="02010609060101010101" pitchFamily="49" charset="-122"/>
              </a:rPr>
              <a:t>x)</a:t>
            </a:r>
          </a:p>
          <a:p>
            <a:pPr lvl="3" eaLnBrk="1" hangingPunct="1"/>
            <a:r>
              <a:rPr lang="en-US" altLang="zh-CN">
                <a:latin typeface="楷体" panose="02010609060101010101" pitchFamily="49" charset="-122"/>
                <a:ea typeface="楷体" panose="02010609060101010101" pitchFamily="49" charset="-122"/>
              </a:rPr>
              <a:t>t</a:t>
            </a:r>
            <a:r>
              <a:rPr lang="en-US" altLang="zh-CN" baseline="-25000">
                <a:latin typeface="楷体" panose="02010609060101010101" pitchFamily="49" charset="-122"/>
                <a:ea typeface="楷体" panose="02010609060101010101" pitchFamily="49" charset="-122"/>
              </a:rPr>
              <a:t>0</a:t>
            </a:r>
            <a:r>
              <a:rPr lang="zh-CN" altLang="en-US">
                <a:latin typeface="楷体" panose="02010609060101010101" pitchFamily="49" charset="-122"/>
                <a:ea typeface="楷体" panose="02010609060101010101" pitchFamily="49" charset="-122"/>
              </a:rPr>
              <a:t>时刻</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与</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之间的费用增加到</a:t>
            </a:r>
            <a:r>
              <a:rPr lang="en-US" altLang="zh-CN">
                <a:latin typeface="楷体" panose="02010609060101010101" pitchFamily="49" charset="-122"/>
                <a:ea typeface="楷体" panose="02010609060101010101" pitchFamily="49" charset="-122"/>
              </a:rPr>
              <a:t>60</a:t>
            </a:r>
          </a:p>
          <a:p>
            <a:pPr lvl="3" eaLnBrk="1" hangingPunct="1"/>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更新其距离向量，由于</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z</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因此新的</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y</a:t>
            </a:r>
            <a:r>
              <a:rPr lang="en-US" altLang="zh-CN">
                <a:latin typeface="楷体" panose="02010609060101010101" pitchFamily="49" charset="-122"/>
                <a:ea typeface="楷体" panose="02010609060101010101" pitchFamily="49" charset="-122"/>
              </a:rPr>
              <a:t>(x)=60</a:t>
            </a:r>
          </a:p>
          <a:p>
            <a:pPr lvl="3" eaLnBrk="1" hangingPunct="1"/>
            <a:r>
              <a:rPr lang="en-US" altLang="zh-CN">
                <a:latin typeface="楷体" panose="02010609060101010101" pitchFamily="49" charset="-122"/>
                <a:ea typeface="楷体" panose="02010609060101010101" pitchFamily="49" charset="-122"/>
                <a:cs typeface="Times New Roman" panose="02020603050405020304" pitchFamily="18" charset="0"/>
              </a:rPr>
              <a:t>z</a:t>
            </a:r>
            <a:r>
              <a:rPr lang="zh-CN" altLang="en-US">
                <a:latin typeface="楷体" panose="02010609060101010101" pitchFamily="49" charset="-122"/>
                <a:ea typeface="楷体" panose="02010609060101010101" pitchFamily="49" charset="-122"/>
                <a:cs typeface="Times New Roman" panose="02020603050405020304" pitchFamily="18" charset="0"/>
              </a:rPr>
              <a:t>在</a:t>
            </a:r>
            <a:r>
              <a:rPr lang="en-US" altLang="zh-CN">
                <a:latin typeface="楷体" panose="02010609060101010101" pitchFamily="49" charset="-122"/>
                <a:ea typeface="楷体" panose="02010609060101010101" pitchFamily="49" charset="-122"/>
                <a:cs typeface="Times New Roman" panose="02020603050405020304" pitchFamily="18" charset="0"/>
              </a:rPr>
              <a:t>t</a:t>
            </a:r>
            <a:r>
              <a:rPr lang="en-US" altLang="zh-CN" baseline="-25000">
                <a:latin typeface="楷体" panose="02010609060101010101" pitchFamily="49" charset="-122"/>
                <a:ea typeface="楷体" panose="02010609060101010101" pitchFamily="49" charset="-122"/>
                <a:cs typeface="Times New Roman" panose="02020603050405020304" pitchFamily="18" charset="0"/>
              </a:rPr>
              <a:t>1</a:t>
            </a:r>
            <a:r>
              <a:rPr lang="zh-CN" altLang="en-US">
                <a:latin typeface="楷体" panose="02010609060101010101" pitchFamily="49" charset="-122"/>
                <a:ea typeface="楷体" panose="02010609060101010101" pitchFamily="49" charset="-122"/>
                <a:cs typeface="Times New Roman" panose="02020603050405020304" pitchFamily="18" charset="0"/>
              </a:rPr>
              <a:t>时刻收到新的</a:t>
            </a:r>
            <a:r>
              <a:rPr lang="en-US" altLang="zh-CN">
                <a:latin typeface="楷体" panose="02010609060101010101" pitchFamily="49" charset="-122"/>
                <a:ea typeface="楷体" panose="02010609060101010101" pitchFamily="49" charset="-122"/>
                <a:cs typeface="Times New Roman" panose="02020603050405020304" pitchFamily="18" charset="0"/>
              </a:rPr>
              <a:t>D</a:t>
            </a:r>
            <a:r>
              <a:rPr lang="en-US" altLang="zh-CN" baseline="-25000">
                <a:latin typeface="楷体" panose="02010609060101010101" pitchFamily="49" charset="-122"/>
                <a:ea typeface="楷体" panose="02010609060101010101" pitchFamily="49" charset="-122"/>
                <a:cs typeface="Times New Roman" panose="02020603050405020304" pitchFamily="18" charset="0"/>
              </a:rPr>
              <a:t>y</a:t>
            </a:r>
            <a:r>
              <a:rPr lang="en-US" altLang="zh-CN">
                <a:latin typeface="楷体" panose="02010609060101010101" pitchFamily="49" charset="-122"/>
                <a:ea typeface="楷体" panose="02010609060101010101" pitchFamily="49" charset="-122"/>
                <a:cs typeface="Times New Roman" panose="02020603050405020304" pitchFamily="18" charset="0"/>
              </a:rPr>
              <a:t>(x)=60</a:t>
            </a:r>
            <a:r>
              <a:rPr lang="zh-CN" altLang="en-US">
                <a:latin typeface="楷体" panose="02010609060101010101" pitchFamily="49" charset="-122"/>
                <a:ea typeface="楷体" panose="02010609060101010101" pitchFamily="49" charset="-122"/>
                <a:cs typeface="Times New Roman" panose="02020603050405020304" pitchFamily="18" charset="0"/>
              </a:rPr>
              <a:t>后，马上算出新的</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z</a:t>
            </a:r>
            <a:r>
              <a:rPr lang="en-US" altLang="zh-CN">
                <a:latin typeface="楷体" panose="02010609060101010101" pitchFamily="49" charset="-122"/>
                <a:ea typeface="楷体" panose="02010609060101010101" pitchFamily="49" charset="-122"/>
              </a:rPr>
              <a:t>(x)=50</a:t>
            </a:r>
          </a:p>
          <a:p>
            <a:pPr lvl="3" eaLnBrk="1" hangingPunct="1"/>
            <a:r>
              <a:rPr lang="zh-CN" altLang="en-US">
                <a:latin typeface="楷体" panose="02010609060101010101" pitchFamily="49" charset="-122"/>
                <a:ea typeface="楷体" panose="02010609060101010101" pitchFamily="49" charset="-122"/>
              </a:rPr>
              <a:t>收到来自</a:t>
            </a:r>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的更新后，</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算出新的</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y</a:t>
            </a:r>
            <a:r>
              <a:rPr lang="en-US" altLang="zh-CN">
                <a:latin typeface="楷体" panose="02010609060101010101" pitchFamily="49" charset="-122"/>
                <a:ea typeface="楷体" panose="02010609060101010101" pitchFamily="49" charset="-122"/>
              </a:rPr>
              <a:t>(x)=51</a:t>
            </a:r>
          </a:p>
          <a:p>
            <a:pPr lvl="2" eaLnBrk="1" hangingPunct="1"/>
            <a:r>
              <a:rPr lang="zh-CN" altLang="en-US">
                <a:latin typeface="楷体" panose="02010609060101010101" pitchFamily="49" charset="-122"/>
                <a:ea typeface="楷体" panose="02010609060101010101" pitchFamily="49" charset="-122"/>
              </a:rPr>
              <a:t>由于涉及到</a:t>
            </a:r>
            <a:r>
              <a:rPr lang="en-US" altLang="zh-CN">
                <a:latin typeface="楷体" panose="02010609060101010101" pitchFamily="49" charset="-122"/>
                <a:ea typeface="楷体" panose="02010609060101010101" pitchFamily="49" charset="-122"/>
              </a:rPr>
              <a:t>3</a:t>
            </a:r>
            <a:r>
              <a:rPr lang="zh-CN" altLang="en-US">
                <a:latin typeface="楷体" panose="02010609060101010101" pitchFamily="49" charset="-122"/>
                <a:ea typeface="楷体" panose="02010609060101010101" pitchFamily="49" charset="-122"/>
              </a:rPr>
              <a:t>个或更多节点的环路不能被毒性逆转技术检测到，因此毒性逆转</a:t>
            </a:r>
            <a:r>
              <a:rPr lang="zh-CN" altLang="en-US">
                <a:solidFill>
                  <a:schemeClr val="accent2"/>
                </a:solidFill>
                <a:latin typeface="楷体" panose="02010609060101010101" pitchFamily="49" charset="-122"/>
                <a:ea typeface="楷体" panose="02010609060101010101" pitchFamily="49" charset="-122"/>
              </a:rPr>
              <a:t>没有</a:t>
            </a:r>
            <a:r>
              <a:rPr lang="zh-CN" altLang="en-US">
                <a:latin typeface="楷体" panose="02010609060101010101" pitchFamily="49" charset="-122"/>
                <a:ea typeface="楷体" panose="02010609060101010101" pitchFamily="49" charset="-122"/>
              </a:rPr>
              <a:t>解决不可记数问题！</a:t>
            </a:r>
          </a:p>
        </p:txBody>
      </p:sp>
      <p:grpSp>
        <p:nvGrpSpPr>
          <p:cNvPr id="238598" name="Group 4">
            <a:extLst>
              <a:ext uri="{FF2B5EF4-FFF2-40B4-BE49-F238E27FC236}">
                <a16:creationId xmlns:a16="http://schemas.microsoft.com/office/drawing/2014/main" id="{AD24F25F-6D2A-43CC-BCED-A1197472F0F4}"/>
              </a:ext>
            </a:extLst>
          </p:cNvPr>
          <p:cNvGrpSpPr>
            <a:grpSpLocks/>
          </p:cNvGrpSpPr>
          <p:nvPr/>
        </p:nvGrpSpPr>
        <p:grpSpPr bwMode="auto">
          <a:xfrm>
            <a:off x="7446964" y="836614"/>
            <a:ext cx="2808287" cy="1792287"/>
            <a:chOff x="3805" y="938"/>
            <a:chExt cx="1376" cy="828"/>
          </a:xfrm>
        </p:grpSpPr>
        <p:sp>
          <p:nvSpPr>
            <p:cNvPr id="238599" name="Freeform 5">
              <a:extLst>
                <a:ext uri="{FF2B5EF4-FFF2-40B4-BE49-F238E27FC236}">
                  <a16:creationId xmlns:a16="http://schemas.microsoft.com/office/drawing/2014/main" id="{ECF66BE0-5B91-4363-8BD4-E206C8F7D052}"/>
                </a:ext>
              </a:extLst>
            </p:cNvPr>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8600" name="Freeform 6">
              <a:extLst>
                <a:ext uri="{FF2B5EF4-FFF2-40B4-BE49-F238E27FC236}">
                  <a16:creationId xmlns:a16="http://schemas.microsoft.com/office/drawing/2014/main" id="{70E31D25-8477-4E8A-BD0C-ECE136B9931E}"/>
                </a:ext>
              </a:extLst>
            </p:cNvPr>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8601" name="Oval 7">
              <a:extLst>
                <a:ext uri="{FF2B5EF4-FFF2-40B4-BE49-F238E27FC236}">
                  <a16:creationId xmlns:a16="http://schemas.microsoft.com/office/drawing/2014/main" id="{DD4E7686-E11F-406F-BD90-E36026FE1362}"/>
                </a:ext>
              </a:extLst>
            </p:cNvPr>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02" name="Line 8">
              <a:extLst>
                <a:ext uri="{FF2B5EF4-FFF2-40B4-BE49-F238E27FC236}">
                  <a16:creationId xmlns:a16="http://schemas.microsoft.com/office/drawing/2014/main" id="{8626CEA6-789D-42DB-9CEF-32E1B9FD50B6}"/>
                </a:ext>
              </a:extLst>
            </p:cNvPr>
            <p:cNvSpPr>
              <a:spLocks noChangeShapeType="1"/>
            </p:cNvSpPr>
            <p:nvPr/>
          </p:nvSpPr>
          <p:spPr bwMode="auto">
            <a:xfrm>
              <a:off x="3904"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3" name="Line 9">
              <a:extLst>
                <a:ext uri="{FF2B5EF4-FFF2-40B4-BE49-F238E27FC236}">
                  <a16:creationId xmlns:a16="http://schemas.microsoft.com/office/drawing/2014/main" id="{EC9B66C8-4C64-4042-82CA-417A11C0C3E0}"/>
                </a:ext>
              </a:extLst>
            </p:cNvPr>
            <p:cNvSpPr>
              <a:spLocks noChangeShapeType="1"/>
            </p:cNvSpPr>
            <p:nvPr/>
          </p:nvSpPr>
          <p:spPr bwMode="auto">
            <a:xfrm>
              <a:off x="4217"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4" name="Rectangle 10">
              <a:extLst>
                <a:ext uri="{FF2B5EF4-FFF2-40B4-BE49-F238E27FC236}">
                  <a16:creationId xmlns:a16="http://schemas.microsoft.com/office/drawing/2014/main" id="{D522A564-AA21-4C67-B00A-7FF0411C4A58}"/>
                </a:ext>
              </a:extLst>
            </p:cNvPr>
            <p:cNvSpPr>
              <a:spLocks noChangeArrowheads="1"/>
            </p:cNvSpPr>
            <p:nvPr/>
          </p:nvSpPr>
          <p:spPr bwMode="auto">
            <a:xfrm>
              <a:off x="3904" y="14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8605" name="Oval 11">
              <a:extLst>
                <a:ext uri="{FF2B5EF4-FFF2-40B4-BE49-F238E27FC236}">
                  <a16:creationId xmlns:a16="http://schemas.microsoft.com/office/drawing/2014/main" id="{FA945C70-A886-4612-9415-DC0E670F5AF5}"/>
                </a:ext>
              </a:extLst>
            </p:cNvPr>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06" name="Freeform 12">
              <a:extLst>
                <a:ext uri="{FF2B5EF4-FFF2-40B4-BE49-F238E27FC236}">
                  <a16:creationId xmlns:a16="http://schemas.microsoft.com/office/drawing/2014/main" id="{2019CC7F-E340-4354-9BAE-7371E51C0637}"/>
                </a:ext>
              </a:extLst>
            </p:cNvPr>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8607" name="Freeform 13">
              <a:extLst>
                <a:ext uri="{FF2B5EF4-FFF2-40B4-BE49-F238E27FC236}">
                  <a16:creationId xmlns:a16="http://schemas.microsoft.com/office/drawing/2014/main" id="{51906F81-6497-49ED-B89A-C3A10AB1C6E1}"/>
                </a:ext>
              </a:extLst>
            </p:cNvPr>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8608" name="Group 14">
              <a:extLst>
                <a:ext uri="{FF2B5EF4-FFF2-40B4-BE49-F238E27FC236}">
                  <a16:creationId xmlns:a16="http://schemas.microsoft.com/office/drawing/2014/main" id="{1D309622-D5FF-43BB-9BF8-539573397DBE}"/>
                </a:ext>
              </a:extLst>
            </p:cNvPr>
            <p:cNvGrpSpPr>
              <a:grpSpLocks/>
            </p:cNvGrpSpPr>
            <p:nvPr/>
          </p:nvGrpSpPr>
          <p:grpSpPr bwMode="auto">
            <a:xfrm>
              <a:off x="3974" y="1388"/>
              <a:ext cx="164" cy="193"/>
              <a:chOff x="2974" y="2429"/>
              <a:chExt cx="167" cy="193"/>
            </a:xfrm>
          </p:grpSpPr>
          <p:sp>
            <p:nvSpPr>
              <p:cNvPr id="238632" name="Rectangle 15">
                <a:extLst>
                  <a:ext uri="{FF2B5EF4-FFF2-40B4-BE49-F238E27FC236}">
                    <a16:creationId xmlns:a16="http://schemas.microsoft.com/office/drawing/2014/main" id="{D5CE8B62-F0B1-4F00-A731-CE4DDEB86BB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33" name="Text Box 16">
                <a:extLst>
                  <a:ext uri="{FF2B5EF4-FFF2-40B4-BE49-F238E27FC236}">
                    <a16:creationId xmlns:a16="http://schemas.microsoft.com/office/drawing/2014/main" id="{319D1DD4-25B0-4D10-8936-15BB91F4C012}"/>
                  </a:ext>
                </a:extLst>
              </p:cNvPr>
              <p:cNvSpPr txBox="1">
                <a:spLocks noChangeArrowheads="1"/>
              </p:cNvSpPr>
              <p:nvPr/>
            </p:nvSpPr>
            <p:spPr bwMode="auto">
              <a:xfrm>
                <a:off x="2974" y="2429"/>
                <a:ext cx="16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8609" name="Group 17">
              <a:extLst>
                <a:ext uri="{FF2B5EF4-FFF2-40B4-BE49-F238E27FC236}">
                  <a16:creationId xmlns:a16="http://schemas.microsoft.com/office/drawing/2014/main" id="{C1503CB4-86BA-4329-B60D-991946DC3233}"/>
                </a:ext>
              </a:extLst>
            </p:cNvPr>
            <p:cNvGrpSpPr>
              <a:grpSpLocks/>
            </p:cNvGrpSpPr>
            <p:nvPr/>
          </p:nvGrpSpPr>
          <p:grpSpPr bwMode="auto">
            <a:xfrm>
              <a:off x="4746" y="1400"/>
              <a:ext cx="316" cy="195"/>
              <a:chOff x="1740" y="2306"/>
              <a:chExt cx="316" cy="195"/>
            </a:xfrm>
          </p:grpSpPr>
          <p:sp>
            <p:nvSpPr>
              <p:cNvPr id="238624" name="Oval 18">
                <a:extLst>
                  <a:ext uri="{FF2B5EF4-FFF2-40B4-BE49-F238E27FC236}">
                    <a16:creationId xmlns:a16="http://schemas.microsoft.com/office/drawing/2014/main" id="{66806017-4CA9-41CC-BC7C-C5C369D40261}"/>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25" name="Line 19">
                <a:extLst>
                  <a:ext uri="{FF2B5EF4-FFF2-40B4-BE49-F238E27FC236}">
                    <a16:creationId xmlns:a16="http://schemas.microsoft.com/office/drawing/2014/main" id="{A92F5C15-753B-4B38-A068-F313EC5CC983}"/>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26" name="Line 20">
                <a:extLst>
                  <a:ext uri="{FF2B5EF4-FFF2-40B4-BE49-F238E27FC236}">
                    <a16:creationId xmlns:a16="http://schemas.microsoft.com/office/drawing/2014/main" id="{8386CF02-FB1E-4DFC-A955-6C579F83BE4B}"/>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27" name="Rectangle 21">
                <a:extLst>
                  <a:ext uri="{FF2B5EF4-FFF2-40B4-BE49-F238E27FC236}">
                    <a16:creationId xmlns:a16="http://schemas.microsoft.com/office/drawing/2014/main" id="{99EEAB91-268C-48EA-9CAA-9648B88541C0}"/>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8628" name="Oval 22">
                <a:extLst>
                  <a:ext uri="{FF2B5EF4-FFF2-40B4-BE49-F238E27FC236}">
                    <a16:creationId xmlns:a16="http://schemas.microsoft.com/office/drawing/2014/main" id="{71647B19-DF2B-4C57-98FC-1A7436C1BAC8}"/>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8629" name="Group 23">
                <a:extLst>
                  <a:ext uri="{FF2B5EF4-FFF2-40B4-BE49-F238E27FC236}">
                    <a16:creationId xmlns:a16="http://schemas.microsoft.com/office/drawing/2014/main" id="{8B8BFFBF-F6F9-4FAC-874E-5ABD43EB28F1}"/>
                  </a:ext>
                </a:extLst>
              </p:cNvPr>
              <p:cNvGrpSpPr>
                <a:grpSpLocks/>
              </p:cNvGrpSpPr>
              <p:nvPr/>
            </p:nvGrpSpPr>
            <p:grpSpPr bwMode="auto">
              <a:xfrm>
                <a:off x="1823" y="2306"/>
                <a:ext cx="158" cy="193"/>
                <a:chOff x="2977" y="2429"/>
                <a:chExt cx="161" cy="193"/>
              </a:xfrm>
            </p:grpSpPr>
            <p:sp>
              <p:nvSpPr>
                <p:cNvPr id="238630" name="Rectangle 24">
                  <a:extLst>
                    <a:ext uri="{FF2B5EF4-FFF2-40B4-BE49-F238E27FC236}">
                      <a16:creationId xmlns:a16="http://schemas.microsoft.com/office/drawing/2014/main" id="{6283AEB1-1809-4362-889D-01BAC9CBF6D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31" name="Text Box 25">
                  <a:extLst>
                    <a:ext uri="{FF2B5EF4-FFF2-40B4-BE49-F238E27FC236}">
                      <a16:creationId xmlns:a16="http://schemas.microsoft.com/office/drawing/2014/main" id="{1A7504DC-F0B8-42DE-A58E-95B698FA6688}"/>
                    </a:ext>
                  </a:extLst>
                </p:cNvPr>
                <p:cNvSpPr txBox="1">
                  <a:spLocks noChangeArrowheads="1"/>
                </p:cNvSpPr>
                <p:nvPr/>
              </p:nvSpPr>
              <p:spPr bwMode="auto">
                <a:xfrm>
                  <a:off x="2977" y="2429"/>
                  <a:ext cx="16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z</a:t>
                  </a:r>
                  <a:endParaRPr lang="en-US" altLang="zh-CN" sz="2400" u="none">
                    <a:latin typeface="Times New Roman" panose="02020603050405020304" pitchFamily="18" charset="0"/>
                    <a:ea typeface="黑体" panose="02010609060101010101" pitchFamily="49" charset="-122"/>
                  </a:endParaRPr>
                </a:p>
              </p:txBody>
            </p:sp>
          </p:grpSp>
        </p:grpSp>
        <p:sp>
          <p:nvSpPr>
            <p:cNvPr id="238610" name="Text Box 26">
              <a:extLst>
                <a:ext uri="{FF2B5EF4-FFF2-40B4-BE49-F238E27FC236}">
                  <a16:creationId xmlns:a16="http://schemas.microsoft.com/office/drawing/2014/main" id="{797AC3C5-2C9D-4ACC-AF3F-AA00CFAA00C3}"/>
                </a:ext>
              </a:extLst>
            </p:cNvPr>
            <p:cNvSpPr txBox="1">
              <a:spLocks noChangeArrowheads="1"/>
            </p:cNvSpPr>
            <p:nvPr/>
          </p:nvSpPr>
          <p:spPr bwMode="auto">
            <a:xfrm>
              <a:off x="4669" y="1190"/>
              <a:ext cx="14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8611" name="Text Box 27">
              <a:extLst>
                <a:ext uri="{FF2B5EF4-FFF2-40B4-BE49-F238E27FC236}">
                  <a16:creationId xmlns:a16="http://schemas.microsoft.com/office/drawing/2014/main" id="{259D9789-4C09-4339-BADE-BCCB2BC76672}"/>
                </a:ext>
              </a:extLst>
            </p:cNvPr>
            <p:cNvSpPr txBox="1">
              <a:spLocks noChangeArrowheads="1"/>
            </p:cNvSpPr>
            <p:nvPr/>
          </p:nvSpPr>
          <p:spPr bwMode="auto">
            <a:xfrm>
              <a:off x="4132" y="1187"/>
              <a:ext cx="15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4</a:t>
              </a:r>
              <a:endParaRPr lang="en-US" altLang="zh-CN" sz="2400" u="none">
                <a:latin typeface="Times New Roman" panose="02020603050405020304" pitchFamily="18" charset="0"/>
                <a:ea typeface="黑体" panose="02010609060101010101" pitchFamily="49" charset="-122"/>
              </a:endParaRPr>
            </a:p>
          </p:txBody>
        </p:sp>
        <p:sp>
          <p:nvSpPr>
            <p:cNvPr id="238612" name="Text Box 28">
              <a:extLst>
                <a:ext uri="{FF2B5EF4-FFF2-40B4-BE49-F238E27FC236}">
                  <a16:creationId xmlns:a16="http://schemas.microsoft.com/office/drawing/2014/main" id="{BE94F87D-60A4-4D2E-ACE3-CA11AA8A96EB}"/>
                </a:ext>
              </a:extLst>
            </p:cNvPr>
            <p:cNvSpPr txBox="1">
              <a:spLocks noChangeArrowheads="1"/>
            </p:cNvSpPr>
            <p:nvPr/>
          </p:nvSpPr>
          <p:spPr bwMode="auto">
            <a:xfrm>
              <a:off x="4383" y="1520"/>
              <a:ext cx="22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50</a:t>
              </a:r>
              <a:endParaRPr lang="en-US" altLang="zh-CN" sz="2400" u="none">
                <a:latin typeface="Times New Roman" panose="02020603050405020304" pitchFamily="18" charset="0"/>
                <a:ea typeface="黑体" panose="02010609060101010101" pitchFamily="49" charset="-122"/>
              </a:endParaRPr>
            </a:p>
          </p:txBody>
        </p:sp>
        <p:grpSp>
          <p:nvGrpSpPr>
            <p:cNvPr id="238613" name="Group 29">
              <a:extLst>
                <a:ext uri="{FF2B5EF4-FFF2-40B4-BE49-F238E27FC236}">
                  <a16:creationId xmlns:a16="http://schemas.microsoft.com/office/drawing/2014/main" id="{325961A4-5C91-4F00-AAE8-EB02138CF67C}"/>
                </a:ext>
              </a:extLst>
            </p:cNvPr>
            <p:cNvGrpSpPr>
              <a:grpSpLocks/>
            </p:cNvGrpSpPr>
            <p:nvPr/>
          </p:nvGrpSpPr>
          <p:grpSpPr bwMode="auto">
            <a:xfrm>
              <a:off x="4326" y="1076"/>
              <a:ext cx="316" cy="195"/>
              <a:chOff x="1740" y="2306"/>
              <a:chExt cx="316" cy="195"/>
            </a:xfrm>
          </p:grpSpPr>
          <p:sp>
            <p:nvSpPr>
              <p:cNvPr id="238616" name="Oval 30">
                <a:extLst>
                  <a:ext uri="{FF2B5EF4-FFF2-40B4-BE49-F238E27FC236}">
                    <a16:creationId xmlns:a16="http://schemas.microsoft.com/office/drawing/2014/main" id="{4AD56C69-50A8-4CEA-837D-FF9E79E6C728}"/>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17" name="Line 31">
                <a:extLst>
                  <a:ext uri="{FF2B5EF4-FFF2-40B4-BE49-F238E27FC236}">
                    <a16:creationId xmlns:a16="http://schemas.microsoft.com/office/drawing/2014/main" id="{F57F98BA-6C9B-4935-830E-4B79034ABFCB}"/>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8" name="Line 32">
                <a:extLst>
                  <a:ext uri="{FF2B5EF4-FFF2-40B4-BE49-F238E27FC236}">
                    <a16:creationId xmlns:a16="http://schemas.microsoft.com/office/drawing/2014/main" id="{504B4D15-DB87-4119-AF09-CC9F56C470DC}"/>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9" name="Rectangle 33">
                <a:extLst>
                  <a:ext uri="{FF2B5EF4-FFF2-40B4-BE49-F238E27FC236}">
                    <a16:creationId xmlns:a16="http://schemas.microsoft.com/office/drawing/2014/main" id="{F54D90D1-E547-41F6-9A55-29CE824BF04F}"/>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8620" name="Oval 34">
                <a:extLst>
                  <a:ext uri="{FF2B5EF4-FFF2-40B4-BE49-F238E27FC236}">
                    <a16:creationId xmlns:a16="http://schemas.microsoft.com/office/drawing/2014/main" id="{B217468B-1772-46CB-BE64-460450A0BAC7}"/>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8621" name="Group 35">
                <a:extLst>
                  <a:ext uri="{FF2B5EF4-FFF2-40B4-BE49-F238E27FC236}">
                    <a16:creationId xmlns:a16="http://schemas.microsoft.com/office/drawing/2014/main" id="{E59E343A-584E-4A85-9215-A7722539969F}"/>
                  </a:ext>
                </a:extLst>
              </p:cNvPr>
              <p:cNvGrpSpPr>
                <a:grpSpLocks/>
              </p:cNvGrpSpPr>
              <p:nvPr/>
            </p:nvGrpSpPr>
            <p:grpSpPr bwMode="auto">
              <a:xfrm>
                <a:off x="1824" y="2306"/>
                <a:ext cx="156" cy="193"/>
                <a:chOff x="2979" y="2429"/>
                <a:chExt cx="159" cy="193"/>
              </a:xfrm>
            </p:grpSpPr>
            <p:sp>
              <p:nvSpPr>
                <p:cNvPr id="238622" name="Rectangle 36">
                  <a:extLst>
                    <a:ext uri="{FF2B5EF4-FFF2-40B4-BE49-F238E27FC236}">
                      <a16:creationId xmlns:a16="http://schemas.microsoft.com/office/drawing/2014/main" id="{76D0423A-F722-4D6B-93CC-471E921004D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23" name="Text Box 37">
                  <a:extLst>
                    <a:ext uri="{FF2B5EF4-FFF2-40B4-BE49-F238E27FC236}">
                      <a16:creationId xmlns:a16="http://schemas.microsoft.com/office/drawing/2014/main" id="{6E8ABF84-8D92-4C1C-BC26-85090BACFAF4}"/>
                    </a:ext>
                  </a:extLst>
                </p:cNvPr>
                <p:cNvSpPr txBox="1">
                  <a:spLocks noChangeArrowheads="1"/>
                </p:cNvSpPr>
                <p:nvPr/>
              </p:nvSpPr>
              <p:spPr bwMode="auto">
                <a:xfrm>
                  <a:off x="2979" y="2429"/>
                  <a:ext cx="1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sp>
          <p:nvSpPr>
            <p:cNvPr id="238614" name="Text Box 38">
              <a:extLst>
                <a:ext uri="{FF2B5EF4-FFF2-40B4-BE49-F238E27FC236}">
                  <a16:creationId xmlns:a16="http://schemas.microsoft.com/office/drawing/2014/main" id="{33786218-FF86-4ECD-B271-F24AA9036E83}"/>
                </a:ext>
              </a:extLst>
            </p:cNvPr>
            <p:cNvSpPr txBox="1">
              <a:spLocks noChangeArrowheads="1"/>
            </p:cNvSpPr>
            <p:nvPr/>
          </p:nvSpPr>
          <p:spPr bwMode="auto">
            <a:xfrm>
              <a:off x="3996" y="938"/>
              <a:ext cx="22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FF0000"/>
                  </a:solidFill>
                  <a:latin typeface="Comic Sans MS" panose="030F0702030302020204" pitchFamily="66" charset="0"/>
                  <a:ea typeface="黑体" panose="02010609060101010101" pitchFamily="49" charset="-122"/>
                </a:rPr>
                <a:t>60</a:t>
              </a:r>
              <a:endParaRPr lang="en-US" altLang="zh-CN" sz="2400" u="none">
                <a:latin typeface="Times New Roman" panose="02020603050405020304" pitchFamily="18" charset="0"/>
                <a:ea typeface="黑体" panose="02010609060101010101" pitchFamily="49" charset="-122"/>
              </a:endParaRPr>
            </a:p>
          </p:txBody>
        </p:sp>
        <p:sp>
          <p:nvSpPr>
            <p:cNvPr id="238615" name="Line 39">
              <a:extLst>
                <a:ext uri="{FF2B5EF4-FFF2-40B4-BE49-F238E27FC236}">
                  <a16:creationId xmlns:a16="http://schemas.microsoft.com/office/drawing/2014/main" id="{E4D88C55-28C4-48CF-87CD-72A7BF0B8F88}"/>
                </a:ext>
              </a:extLst>
            </p:cNvPr>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60099">
                                            <p:txEl>
                                              <p:pRg st="1" end="1"/>
                                            </p:txEl>
                                          </p:spTgt>
                                        </p:tgtEl>
                                        <p:attrNameLst>
                                          <p:attrName>style.visibility</p:attrName>
                                        </p:attrNameLst>
                                      </p:cBhvr>
                                      <p:to>
                                        <p:strVal val="visible"/>
                                      </p:to>
                                    </p:set>
                                    <p:anim calcmode="discrete" valueType="clr">
                                      <p:cBhvr override="childStyle">
                                        <p:cTn id="7" dur="80"/>
                                        <p:tgtEl>
                                          <p:spTgt spid="2600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0099">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60099">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60099">
                                            <p:txEl>
                                              <p:pRg st="2" end="2"/>
                                            </p:txEl>
                                          </p:spTgt>
                                        </p:tgtEl>
                                        <p:attrNameLst>
                                          <p:attrName>style.visibility</p:attrName>
                                        </p:attrNameLst>
                                      </p:cBhvr>
                                      <p:to>
                                        <p:strVal val="visible"/>
                                      </p:to>
                                    </p:set>
                                    <p:anim calcmode="discrete" valueType="clr">
                                      <p:cBhvr override="childStyle">
                                        <p:cTn id="14" dur="80"/>
                                        <p:tgtEl>
                                          <p:spTgt spid="2600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60099">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60099">
                                            <p:txEl>
                                              <p:pRg st="2" end="2"/>
                                            </p:txEl>
                                          </p:spTgt>
                                        </p:tgtEl>
                                        <p:attrNameLst>
                                          <p:attrName>fill.type</p:attrName>
                                        </p:attrNameLst>
                                      </p:cBhvr>
                                      <p:to>
                                        <p:strVal val="solid"/>
                                      </p:to>
                                    </p:set>
                                  </p:childTnLst>
                                </p:cTn>
                              </p:par>
                            </p:childTnLst>
                          </p:cTn>
                        </p:par>
                        <p:par>
                          <p:cTn id="17" fill="hold" nodeType="afterGroup">
                            <p:stCondLst>
                              <p:cond delay="64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260099">
                                            <p:txEl>
                                              <p:pRg st="3" end="3"/>
                                            </p:txEl>
                                          </p:spTgt>
                                        </p:tgtEl>
                                        <p:attrNameLst>
                                          <p:attrName>style.visibility</p:attrName>
                                        </p:attrNameLst>
                                      </p:cBhvr>
                                      <p:to>
                                        <p:strVal val="visible"/>
                                      </p:to>
                                    </p:set>
                                    <p:anim calcmode="discrete" valueType="clr">
                                      <p:cBhvr override="childStyle">
                                        <p:cTn id="20" dur="80"/>
                                        <p:tgtEl>
                                          <p:spTgt spid="2600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60099">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260099">
                                            <p:txEl>
                                              <p:pRg st="3" end="3"/>
                                            </p:txEl>
                                          </p:spTgt>
                                        </p:tgtEl>
                                        <p:attrNameLst>
                                          <p:attrName>fill.type</p:attrName>
                                        </p:attrNameLst>
                                      </p:cBhvr>
                                      <p:to>
                                        <p:strVal val="solid"/>
                                      </p:to>
                                    </p:set>
                                  </p:childTnLst>
                                </p:cTn>
                              </p:par>
                            </p:childTnLst>
                          </p:cTn>
                        </p:par>
                        <p:par>
                          <p:cTn id="23" fill="hold" nodeType="afterGroup">
                            <p:stCondLst>
                              <p:cond delay="18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260099">
                                            <p:txEl>
                                              <p:pRg st="4" end="4"/>
                                            </p:txEl>
                                          </p:spTgt>
                                        </p:tgtEl>
                                        <p:attrNameLst>
                                          <p:attrName>style.visibility</p:attrName>
                                        </p:attrNameLst>
                                      </p:cBhvr>
                                      <p:to>
                                        <p:strVal val="visible"/>
                                      </p:to>
                                    </p:set>
                                    <p:anim calcmode="discrete" valueType="clr">
                                      <p:cBhvr override="childStyle">
                                        <p:cTn id="26" dur="80"/>
                                        <p:tgtEl>
                                          <p:spTgt spid="2600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60099">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260099">
                                            <p:txEl>
                                              <p:pRg st="4" end="4"/>
                                            </p:txEl>
                                          </p:spTgt>
                                        </p:tgtEl>
                                        <p:attrNameLst>
                                          <p:attrName>fill.type</p:attrName>
                                        </p:attrNameLst>
                                      </p:cBhvr>
                                      <p:to>
                                        <p:strVal val="solid"/>
                                      </p:to>
                                    </p:set>
                                  </p:childTnLst>
                                </p:cTn>
                              </p:par>
                            </p:childTnLst>
                          </p:cTn>
                        </p:par>
                        <p:par>
                          <p:cTn id="29" fill="hold" nodeType="afterGroup">
                            <p:stCondLst>
                              <p:cond delay="256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260099">
                                            <p:txEl>
                                              <p:pRg st="5" end="5"/>
                                            </p:txEl>
                                          </p:spTgt>
                                        </p:tgtEl>
                                        <p:attrNameLst>
                                          <p:attrName>style.visibility</p:attrName>
                                        </p:attrNameLst>
                                      </p:cBhvr>
                                      <p:to>
                                        <p:strVal val="visible"/>
                                      </p:to>
                                    </p:set>
                                    <p:anim calcmode="discrete" valueType="clr">
                                      <p:cBhvr override="childStyle">
                                        <p:cTn id="32" dur="80"/>
                                        <p:tgtEl>
                                          <p:spTgt spid="2600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260099">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260099">
                                            <p:txEl>
                                              <p:pRg st="5" end="5"/>
                                            </p:txEl>
                                          </p:spTgt>
                                        </p:tgtEl>
                                        <p:attrNameLst>
                                          <p:attrName>fill.type</p:attrName>
                                        </p:attrNameLst>
                                      </p:cBhvr>
                                      <p:to>
                                        <p:strVal val="solid"/>
                                      </p:to>
                                    </p:set>
                                  </p:childTnLst>
                                </p:cTn>
                              </p:par>
                            </p:childTnLst>
                          </p:cTn>
                        </p:par>
                        <p:par>
                          <p:cTn id="35" fill="hold" nodeType="afterGroup">
                            <p:stCondLst>
                              <p:cond delay="3840"/>
                            </p:stCondLst>
                            <p:childTnLst>
                              <p:par>
                                <p:cTn id="36" presetID="27" presetClass="entr" presetSubtype="0" fill="hold" nodeType="afterEffect">
                                  <p:stCondLst>
                                    <p:cond delay="0"/>
                                  </p:stCondLst>
                                  <p:iterate type="lt">
                                    <p:tmPct val="50000"/>
                                  </p:iterate>
                                  <p:childTnLst>
                                    <p:set>
                                      <p:cBhvr>
                                        <p:cTn id="37" dur="1" fill="hold">
                                          <p:stCondLst>
                                            <p:cond delay="0"/>
                                          </p:stCondLst>
                                        </p:cTn>
                                        <p:tgtEl>
                                          <p:spTgt spid="260099">
                                            <p:txEl>
                                              <p:pRg st="6" end="6"/>
                                            </p:txEl>
                                          </p:spTgt>
                                        </p:tgtEl>
                                        <p:attrNameLst>
                                          <p:attrName>style.visibility</p:attrName>
                                        </p:attrNameLst>
                                      </p:cBhvr>
                                      <p:to>
                                        <p:strVal val="visible"/>
                                      </p:to>
                                    </p:set>
                                    <p:anim calcmode="discrete" valueType="clr">
                                      <p:cBhvr override="childStyle">
                                        <p:cTn id="38" dur="80"/>
                                        <p:tgtEl>
                                          <p:spTgt spid="2600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260099">
                                            <p:txEl>
                                              <p:pRg st="6" end="6"/>
                                            </p:txEl>
                                          </p:spTgt>
                                        </p:tgtEl>
                                        <p:attrNameLst>
                                          <p:attrName>fillcolor</p:attrName>
                                        </p:attrNameLst>
                                      </p:cBhvr>
                                      <p:tavLst>
                                        <p:tav tm="0">
                                          <p:val>
                                            <p:clrVal>
                                              <a:schemeClr val="accent2"/>
                                            </p:clrVal>
                                          </p:val>
                                        </p:tav>
                                        <p:tav tm="50000">
                                          <p:val>
                                            <p:clrVal>
                                              <a:schemeClr val="hlink"/>
                                            </p:clrVal>
                                          </p:val>
                                        </p:tav>
                                      </p:tavLst>
                                    </p:anim>
                                    <p:set>
                                      <p:cBhvr>
                                        <p:cTn id="40" dur="80"/>
                                        <p:tgtEl>
                                          <p:spTgt spid="260099">
                                            <p:txEl>
                                              <p:pRg st="6" end="6"/>
                                            </p:txEl>
                                          </p:spTgt>
                                        </p:tgtEl>
                                        <p:attrNameLst>
                                          <p:attrName>fill.type</p:attrName>
                                        </p:attrNameLst>
                                      </p:cBhvr>
                                      <p:to>
                                        <p:strVal val="solid"/>
                                      </p:to>
                                    </p:set>
                                  </p:childTnLst>
                                </p:cTn>
                              </p:par>
                            </p:childTnLst>
                          </p:cTn>
                        </p:par>
                        <p:par>
                          <p:cTn id="41" fill="hold" nodeType="afterGroup">
                            <p:stCondLst>
                              <p:cond delay="5240"/>
                            </p:stCondLst>
                            <p:childTnLst>
                              <p:par>
                                <p:cTn id="42" presetID="27" presetClass="entr" presetSubtype="0" fill="hold" nodeType="afterEffect">
                                  <p:stCondLst>
                                    <p:cond delay="0"/>
                                  </p:stCondLst>
                                  <p:iterate type="lt">
                                    <p:tmPct val="50000"/>
                                  </p:iterate>
                                  <p:childTnLst>
                                    <p:set>
                                      <p:cBhvr>
                                        <p:cTn id="43" dur="1" fill="hold">
                                          <p:stCondLst>
                                            <p:cond delay="0"/>
                                          </p:stCondLst>
                                        </p:cTn>
                                        <p:tgtEl>
                                          <p:spTgt spid="260099">
                                            <p:txEl>
                                              <p:pRg st="7" end="7"/>
                                            </p:txEl>
                                          </p:spTgt>
                                        </p:tgtEl>
                                        <p:attrNameLst>
                                          <p:attrName>style.visibility</p:attrName>
                                        </p:attrNameLst>
                                      </p:cBhvr>
                                      <p:to>
                                        <p:strVal val="visible"/>
                                      </p:to>
                                    </p:set>
                                    <p:anim calcmode="discrete" valueType="clr">
                                      <p:cBhvr override="childStyle">
                                        <p:cTn id="44" dur="80"/>
                                        <p:tgtEl>
                                          <p:spTgt spid="26009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260099">
                                            <p:txEl>
                                              <p:pRg st="7" end="7"/>
                                            </p:txEl>
                                          </p:spTgt>
                                        </p:tgtEl>
                                        <p:attrNameLst>
                                          <p:attrName>fillcolor</p:attrName>
                                        </p:attrNameLst>
                                      </p:cBhvr>
                                      <p:tavLst>
                                        <p:tav tm="0">
                                          <p:val>
                                            <p:clrVal>
                                              <a:schemeClr val="accent2"/>
                                            </p:clrVal>
                                          </p:val>
                                        </p:tav>
                                        <p:tav tm="50000">
                                          <p:val>
                                            <p:clrVal>
                                              <a:schemeClr val="hlink"/>
                                            </p:clrVal>
                                          </p:val>
                                        </p:tav>
                                      </p:tavLst>
                                    </p:anim>
                                    <p:set>
                                      <p:cBhvr>
                                        <p:cTn id="46" dur="80"/>
                                        <p:tgtEl>
                                          <p:spTgt spid="260099">
                                            <p:txEl>
                                              <p:pRg st="7" end="7"/>
                                            </p:txEl>
                                          </p:spTgt>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7" presetClass="entr" presetSubtype="0" fill="hold" nodeType="clickEffect">
                                  <p:stCondLst>
                                    <p:cond delay="0"/>
                                  </p:stCondLst>
                                  <p:iterate type="lt">
                                    <p:tmPct val="50000"/>
                                  </p:iterate>
                                  <p:childTnLst>
                                    <p:set>
                                      <p:cBhvr>
                                        <p:cTn id="50" dur="1" fill="hold">
                                          <p:stCondLst>
                                            <p:cond delay="0"/>
                                          </p:stCondLst>
                                        </p:cTn>
                                        <p:tgtEl>
                                          <p:spTgt spid="260099">
                                            <p:txEl>
                                              <p:pRg st="8" end="8"/>
                                            </p:txEl>
                                          </p:spTgt>
                                        </p:tgtEl>
                                        <p:attrNameLst>
                                          <p:attrName>style.visibility</p:attrName>
                                        </p:attrNameLst>
                                      </p:cBhvr>
                                      <p:to>
                                        <p:strVal val="visible"/>
                                      </p:to>
                                    </p:set>
                                    <p:anim calcmode="discrete" valueType="clr">
                                      <p:cBhvr override="childStyle">
                                        <p:cTn id="51" dur="80"/>
                                        <p:tgtEl>
                                          <p:spTgt spid="26009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260099">
                                            <p:txEl>
                                              <p:pRg st="8" end="8"/>
                                            </p:txEl>
                                          </p:spTgt>
                                        </p:tgtEl>
                                        <p:attrNameLst>
                                          <p:attrName>fillcolor</p:attrName>
                                        </p:attrNameLst>
                                      </p:cBhvr>
                                      <p:tavLst>
                                        <p:tav tm="0">
                                          <p:val>
                                            <p:clrVal>
                                              <a:schemeClr val="accent2"/>
                                            </p:clrVal>
                                          </p:val>
                                        </p:tav>
                                        <p:tav tm="50000">
                                          <p:val>
                                            <p:clrVal>
                                              <a:schemeClr val="hlink"/>
                                            </p:clrVal>
                                          </p:val>
                                        </p:tav>
                                      </p:tavLst>
                                    </p:anim>
                                    <p:set>
                                      <p:cBhvr>
                                        <p:cTn id="53" dur="80"/>
                                        <p:tgtEl>
                                          <p:spTgt spid="260099">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E4E34EB-A21B-475B-8DED-DDFCD9F379FD}"/>
              </a:ext>
            </a:extLst>
          </p:cNvPr>
          <p:cNvSpPr>
            <a:spLocks noGrp="1"/>
          </p:cNvSpPr>
          <p:nvPr>
            <p:ph type="dt" sz="quarter" idx="10"/>
          </p:nvPr>
        </p:nvSpPr>
        <p:spPr/>
        <p:txBody>
          <a:bodyPr/>
          <a:lstStyle/>
          <a:p>
            <a:pPr>
              <a:defRPr/>
            </a:pPr>
            <a:fld id="{A5C2928C-991C-4862-9D0E-F14CBE6CF4EA}" type="datetime2">
              <a:rPr lang="zh-CN" altLang="en-US"/>
              <a:pPr>
                <a:defRPr/>
              </a:pPr>
              <a:t>2024年12月2日</a:t>
            </a:fld>
            <a:endParaRPr lang="zh-CN" altLang="zh-CN"/>
          </a:p>
        </p:txBody>
      </p:sp>
      <p:sp>
        <p:nvSpPr>
          <p:cNvPr id="240643" name="页脚占位符 4">
            <a:extLst>
              <a:ext uri="{FF2B5EF4-FFF2-40B4-BE49-F238E27FC236}">
                <a16:creationId xmlns:a16="http://schemas.microsoft.com/office/drawing/2014/main" id="{94AEE249-5D55-4FD1-BBB3-C805191DFE8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4BFDCC4-9CEA-4577-B4B8-D4AFFEA19813}" type="slidenum">
              <a:rPr lang="en-US" altLang="zh-CN" u="none" smtClean="0">
                <a:latin typeface="Garamond" panose="02020404030301010803" pitchFamily="18" charset="0"/>
              </a:rPr>
              <a:pPr/>
              <a:t>168</a:t>
            </a:fld>
            <a:endParaRPr lang="en-US" altLang="zh-CN" u="none">
              <a:latin typeface="Garamond" panose="02020404030301010803" pitchFamily="18" charset="0"/>
            </a:endParaRPr>
          </a:p>
        </p:txBody>
      </p:sp>
      <p:sp>
        <p:nvSpPr>
          <p:cNvPr id="240644" name="Rectangle 2">
            <a:extLst>
              <a:ext uri="{FF2B5EF4-FFF2-40B4-BE49-F238E27FC236}">
                <a16:creationId xmlns:a16="http://schemas.microsoft.com/office/drawing/2014/main" id="{5C416B37-8DB9-4D2B-9E41-A942C861BE3C}"/>
              </a:ext>
            </a:extLst>
          </p:cNvPr>
          <p:cNvSpPr>
            <a:spLocks noGrp="1" noChangeArrowheads="1"/>
          </p:cNvSpPr>
          <p:nvPr>
            <p:ph type="title"/>
          </p:nvPr>
        </p:nvSpPr>
        <p:spPr/>
        <p:txBody>
          <a:bodyPr/>
          <a:lstStyle/>
          <a:p>
            <a:pPr eaLnBrk="1" hangingPunct="1"/>
            <a:r>
              <a:rPr lang="en-US" altLang="zh-CN"/>
              <a:t>4.5 </a:t>
            </a:r>
            <a:r>
              <a:rPr lang="zh-CN" altLang="en-US"/>
              <a:t>选路算法</a:t>
            </a:r>
          </a:p>
        </p:txBody>
      </p:sp>
      <p:sp>
        <p:nvSpPr>
          <p:cNvPr id="240645" name="Rectangle 3">
            <a:extLst>
              <a:ext uri="{FF2B5EF4-FFF2-40B4-BE49-F238E27FC236}">
                <a16:creationId xmlns:a16="http://schemas.microsoft.com/office/drawing/2014/main" id="{243FFFC4-3484-4D41-956E-DA94AFF1BF95}"/>
              </a:ext>
            </a:extLst>
          </p:cNvPr>
          <p:cNvSpPr>
            <a:spLocks noGrp="1" noChangeArrowheads="1"/>
          </p:cNvSpPr>
          <p:nvPr>
            <p:ph type="body" idx="1"/>
          </p:nvPr>
        </p:nvSpPr>
        <p:spPr>
          <a:xfrm>
            <a:off x="1981201" y="1341439"/>
            <a:ext cx="8291513" cy="4751387"/>
          </a:xfrm>
        </p:spPr>
        <p:txBody>
          <a:bodyPr/>
          <a:lstStyle/>
          <a:p>
            <a:pPr eaLnBrk="1" hangingPunct="1"/>
            <a:r>
              <a:rPr lang="zh-CN" altLang="en-US" b="1" dirty="0">
                <a:ea typeface="楷体" panose="02010609060101010101" pitchFamily="49" charset="-122"/>
                <a:cs typeface="Arial" panose="020B0604020202020204" pitchFamily="34" charset="0"/>
              </a:rPr>
              <a:t>链路状态路由选择算法 </a:t>
            </a:r>
            <a:r>
              <a:rPr lang="en-US" altLang="zh-CN" b="1" dirty="0">
                <a:ea typeface="楷体" panose="02010609060101010101" pitchFamily="49" charset="-122"/>
                <a:cs typeface="Arial" panose="020B0604020202020204" pitchFamily="34" charset="0"/>
              </a:rPr>
              <a:t>vs </a:t>
            </a:r>
            <a:r>
              <a:rPr lang="zh-CN" altLang="en-US" b="1" dirty="0">
                <a:ea typeface="楷体" panose="02010609060101010101" pitchFamily="49" charset="-122"/>
                <a:cs typeface="Arial" panose="020B0604020202020204" pitchFamily="34" charset="0"/>
              </a:rPr>
              <a:t>距离向量路由选择算法</a:t>
            </a:r>
          </a:p>
          <a:p>
            <a:pPr lvl="1" eaLnBrk="1" hangingPunct="1"/>
            <a:r>
              <a:rPr lang="zh-CN" altLang="en-US" dirty="0">
                <a:ea typeface="楷体" panose="02010609060101010101" pitchFamily="49" charset="-122"/>
                <a:cs typeface="Arial" panose="020B0604020202020204" pitchFamily="34" charset="0"/>
              </a:rPr>
              <a:t>转发状态通告报文的个数的复杂性</a:t>
            </a:r>
          </a:p>
          <a:p>
            <a:pPr lvl="2" eaLnBrk="1" hangingPunct="1"/>
            <a:r>
              <a:rPr lang="en-US" altLang="zh-CN" sz="2200" u="sng" dirty="0">
                <a:solidFill>
                  <a:srgbClr val="FF0000"/>
                </a:solidFill>
                <a:ea typeface="楷体" panose="02010609060101010101" pitchFamily="49" charset="-122"/>
                <a:cs typeface="Arial" panose="020B0604020202020204" pitchFamily="34" charset="0"/>
              </a:rPr>
              <a:t>LS:</a:t>
            </a:r>
            <a:r>
              <a:rPr lang="en-US" altLang="zh-CN" sz="2200" dirty="0">
                <a:ea typeface="楷体" panose="02010609060101010101" pitchFamily="49" charset="-122"/>
                <a:cs typeface="Arial" panose="020B0604020202020204" pitchFamily="34" charset="0"/>
              </a:rPr>
              <a:t> n </a:t>
            </a:r>
            <a:r>
              <a:rPr lang="zh-CN" altLang="en-US" sz="2200" dirty="0">
                <a:ea typeface="楷体" panose="02010609060101010101" pitchFamily="49" charset="-122"/>
                <a:cs typeface="Arial" panose="020B0604020202020204" pitchFamily="34" charset="0"/>
              </a:rPr>
              <a:t>个节点</a:t>
            </a:r>
            <a:r>
              <a:rPr lang="en-US" altLang="zh-CN" sz="2200" dirty="0">
                <a:ea typeface="楷体" panose="02010609060101010101" pitchFamily="49" charset="-122"/>
                <a:cs typeface="Arial" panose="020B0604020202020204" pitchFamily="34" charset="0"/>
              </a:rPr>
              <a:t>, E </a:t>
            </a:r>
            <a:r>
              <a:rPr lang="zh-CN" altLang="en-US" sz="2200" dirty="0">
                <a:ea typeface="楷体" panose="02010609060101010101" pitchFamily="49" charset="-122"/>
                <a:cs typeface="Arial" panose="020B0604020202020204" pitchFamily="34" charset="0"/>
              </a:rPr>
              <a:t>条链路</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需要发送 </a:t>
            </a:r>
            <a:r>
              <a:rPr lang="en-US" altLang="zh-CN" sz="2200" dirty="0">
                <a:ea typeface="楷体" panose="02010609060101010101" pitchFamily="49" charset="-122"/>
                <a:cs typeface="Arial" panose="020B0604020202020204" pitchFamily="34" charset="0"/>
              </a:rPr>
              <a:t>O(</a:t>
            </a:r>
            <a:r>
              <a:rPr lang="en-US" altLang="zh-CN" sz="2200" dirty="0" err="1">
                <a:ea typeface="楷体" panose="02010609060101010101" pitchFamily="49" charset="-122"/>
                <a:cs typeface="Arial" panose="020B0604020202020204" pitchFamily="34" charset="0"/>
              </a:rPr>
              <a:t>nE</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个报文  </a:t>
            </a:r>
          </a:p>
          <a:p>
            <a:pPr lvl="2" eaLnBrk="1" hangingPunct="1"/>
            <a:r>
              <a:rPr lang="en-US" altLang="zh-CN" sz="2200" u="sng" dirty="0">
                <a:solidFill>
                  <a:srgbClr val="FF0000"/>
                </a:solidFill>
                <a:ea typeface="楷体" panose="02010609060101010101" pitchFamily="49" charset="-122"/>
                <a:cs typeface="Arial" panose="020B0604020202020204" pitchFamily="34" charset="0"/>
              </a:rPr>
              <a:t>DV:</a:t>
            </a:r>
            <a:r>
              <a:rPr lang="en-US" altLang="zh-CN" sz="2200" dirty="0">
                <a:solidFill>
                  <a:srgbClr val="FF0000"/>
                </a:solidFill>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只在直连的邻居之间交换报文</a:t>
            </a:r>
          </a:p>
          <a:p>
            <a:pPr lvl="1" eaLnBrk="1" hangingPunct="1"/>
            <a:r>
              <a:rPr lang="zh-CN" altLang="en-US" sz="2500" dirty="0">
                <a:ea typeface="楷体" panose="02010609060101010101" pitchFamily="49" charset="-122"/>
                <a:cs typeface="Arial" panose="020B0604020202020204" pitchFamily="34" charset="0"/>
              </a:rPr>
              <a:t>收敛速度</a:t>
            </a:r>
          </a:p>
          <a:p>
            <a:pPr lvl="2" eaLnBrk="1" hangingPunct="1"/>
            <a:r>
              <a:rPr lang="zh-CN" altLang="en-US" sz="2200" dirty="0">
                <a:ea typeface="楷体" panose="02010609060101010101" pitchFamily="49" charset="-122"/>
                <a:cs typeface="Arial" panose="020B0604020202020204" pitchFamily="34" charset="0"/>
              </a:rPr>
              <a:t>算法收敛时间依赖于许多因素，因而是可变的</a:t>
            </a:r>
            <a:endParaRPr lang="zh-CN" altLang="en-US" sz="2100" dirty="0">
              <a:ea typeface="楷体" panose="02010609060101010101" pitchFamily="49" charset="-122"/>
              <a:cs typeface="Arial" panose="020B0604020202020204" pitchFamily="34" charset="0"/>
            </a:endParaRPr>
          </a:p>
          <a:p>
            <a:pPr lvl="2" eaLnBrk="1" hangingPunct="1"/>
            <a:r>
              <a:rPr lang="en-US" altLang="zh-CN" sz="2200" u="sng" dirty="0">
                <a:solidFill>
                  <a:srgbClr val="FF0000"/>
                </a:solidFill>
                <a:ea typeface="楷体" panose="02010609060101010101" pitchFamily="49" charset="-122"/>
                <a:cs typeface="Arial" panose="020B0604020202020204" pitchFamily="34" charset="0"/>
              </a:rPr>
              <a:t>LS:</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是一个要求</a:t>
            </a:r>
            <a:r>
              <a:rPr lang="en-US" altLang="zh-CN" sz="2200" dirty="0">
                <a:ea typeface="楷体" panose="02010609060101010101" pitchFamily="49" charset="-122"/>
                <a:cs typeface="Arial" panose="020B0604020202020204" pitchFamily="34" charset="0"/>
              </a:rPr>
              <a:t>O(</a:t>
            </a:r>
            <a:r>
              <a:rPr lang="en-US" altLang="zh-CN" sz="2200" dirty="0" err="1">
                <a:ea typeface="楷体" panose="02010609060101010101" pitchFamily="49" charset="-122"/>
                <a:cs typeface="Arial" panose="020B0604020202020204" pitchFamily="34" charset="0"/>
              </a:rPr>
              <a:t>nE</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个报文的</a:t>
            </a:r>
            <a:r>
              <a:rPr lang="en-US" altLang="zh-CN" sz="2200" dirty="0">
                <a:ea typeface="楷体" panose="02010609060101010101" pitchFamily="49" charset="-122"/>
                <a:cs typeface="Arial" panose="020B0604020202020204" pitchFamily="34" charset="0"/>
              </a:rPr>
              <a:t>O(n</a:t>
            </a:r>
            <a:r>
              <a:rPr lang="en-US" altLang="zh-CN" sz="2200" b="1" baseline="30000" dirty="0">
                <a:ea typeface="楷体" panose="02010609060101010101" pitchFamily="49" charset="-122"/>
                <a:cs typeface="Arial" panose="020B0604020202020204" pitchFamily="34" charset="0"/>
              </a:rPr>
              <a:t>2</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算法</a:t>
            </a:r>
          </a:p>
          <a:p>
            <a:pPr lvl="3" eaLnBrk="1" hangingPunct="1"/>
            <a:r>
              <a:rPr lang="zh-CN" altLang="en-US" dirty="0">
                <a:ea typeface="楷体" panose="02010609060101010101" pitchFamily="49" charset="-122"/>
                <a:cs typeface="Arial" panose="020B0604020202020204" pitchFamily="34" charset="0"/>
              </a:rPr>
              <a:t>可能有震荡</a:t>
            </a:r>
          </a:p>
          <a:p>
            <a:pPr lvl="2" eaLnBrk="1" hangingPunct="1"/>
            <a:r>
              <a:rPr lang="en-US" altLang="zh-CN" sz="2200" u="sng" dirty="0">
                <a:solidFill>
                  <a:srgbClr val="FF0000"/>
                </a:solidFill>
                <a:ea typeface="楷体" panose="02010609060101010101" pitchFamily="49" charset="-122"/>
                <a:cs typeface="Arial" panose="020B0604020202020204" pitchFamily="34" charset="0"/>
              </a:rPr>
              <a:t>DV</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收敛时间不确定，比</a:t>
            </a:r>
            <a:r>
              <a:rPr lang="en-US" altLang="zh-CN" sz="2200" dirty="0">
                <a:ea typeface="楷体" panose="02010609060101010101" pitchFamily="49" charset="-122"/>
                <a:cs typeface="Arial" panose="020B0604020202020204" pitchFamily="34" charset="0"/>
              </a:rPr>
              <a:t>LS</a:t>
            </a:r>
            <a:r>
              <a:rPr lang="zh-CN" altLang="en-US" sz="2200" dirty="0">
                <a:ea typeface="楷体" panose="02010609060101010101" pitchFamily="49" charset="-122"/>
                <a:cs typeface="Arial" panose="020B0604020202020204" pitchFamily="34" charset="0"/>
              </a:rPr>
              <a:t>慢</a:t>
            </a:r>
          </a:p>
          <a:p>
            <a:pPr lvl="3" eaLnBrk="1" hangingPunct="1"/>
            <a:r>
              <a:rPr lang="zh-CN" altLang="en-US" dirty="0">
                <a:ea typeface="楷体" panose="02010609060101010101" pitchFamily="49" charset="-122"/>
                <a:cs typeface="Arial" panose="020B0604020202020204" pitchFamily="34" charset="0"/>
              </a:rPr>
              <a:t>可能会遇到选路环路</a:t>
            </a:r>
          </a:p>
          <a:p>
            <a:pPr lvl="3" eaLnBrk="1" hangingPunct="1"/>
            <a:r>
              <a:rPr lang="zh-CN" altLang="en-US" dirty="0">
                <a:ea typeface="楷体" panose="02010609060101010101" pitchFamily="49" charset="-122"/>
                <a:cs typeface="Arial" panose="020B0604020202020204" pitchFamily="34" charset="0"/>
              </a:rPr>
              <a:t>记数到无穷问题</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AF94EB7-1230-47C9-AD08-CD00A6D44401}"/>
              </a:ext>
            </a:extLst>
          </p:cNvPr>
          <p:cNvSpPr>
            <a:spLocks noGrp="1"/>
          </p:cNvSpPr>
          <p:nvPr>
            <p:ph type="dt" sz="quarter" idx="10"/>
          </p:nvPr>
        </p:nvSpPr>
        <p:spPr/>
        <p:txBody>
          <a:bodyPr/>
          <a:lstStyle/>
          <a:p>
            <a:pPr>
              <a:defRPr/>
            </a:pPr>
            <a:fld id="{A5C2928C-991C-4862-9D0E-F14CBE6CF4EA}" type="datetime2">
              <a:rPr lang="zh-CN" altLang="en-US"/>
              <a:pPr>
                <a:defRPr/>
              </a:pPr>
              <a:t>2024年12月2日</a:t>
            </a:fld>
            <a:endParaRPr lang="zh-CN" altLang="zh-CN"/>
          </a:p>
        </p:txBody>
      </p:sp>
      <p:sp>
        <p:nvSpPr>
          <p:cNvPr id="242691" name="页脚占位符 4">
            <a:extLst>
              <a:ext uri="{FF2B5EF4-FFF2-40B4-BE49-F238E27FC236}">
                <a16:creationId xmlns:a16="http://schemas.microsoft.com/office/drawing/2014/main" id="{625DC8AA-38AA-473F-B604-D2BDA7D6009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B42C10C-6408-43AC-BBC2-5FBC6FD605C0}" type="slidenum">
              <a:rPr lang="en-US" altLang="zh-CN" u="none" smtClean="0">
                <a:latin typeface="Garamond" panose="02020404030301010803" pitchFamily="18" charset="0"/>
              </a:rPr>
              <a:pPr/>
              <a:t>169</a:t>
            </a:fld>
            <a:endParaRPr lang="en-US" altLang="zh-CN" u="none">
              <a:latin typeface="Garamond" panose="02020404030301010803" pitchFamily="18" charset="0"/>
            </a:endParaRPr>
          </a:p>
        </p:txBody>
      </p:sp>
      <p:sp>
        <p:nvSpPr>
          <p:cNvPr id="242692" name="Rectangle 2">
            <a:extLst>
              <a:ext uri="{FF2B5EF4-FFF2-40B4-BE49-F238E27FC236}">
                <a16:creationId xmlns:a16="http://schemas.microsoft.com/office/drawing/2014/main" id="{574B742A-E60F-4E39-AD35-4F09CEDC7C32}"/>
              </a:ext>
            </a:extLst>
          </p:cNvPr>
          <p:cNvSpPr>
            <a:spLocks noGrp="1" noChangeArrowheads="1"/>
          </p:cNvSpPr>
          <p:nvPr>
            <p:ph type="title"/>
          </p:nvPr>
        </p:nvSpPr>
        <p:spPr/>
        <p:txBody>
          <a:bodyPr/>
          <a:lstStyle/>
          <a:p>
            <a:pPr eaLnBrk="1" hangingPunct="1"/>
            <a:r>
              <a:rPr lang="en-US" altLang="zh-CN"/>
              <a:t>4.5 </a:t>
            </a:r>
            <a:r>
              <a:rPr lang="zh-CN" altLang="en-US"/>
              <a:t>选路算法</a:t>
            </a:r>
          </a:p>
        </p:txBody>
      </p:sp>
      <p:sp>
        <p:nvSpPr>
          <p:cNvPr id="242693" name="Rectangle 3">
            <a:extLst>
              <a:ext uri="{FF2B5EF4-FFF2-40B4-BE49-F238E27FC236}">
                <a16:creationId xmlns:a16="http://schemas.microsoft.com/office/drawing/2014/main" id="{5ED85EEF-477B-4A6D-B169-0D4BCE46D5FE}"/>
              </a:ext>
            </a:extLst>
          </p:cNvPr>
          <p:cNvSpPr>
            <a:spLocks noGrp="1" noChangeArrowheads="1"/>
          </p:cNvSpPr>
          <p:nvPr>
            <p:ph type="body" idx="1"/>
          </p:nvPr>
        </p:nvSpPr>
        <p:spPr/>
        <p:txBody>
          <a:bodyPr/>
          <a:lstStyle/>
          <a:p>
            <a:pPr lvl="1" eaLnBrk="1" hangingPunct="1"/>
            <a:r>
              <a:rPr lang="zh-CN" altLang="en-US" dirty="0">
                <a:ea typeface="楷体" panose="02010609060101010101" pitchFamily="49" charset="-122"/>
                <a:cs typeface="Arial" panose="020B0604020202020204" pitchFamily="34" charset="0"/>
              </a:rPr>
              <a:t>健壮性</a:t>
            </a:r>
          </a:p>
          <a:p>
            <a:pPr lvl="2" eaLnBrk="1" hangingPunct="1"/>
            <a:r>
              <a:rPr lang="en-US" altLang="zh-CN" dirty="0">
                <a:solidFill>
                  <a:srgbClr val="FF0000"/>
                </a:solidFill>
                <a:ea typeface="楷体" panose="02010609060101010101" pitchFamily="49" charset="-122"/>
                <a:cs typeface="Arial" panose="020B0604020202020204" pitchFamily="34" charset="0"/>
              </a:rPr>
              <a:t>LS:</a:t>
            </a:r>
            <a:endParaRPr lang="en-US" altLang="zh-CN" dirty="0">
              <a:ea typeface="楷体" panose="02010609060101010101" pitchFamily="49" charset="-122"/>
              <a:cs typeface="Arial" panose="020B0604020202020204" pitchFamily="34" charset="0"/>
            </a:endParaRPr>
          </a:p>
          <a:p>
            <a:pPr lvl="3" eaLnBrk="1" hangingPunct="1"/>
            <a:r>
              <a:rPr lang="zh-CN" altLang="en-US" dirty="0">
                <a:ea typeface="楷体" panose="02010609060101010101" pitchFamily="49" charset="-122"/>
                <a:cs typeface="Arial" panose="020B0604020202020204" pitchFamily="34" charset="0"/>
              </a:rPr>
              <a:t>节点能够向其连接的链路广播不正确费用</a:t>
            </a:r>
          </a:p>
          <a:p>
            <a:pPr lvl="3" eaLnBrk="1" hangingPunct="1"/>
            <a:r>
              <a:rPr lang="zh-CN" altLang="en-US" dirty="0">
                <a:ea typeface="楷体" panose="02010609060101010101" pitchFamily="49" charset="-122"/>
                <a:cs typeface="Arial" panose="020B0604020202020204" pitchFamily="34" charset="0"/>
              </a:rPr>
              <a:t>每个节点只计算自己的转发表</a:t>
            </a:r>
            <a:r>
              <a:rPr lang="zh-CN" altLang="en-US" dirty="0"/>
              <a:t>，</a:t>
            </a:r>
            <a:r>
              <a:rPr lang="zh-CN" altLang="en-US" dirty="0">
                <a:ea typeface="楷体" panose="02010609060101010101" pitchFamily="49" charset="-122"/>
              </a:rPr>
              <a:t>路由计算在某种程度上是分离的，有一定的健壮性</a:t>
            </a:r>
          </a:p>
          <a:p>
            <a:pPr lvl="2" eaLnBrk="1" hangingPunct="1"/>
            <a:r>
              <a:rPr lang="en-US" altLang="zh-CN" dirty="0">
                <a:solidFill>
                  <a:srgbClr val="FF0000"/>
                </a:solidFill>
                <a:ea typeface="楷体" panose="02010609060101010101" pitchFamily="49" charset="-122"/>
              </a:rPr>
              <a:t>DV</a:t>
            </a:r>
            <a:endParaRPr lang="en-US" altLang="zh-CN" dirty="0">
              <a:ea typeface="楷体" panose="02010609060101010101" pitchFamily="49" charset="-122"/>
            </a:endParaRPr>
          </a:p>
          <a:p>
            <a:pPr lvl="3" eaLnBrk="1" hangingPunct="1"/>
            <a:r>
              <a:rPr lang="zh-CN" altLang="en-US" dirty="0">
                <a:ea typeface="楷体" panose="02010609060101010101" pitchFamily="49" charset="-122"/>
              </a:rPr>
              <a:t>一个节点可向邻居节点通告其不正确的最低费用路径</a:t>
            </a:r>
          </a:p>
          <a:p>
            <a:pPr lvl="3" eaLnBrk="1" hangingPunct="1"/>
            <a:r>
              <a:rPr lang="zh-CN" altLang="en-US" dirty="0">
                <a:ea typeface="楷体" panose="02010609060101010101" pitchFamily="49" charset="-122"/>
              </a:rPr>
              <a:t>每个节点的计算都会传递给它的邻居</a:t>
            </a:r>
          </a:p>
          <a:p>
            <a:pPr lvl="4" eaLnBrk="1" hangingPunct="1"/>
            <a:r>
              <a:rPr lang="zh-CN" altLang="en-US" dirty="0">
                <a:ea typeface="楷体" panose="02010609060101010101" pitchFamily="49" charset="-122"/>
              </a:rPr>
              <a:t>错误会通过网络进行传播</a:t>
            </a:r>
          </a:p>
          <a:p>
            <a:pPr lvl="1" eaLnBrk="1" hangingPunct="1"/>
            <a:endParaRPr lang="en-US" altLang="zh-CN" sz="2000" dirty="0">
              <a:ea typeface="楷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9"/>
          <p:cNvSpPr txBox="1">
            <a:spLocks noChangeArrowheads="1"/>
          </p:cNvSpPr>
          <p:nvPr/>
        </p:nvSpPr>
        <p:spPr bwMode="auto">
          <a:xfrm>
            <a:off x="1080926" y="2594338"/>
            <a:ext cx="8814465" cy="280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收发双方之间的路径如同电话线路一般</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数据传输前，呼叫建立；传输结束后断开连接</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每一个分组携带虚电路的标识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而不是目的主机的地址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路径上的每个路由器必须为进行中的连接维持连接状态信息</a:t>
            </a:r>
            <a:endPar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链路</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路由器资源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带宽、缓冲区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可以分配给虚电路</a:t>
            </a:r>
          </a:p>
        </p:txBody>
      </p:sp>
      <p:grpSp>
        <p:nvGrpSpPr>
          <p:cNvPr id="3" name="组合 2"/>
          <p:cNvGrpSpPr/>
          <p:nvPr/>
        </p:nvGrpSpPr>
        <p:grpSpPr>
          <a:xfrm>
            <a:off x="430213" y="0"/>
            <a:ext cx="6389687" cy="1428589"/>
            <a:chOff x="551030" y="-368704"/>
            <a:chExt cx="6389687" cy="1428589"/>
          </a:xfrm>
        </p:grpSpPr>
        <p:grpSp>
          <p:nvGrpSpPr>
            <p:cNvPr id="4" name="组合 3"/>
            <p:cNvGrpSpPr/>
            <p:nvPr/>
          </p:nvGrpSpPr>
          <p:grpSpPr>
            <a:xfrm>
              <a:off x="1201631" y="303925"/>
              <a:ext cx="5739086" cy="687997"/>
              <a:chOff x="1839058" y="967769"/>
              <a:chExt cx="5739086" cy="687997"/>
            </a:xfrm>
          </p:grpSpPr>
          <p:sp>
            <p:nvSpPr>
              <p:cNvPr id="6"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574553" y="1724695"/>
            <a:ext cx="3560762" cy="526731"/>
            <a:chOff x="722008" y="1303131"/>
            <a:chExt cx="3399920" cy="502939"/>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虚电路服务</a:t>
              </a:r>
            </a:p>
          </p:txBody>
        </p:sp>
      </p:grpSp>
      <p:sp>
        <p:nvSpPr>
          <p:cNvPr id="8" name="灯片编号占位符 7">
            <a:extLst>
              <a:ext uri="{FF2B5EF4-FFF2-40B4-BE49-F238E27FC236}">
                <a16:creationId xmlns:a16="http://schemas.microsoft.com/office/drawing/2014/main" id="{C96BC23A-7E73-488F-A511-66A9F9DA4F48}"/>
              </a:ext>
            </a:extLst>
          </p:cNvPr>
          <p:cNvSpPr>
            <a:spLocks noGrp="1"/>
          </p:cNvSpPr>
          <p:nvPr>
            <p:ph type="sldNum" sz="quarter" idx="12"/>
          </p:nvPr>
        </p:nvSpPr>
        <p:spPr/>
        <p:txBody>
          <a:bodyPr/>
          <a:lstStyle/>
          <a:p>
            <a:fld id="{91F2D4EF-46D4-4764-B373-FC59CD1D281E}" type="slidenum">
              <a:rPr lang="zh-CN" altLang="en-US" smtClean="0"/>
              <a:t>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left)">
                                      <p:cBhvr>
                                        <p:cTn id="15" dur="500"/>
                                        <p:tgtEl>
                                          <p:spTgt spid="2">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wipe(left)">
                                      <p:cBhvr>
                                        <p:cTn id="19" dur="500"/>
                                        <p:tgtEl>
                                          <p:spTgt spid="2">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wipe(left)">
                                      <p:cBhvr>
                                        <p:cTn id="23" dur="500"/>
                                        <p:tgtEl>
                                          <p:spTgt spid="2">
                                            <p:txEl>
                                              <p:pRg st="2" end="2"/>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left)">
                                      <p:cBhvr>
                                        <p:cTn id="27" dur="500"/>
                                        <p:tgtEl>
                                          <p:spTgt spid="2">
                                            <p:txEl>
                                              <p:pRg st="3" end="3"/>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wipe(left)">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LS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DV</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比较</a:t>
                </a:r>
              </a:p>
            </p:txBody>
          </p:sp>
        </p:grpSp>
        <p:pic>
          <p:nvPicPr>
            <p:cNvPr id="79" name="图片 78"/>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2" name="表格 1"/>
          <p:cNvGraphicFramePr>
            <a:graphicFrameLocks noGrp="1"/>
          </p:cNvGraphicFramePr>
          <p:nvPr>
            <p:custDataLst>
              <p:tags r:id="rId1"/>
            </p:custDataLst>
          </p:nvPr>
        </p:nvGraphicFramePr>
        <p:xfrm>
          <a:off x="1488440" y="1731645"/>
          <a:ext cx="9854565" cy="4321181"/>
        </p:xfrm>
        <a:graphic>
          <a:graphicData uri="http://schemas.openxmlformats.org/drawingml/2006/table">
            <a:tbl>
              <a:tblPr firstRow="1" bandRow="1">
                <a:tableStyleId>{BDBED569-4797-4DF1-A0F4-6AAB3CD982D8}</a:tableStyleId>
              </a:tblPr>
              <a:tblGrid>
                <a:gridCol w="1948180">
                  <a:extLst>
                    <a:ext uri="{9D8B030D-6E8A-4147-A177-3AD203B41FA5}">
                      <a16:colId xmlns:a16="http://schemas.microsoft.com/office/drawing/2014/main" val="20000"/>
                    </a:ext>
                  </a:extLst>
                </a:gridCol>
                <a:gridCol w="3734435">
                  <a:extLst>
                    <a:ext uri="{9D8B030D-6E8A-4147-A177-3AD203B41FA5}">
                      <a16:colId xmlns:a16="http://schemas.microsoft.com/office/drawing/2014/main" val="20001"/>
                    </a:ext>
                  </a:extLst>
                </a:gridCol>
                <a:gridCol w="4171950">
                  <a:extLst>
                    <a:ext uri="{9D8B030D-6E8A-4147-A177-3AD203B41FA5}">
                      <a16:colId xmlns:a16="http://schemas.microsoft.com/office/drawing/2014/main" val="20002"/>
                    </a:ext>
                  </a:extLst>
                </a:gridCol>
              </a:tblGrid>
              <a:tr h="671830">
                <a:tc>
                  <a:txBody>
                    <a:bodyPr/>
                    <a:lstStyle/>
                    <a:p>
                      <a:endParaRPr lang="zh-CN" altLang="en-US" sz="2800" dirty="0"/>
                    </a:p>
                  </a:txBody>
                  <a:tcPr marL="81285" marR="81285" marT="40643" marB="40643"/>
                </a:tc>
                <a:tc>
                  <a:txBody>
                    <a:bodyPr/>
                    <a:lstStyle/>
                    <a:p>
                      <a:pPr algn="ctr"/>
                      <a:r>
                        <a:rPr lang="zh-CN" altLang="en-US" sz="2400" b="0" dirty="0">
                          <a:latin typeface="思源黑体 CN Medium" panose="020B0600000000000000" pitchFamily="34" charset="-122"/>
                          <a:ea typeface="思源黑体 CN Medium" panose="020B0600000000000000" pitchFamily="34" charset="-122"/>
                        </a:rPr>
                        <a:t>LS</a:t>
                      </a:r>
                    </a:p>
                  </a:txBody>
                  <a:tcPr marL="81285" marR="81285" marT="40643" marB="40643"/>
                </a:tc>
                <a:tc>
                  <a:txBody>
                    <a:bodyPr/>
                    <a:lstStyle/>
                    <a:p>
                      <a:pPr algn="ctr"/>
                      <a:r>
                        <a:rPr lang="zh-CN" altLang="en-US" sz="2400" b="0" dirty="0">
                          <a:latin typeface="思源黑体 CN Medium" panose="020B0600000000000000" pitchFamily="34" charset="-122"/>
                          <a:ea typeface="思源黑体 CN Medium" panose="020B0600000000000000" pitchFamily="34" charset="-122"/>
                        </a:rPr>
                        <a:t>DV</a:t>
                      </a:r>
                    </a:p>
                  </a:txBody>
                  <a:tcPr marL="81285" marR="81285" marT="40643" marB="40643"/>
                </a:tc>
                <a:extLst>
                  <a:ext uri="{0D108BD9-81ED-4DB2-BD59-A6C34878D82A}">
                    <a16:rowId xmlns:a16="http://schemas.microsoft.com/office/drawing/2014/main" val="10000"/>
                  </a:ext>
                </a:extLst>
              </a:tr>
              <a:tr h="671195">
                <a:tc>
                  <a:txBody>
                    <a:bodyPr/>
                    <a:lstStyle/>
                    <a:p>
                      <a:pPr algn="ctr"/>
                      <a:r>
                        <a:rPr lang="zh-CN" altLang="en-US" sz="2400" dirty="0">
                          <a:latin typeface="思源黑体 CN Medium" panose="020B0600000000000000" pitchFamily="34" charset="-122"/>
                          <a:ea typeface="思源黑体 CN Medium" panose="020B0600000000000000" pitchFamily="34" charset="-122"/>
                        </a:rPr>
                        <a:t>报文数量</a:t>
                      </a:r>
                    </a:p>
                  </a:txBody>
                  <a:tcPr marL="81285" marR="81285" marT="40643" marB="40643" anchor="ctr"/>
                </a:tc>
                <a:tc>
                  <a:txBody>
                    <a:bodyPr/>
                    <a:lstStyle/>
                    <a:p>
                      <a:pPr algn="l"/>
                      <a:r>
                        <a:rPr lang="zh-CN" altLang="en-US" sz="2400" dirty="0">
                          <a:latin typeface="思源黑体 CN Medium" panose="020B0600000000000000" pitchFamily="34" charset="-122"/>
                          <a:ea typeface="思源黑体 CN Medium" panose="020B0600000000000000" pitchFamily="34" charset="-122"/>
                          <a:sym typeface="+mn-ea"/>
                        </a:rPr>
                        <a:t>n 个节点, E 条链路</a:t>
                      </a:r>
                      <a:endParaRPr lang="zh-CN" altLang="en-US" sz="2400" dirty="0">
                        <a:latin typeface="思源黑体 CN Medium" panose="020B0600000000000000" pitchFamily="34" charset="-122"/>
                        <a:ea typeface="思源黑体 CN Medium" panose="020B0600000000000000" pitchFamily="34" charset="-122"/>
                      </a:endParaRPr>
                    </a:p>
                    <a:p>
                      <a:pPr algn="l"/>
                      <a:r>
                        <a:rPr lang="zh-CN" altLang="en-US" sz="2400" dirty="0">
                          <a:latin typeface="思源黑体 CN Medium" panose="020B0600000000000000" pitchFamily="34" charset="-122"/>
                          <a:ea typeface="思源黑体 CN Medium" panose="020B0600000000000000" pitchFamily="34" charset="-122"/>
                        </a:rPr>
                        <a:t>O(nE)</a:t>
                      </a:r>
                    </a:p>
                  </a:txBody>
                  <a:tcPr marL="81285" marR="81285" marT="40643" marB="40643"/>
                </a:tc>
                <a:tc>
                  <a:txBody>
                    <a:bodyPr/>
                    <a:lstStyle/>
                    <a:p>
                      <a:r>
                        <a:rPr lang="zh-CN" altLang="en-US" sz="2400" dirty="0">
                          <a:latin typeface="思源黑体 CN Medium" panose="020B0600000000000000" pitchFamily="34" charset="-122"/>
                          <a:ea typeface="思源黑体 CN Medium" panose="020B0600000000000000" pitchFamily="34" charset="-122"/>
                          <a:sym typeface="+mn-ea"/>
                        </a:rPr>
                        <a:t>只在直连的邻居之间交换报文</a:t>
                      </a:r>
                      <a:endParaRPr lang="zh-CN" altLang="en-US" sz="2400" dirty="0">
                        <a:latin typeface="思源黑体 CN Medium" panose="020B0600000000000000" pitchFamily="34" charset="-122"/>
                        <a:ea typeface="思源黑体 CN Medium" panose="020B0600000000000000" pitchFamily="34" charset="-122"/>
                      </a:endParaRPr>
                    </a:p>
                    <a:p>
                      <a:r>
                        <a:rPr lang="zh-CN" altLang="en-US" sz="2400" dirty="0">
                          <a:latin typeface="思源黑体 CN Medium" panose="020B0600000000000000" pitchFamily="34" charset="-122"/>
                          <a:ea typeface="思源黑体 CN Medium" panose="020B0600000000000000" pitchFamily="34" charset="-122"/>
                        </a:rPr>
                        <a:t>取决于邻居数</a:t>
                      </a:r>
                    </a:p>
                  </a:txBody>
                  <a:tcPr marL="81285" marR="81285" marT="40643" marB="40643"/>
                </a:tc>
                <a:extLst>
                  <a:ext uri="{0D108BD9-81ED-4DB2-BD59-A6C34878D82A}">
                    <a16:rowId xmlns:a16="http://schemas.microsoft.com/office/drawing/2014/main" val="10001"/>
                  </a:ext>
                </a:extLst>
              </a:tr>
              <a:tr h="820420">
                <a:tc>
                  <a:txBody>
                    <a:bodyPr/>
                    <a:lstStyle/>
                    <a:p>
                      <a:pPr algn="ctr"/>
                      <a:r>
                        <a:rPr lang="zh-CN" altLang="en-US" sz="2400" dirty="0">
                          <a:latin typeface="思源黑体 CN Medium" panose="020B0600000000000000" pitchFamily="34" charset="-122"/>
                          <a:ea typeface="思源黑体 CN Medium" panose="020B0600000000000000" pitchFamily="34" charset="-122"/>
                        </a:rPr>
                        <a:t>收敛速度</a:t>
                      </a:r>
                    </a:p>
                  </a:txBody>
                  <a:tcPr marL="81285" marR="81285" marT="40643" marB="40643" anchor="ctr"/>
                </a:tc>
                <a:tc>
                  <a:txBody>
                    <a:bodyPr/>
                    <a:lstStyle/>
                    <a:p>
                      <a:r>
                        <a:rPr kumimoji="1" lang="en-US" altLang="zh-CN" sz="2400" dirty="0">
                          <a:latin typeface="思源黑体 CN Medium" panose="020B0600000000000000" pitchFamily="34" charset="-122"/>
                          <a:ea typeface="思源黑体 CN Medium" panose="020B0600000000000000" pitchFamily="34" charset="-122"/>
                        </a:rPr>
                        <a:t>O(n</a:t>
                      </a:r>
                      <a:r>
                        <a:rPr kumimoji="1" lang="en-US" altLang="zh-CN" sz="2400" baseline="30000" dirty="0">
                          <a:latin typeface="思源黑体 CN Medium" panose="020B0600000000000000" pitchFamily="34" charset="-122"/>
                          <a:ea typeface="思源黑体 CN Medium" panose="020B0600000000000000" pitchFamily="34" charset="-122"/>
                        </a:rPr>
                        <a:t>2</a:t>
                      </a:r>
                      <a:r>
                        <a:rPr kumimoji="1" lang="en-US" altLang="zh-CN" sz="2400" dirty="0">
                          <a:latin typeface="思源黑体 CN Medium" panose="020B0600000000000000" pitchFamily="34" charset="-122"/>
                          <a:ea typeface="思源黑体 CN Medium" panose="020B0600000000000000" pitchFamily="34" charset="-122"/>
                        </a:rPr>
                        <a:t>) </a:t>
                      </a:r>
                    </a:p>
                    <a:p>
                      <a:r>
                        <a:rPr lang="zh-CN" altLang="en-US" sz="2400" kern="1200" dirty="0">
                          <a:latin typeface="思源黑体 CN Medium" panose="020B0600000000000000" pitchFamily="34" charset="-122"/>
                          <a:ea typeface="思源黑体 CN Medium" panose="020B0600000000000000" pitchFamily="34" charset="-122"/>
                        </a:rPr>
                        <a:t>可能震荡</a:t>
                      </a:r>
                      <a:endParaRPr lang="zh-CN" altLang="en-US" sz="2400" kern="1200" dirty="0">
                        <a:solidFill>
                          <a:schemeClr val="dk1"/>
                        </a:solidFill>
                        <a:latin typeface="思源黑体 CN Medium" panose="020B0600000000000000" pitchFamily="34" charset="-122"/>
                        <a:ea typeface="思源黑体 CN Medium" panose="020B0600000000000000" pitchFamily="34" charset="-122"/>
                        <a:cs typeface="+mn-cs"/>
                      </a:endParaRPr>
                    </a:p>
                  </a:txBody>
                  <a:tcPr marL="81285" marR="81285" marT="40643" marB="40643"/>
                </a:tc>
                <a:tc>
                  <a:txBody>
                    <a:bodyPr/>
                    <a:lstStyle/>
                    <a:p>
                      <a:r>
                        <a:rPr lang="zh-CN" altLang="en-US" sz="2400" dirty="0">
                          <a:latin typeface="思源黑体 CN Medium" panose="020B0600000000000000" pitchFamily="34" charset="-122"/>
                          <a:ea typeface="思源黑体 CN Medium" panose="020B0600000000000000" pitchFamily="34" charset="-122"/>
                        </a:rPr>
                        <a:t>路由环路</a:t>
                      </a:r>
                      <a:endParaRPr lang="en-US" altLang="zh-CN" sz="2400" dirty="0">
                        <a:latin typeface="思源黑体 CN Medium" panose="020B0600000000000000" pitchFamily="34" charset="-122"/>
                        <a:ea typeface="思源黑体 CN Medium" panose="020B0600000000000000" pitchFamily="34" charset="-122"/>
                      </a:endParaRPr>
                    </a:p>
                    <a:p>
                      <a:r>
                        <a:rPr lang="zh-CN" altLang="en-US" sz="2400" dirty="0">
                          <a:latin typeface="思源黑体 CN Medium" panose="020B0600000000000000" pitchFamily="34" charset="-122"/>
                          <a:ea typeface="思源黑体 CN Medium" panose="020B0600000000000000" pitchFamily="34" charset="-122"/>
                        </a:rPr>
                        <a:t>无穷记数</a:t>
                      </a:r>
                    </a:p>
                  </a:txBody>
                  <a:tcPr marL="81285" marR="81285" marT="40643" marB="40643"/>
                </a:tc>
                <a:extLst>
                  <a:ext uri="{0D108BD9-81ED-4DB2-BD59-A6C34878D82A}">
                    <a16:rowId xmlns:a16="http://schemas.microsoft.com/office/drawing/2014/main" val="10002"/>
                  </a:ext>
                </a:extLst>
              </a:tr>
              <a:tr h="2016125">
                <a:tc>
                  <a:txBody>
                    <a:bodyPr/>
                    <a:lstStyle/>
                    <a:p>
                      <a:pPr algn="ctr"/>
                      <a:r>
                        <a:rPr lang="zh-CN" altLang="en-US" sz="2400" dirty="0">
                          <a:latin typeface="思源黑体 CN Medium" panose="020B0600000000000000" pitchFamily="34" charset="-122"/>
                          <a:ea typeface="思源黑体 CN Medium" panose="020B0600000000000000" pitchFamily="34" charset="-122"/>
                        </a:rPr>
                        <a:t>健壮性</a:t>
                      </a:r>
                    </a:p>
                  </a:txBody>
                  <a:tcPr marL="81285" marR="81285" marT="40643" marB="40643" anchor="ctr"/>
                </a:tc>
                <a:tc>
                  <a:txBody>
                    <a:bodyPr/>
                    <a:lstStyle/>
                    <a:p>
                      <a:pPr marL="0" lvl="3"/>
                      <a:r>
                        <a:rPr lang="zh-CN" altLang="en-US" sz="2400" dirty="0">
                          <a:latin typeface="思源黑体 CN Medium" panose="020B0600000000000000" pitchFamily="34" charset="-122"/>
                          <a:ea typeface="思源黑体 CN Medium" panose="020B0600000000000000" pitchFamily="34" charset="-122"/>
                          <a:sym typeface="+mn-ea"/>
                        </a:rPr>
                        <a:t>节点能够向其连接的链路广播不正确费用</a:t>
                      </a:r>
                    </a:p>
                    <a:p>
                      <a:endParaRPr lang="zh-CN" altLang="en-US" sz="2400" dirty="0">
                        <a:latin typeface="思源黑体 CN Medium" panose="020B0600000000000000" pitchFamily="34" charset="-122"/>
                        <a:ea typeface="思源黑体 CN Medium" panose="020B0600000000000000" pitchFamily="34" charset="-122"/>
                      </a:endParaRPr>
                    </a:p>
                    <a:p>
                      <a:r>
                        <a:rPr lang="zh-CN" altLang="en-US" sz="2400" dirty="0">
                          <a:latin typeface="思源黑体 CN Medium" panose="020B0600000000000000" pitchFamily="34" charset="-122"/>
                          <a:ea typeface="思源黑体 CN Medium" panose="020B0600000000000000" pitchFamily="34" charset="-122"/>
                        </a:rPr>
                        <a:t>独立计算路由表</a:t>
                      </a:r>
                    </a:p>
                  </a:txBody>
                  <a:tcPr marL="81285" marR="81285" marT="40643" marB="40643"/>
                </a:tc>
                <a:tc>
                  <a:txBody>
                    <a:bodyPr/>
                    <a:lstStyle/>
                    <a:p>
                      <a:pPr marL="0" lvl="3" algn="l"/>
                      <a:r>
                        <a:rPr lang="zh-CN" altLang="en-US" sz="2400" dirty="0">
                          <a:latin typeface="思源黑体 CN Medium" panose="020B0600000000000000" pitchFamily="34" charset="-122"/>
                          <a:ea typeface="思源黑体 CN Medium" panose="020B0600000000000000" pitchFamily="34" charset="-122"/>
                          <a:sym typeface="+mn-ea"/>
                        </a:rPr>
                        <a:t>一个节点可向任意或所有目的节点通告其不正确的最低费用路径</a:t>
                      </a:r>
                    </a:p>
                    <a:p>
                      <a:pPr marL="0" lvl="3" algn="l"/>
                      <a:r>
                        <a:rPr lang="zh-CN" altLang="en-US" sz="2400" dirty="0">
                          <a:latin typeface="思源黑体 CN Medium" panose="020B0600000000000000" pitchFamily="34" charset="-122"/>
                          <a:ea typeface="思源黑体 CN Medium" panose="020B0600000000000000" pitchFamily="34" charset="-122"/>
                          <a:sym typeface="+mn-ea"/>
                        </a:rPr>
                        <a:t>每个节点的计算都会传递给它的邻居，</a:t>
                      </a:r>
                      <a:r>
                        <a:rPr lang="zh-CN" altLang="en-US" sz="2400" dirty="0">
                          <a:latin typeface="思源黑体 CN Medium" panose="020B0600000000000000" pitchFamily="34" charset="-122"/>
                          <a:ea typeface="思源黑体 CN Medium" panose="020B0600000000000000" pitchFamily="34" charset="-122"/>
                        </a:rPr>
                        <a:t>错误被传播</a:t>
                      </a:r>
                    </a:p>
                  </a:txBody>
                  <a:tcPr marL="81285" marR="81285" marT="40643" marB="40643"/>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ACE2C3D-011F-4E9B-896C-039AF1BEFADB}"/>
              </a:ext>
            </a:extLst>
          </p:cNvPr>
          <p:cNvSpPr>
            <a:spLocks noGrp="1"/>
          </p:cNvSpPr>
          <p:nvPr>
            <p:ph type="dt" sz="quarter" idx="10"/>
          </p:nvPr>
        </p:nvSpPr>
        <p:spPr/>
        <p:txBody>
          <a:bodyPr/>
          <a:lstStyle/>
          <a:p>
            <a:pPr>
              <a:defRPr/>
            </a:pPr>
            <a:fld id="{A5C2928C-991C-4862-9D0E-F14CBE6CF4EA}" type="datetime2">
              <a:rPr lang="zh-CN" altLang="en-US"/>
              <a:pPr>
                <a:defRPr/>
              </a:pPr>
              <a:t>2024年12月2日</a:t>
            </a:fld>
            <a:endParaRPr lang="zh-CN" altLang="zh-CN"/>
          </a:p>
        </p:txBody>
      </p:sp>
      <p:sp>
        <p:nvSpPr>
          <p:cNvPr id="244739" name="页脚占位符 4">
            <a:extLst>
              <a:ext uri="{FF2B5EF4-FFF2-40B4-BE49-F238E27FC236}">
                <a16:creationId xmlns:a16="http://schemas.microsoft.com/office/drawing/2014/main" id="{A8140F5B-4D19-4415-8120-C45E240E63C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1F1657F8-56BB-44BE-BD67-F098DFF4BB11}" type="slidenum">
              <a:rPr lang="en-US" altLang="zh-CN" u="none" smtClean="0">
                <a:latin typeface="Garamond" panose="02020404030301010803" pitchFamily="18" charset="0"/>
              </a:rPr>
              <a:pPr/>
              <a:t>171</a:t>
            </a:fld>
            <a:endParaRPr lang="en-US" altLang="zh-CN" u="none">
              <a:latin typeface="Garamond" panose="02020404030301010803" pitchFamily="18" charset="0"/>
            </a:endParaRPr>
          </a:p>
        </p:txBody>
      </p:sp>
      <p:sp>
        <p:nvSpPr>
          <p:cNvPr id="244740" name="Rectangle 2">
            <a:extLst>
              <a:ext uri="{FF2B5EF4-FFF2-40B4-BE49-F238E27FC236}">
                <a16:creationId xmlns:a16="http://schemas.microsoft.com/office/drawing/2014/main" id="{F3A50A25-E41C-493D-9CE2-AAB90BC6A293}"/>
              </a:ext>
            </a:extLst>
          </p:cNvPr>
          <p:cNvSpPr>
            <a:spLocks noGrp="1" noChangeArrowheads="1"/>
          </p:cNvSpPr>
          <p:nvPr>
            <p:ph type="title"/>
          </p:nvPr>
        </p:nvSpPr>
        <p:spPr>
          <a:xfrm>
            <a:off x="838200" y="136525"/>
            <a:ext cx="10515600" cy="1325563"/>
          </a:xfrm>
        </p:spPr>
        <p:txBody>
          <a:bodyPr/>
          <a:lstStyle/>
          <a:p>
            <a:pPr eaLnBrk="1" hangingPunct="1"/>
            <a:r>
              <a:rPr lang="zh-CN" altLang="en-US" dirty="0"/>
              <a:t>距离向量选路算法</a:t>
            </a:r>
          </a:p>
        </p:txBody>
      </p:sp>
      <p:sp>
        <p:nvSpPr>
          <p:cNvPr id="354307" name="Rectangle 3">
            <a:extLst>
              <a:ext uri="{FF2B5EF4-FFF2-40B4-BE49-F238E27FC236}">
                <a16:creationId xmlns:a16="http://schemas.microsoft.com/office/drawing/2014/main" id="{DC51284B-FF7C-4099-B2E7-A57A5E1F526C}"/>
              </a:ext>
            </a:extLst>
          </p:cNvPr>
          <p:cNvSpPr>
            <a:spLocks noGrp="1" noChangeArrowheads="1"/>
          </p:cNvSpPr>
          <p:nvPr>
            <p:ph type="body" idx="1"/>
          </p:nvPr>
        </p:nvSpPr>
        <p:spPr>
          <a:xfrm>
            <a:off x="1981200" y="1341438"/>
            <a:ext cx="8229600" cy="4824412"/>
          </a:xfrm>
        </p:spPr>
        <p:txBody>
          <a:bodyPr/>
          <a:lstStyle/>
          <a:p>
            <a:pPr eaLnBrk="1" hangingPunct="1">
              <a:lnSpc>
                <a:spcPct val="90000"/>
              </a:lnSpc>
            </a:pPr>
            <a:r>
              <a:rPr lang="zh-CN" altLang="en-US" b="1" dirty="0">
                <a:ea typeface="楷体" panose="02010609060101010101" pitchFamily="49" charset="-122"/>
                <a:cs typeface="Arial" panose="020B0604020202020204" pitchFamily="34" charset="0"/>
              </a:rPr>
              <a:t>因特网上的距离向量算法</a:t>
            </a:r>
            <a:r>
              <a:rPr lang="en-US" altLang="zh-CN" b="1" dirty="0">
                <a:ea typeface="楷体" panose="02010609060101010101" pitchFamily="49" charset="-122"/>
                <a:cs typeface="Arial" panose="020B0604020202020204" pitchFamily="34" charset="0"/>
              </a:rPr>
              <a:t>——RIP</a:t>
            </a:r>
            <a:r>
              <a:rPr lang="zh-CN" altLang="en-US" b="1" dirty="0">
                <a:ea typeface="楷体" panose="02010609060101010101" pitchFamily="49" charset="-122"/>
                <a:cs typeface="Arial" panose="020B0604020202020204" pitchFamily="34" charset="0"/>
              </a:rPr>
              <a:t>协议</a:t>
            </a:r>
          </a:p>
          <a:p>
            <a:pPr lvl="1" eaLnBrk="1" hangingPunct="1">
              <a:lnSpc>
                <a:spcPct val="90000"/>
              </a:lnSpc>
            </a:pPr>
            <a:r>
              <a:rPr lang="zh-CN" altLang="en-US" dirty="0">
                <a:ea typeface="楷体" panose="02010609060101010101" pitchFamily="49" charset="-122"/>
                <a:cs typeface="Arial" panose="020B0604020202020204" pitchFamily="34" charset="0"/>
              </a:rPr>
              <a:t>相邻两点间链路上的费用定义为</a:t>
            </a:r>
            <a:r>
              <a:rPr lang="en-US" altLang="zh-CN" dirty="0">
                <a:ea typeface="楷体" panose="02010609060101010101" pitchFamily="49" charset="-122"/>
                <a:cs typeface="Arial" panose="020B0604020202020204" pitchFamily="34" charset="0"/>
              </a:rPr>
              <a:t>1</a:t>
            </a:r>
            <a:r>
              <a:rPr lang="zh-CN" altLang="en-US" dirty="0">
                <a:ea typeface="楷体" panose="02010609060101010101" pitchFamily="49" charset="-122"/>
                <a:cs typeface="Arial" panose="020B0604020202020204" pitchFamily="34" charset="0"/>
              </a:rPr>
              <a:t>，即只考虑源到目标经过多少个路由器，或多少“跳”</a:t>
            </a:r>
          </a:p>
          <a:p>
            <a:pPr lvl="1" eaLnBrk="1" hangingPunct="1">
              <a:lnSpc>
                <a:spcPct val="90000"/>
              </a:lnSpc>
            </a:pPr>
            <a:r>
              <a:rPr lang="zh-CN" altLang="en-US" dirty="0">
                <a:ea typeface="楷体" panose="02010609060101010101" pitchFamily="49" charset="-122"/>
                <a:cs typeface="Arial" panose="020B0604020202020204" pitchFamily="34" charset="0"/>
              </a:rPr>
              <a:t>一条路径的最大费用限制为</a:t>
            </a:r>
            <a:r>
              <a:rPr lang="en-US" altLang="zh-CN" dirty="0">
                <a:ea typeface="楷体" panose="02010609060101010101" pitchFamily="49" charset="-122"/>
                <a:cs typeface="Arial" panose="020B0604020202020204" pitchFamily="34" charset="0"/>
              </a:rPr>
              <a:t>15</a:t>
            </a:r>
          </a:p>
          <a:p>
            <a:pPr lvl="1" eaLnBrk="1" hangingPunct="1">
              <a:lnSpc>
                <a:spcPct val="90000"/>
              </a:lnSpc>
            </a:pPr>
            <a:r>
              <a:rPr lang="zh-CN" altLang="en-US" dirty="0">
                <a:ea typeface="楷体" panose="02010609060101010101" pitchFamily="49" charset="-122"/>
                <a:cs typeface="Arial" panose="020B0604020202020204" pitchFamily="34" charset="0"/>
              </a:rPr>
              <a:t>选路更新消息每</a:t>
            </a:r>
            <a:r>
              <a:rPr lang="en-US" altLang="zh-CN" dirty="0">
                <a:ea typeface="楷体" panose="02010609060101010101" pitchFamily="49" charset="-122"/>
                <a:cs typeface="Arial" panose="020B0604020202020204" pitchFamily="34" charset="0"/>
              </a:rPr>
              <a:t>30s</a:t>
            </a:r>
            <a:r>
              <a:rPr lang="zh-CN" altLang="en-US" dirty="0">
                <a:ea typeface="楷体" panose="02010609060101010101" pitchFamily="49" charset="-122"/>
                <a:cs typeface="Arial" panose="020B0604020202020204" pitchFamily="34" charset="0"/>
              </a:rPr>
              <a:t>在邻居之间以</a:t>
            </a:r>
            <a:r>
              <a:rPr lang="en-US" altLang="zh-CN" dirty="0">
                <a:solidFill>
                  <a:srgbClr val="0000FF"/>
                </a:solidFill>
                <a:ea typeface="楷体" panose="02010609060101010101" pitchFamily="49" charset="-122"/>
                <a:cs typeface="Arial" panose="020B0604020202020204" pitchFamily="34" charset="0"/>
              </a:rPr>
              <a:t>RIP</a:t>
            </a:r>
            <a:r>
              <a:rPr lang="zh-CN" altLang="en-US" dirty="0">
                <a:solidFill>
                  <a:srgbClr val="0000FF"/>
                </a:solidFill>
                <a:ea typeface="楷体" panose="02010609060101010101" pitchFamily="49" charset="-122"/>
                <a:cs typeface="Arial" panose="020B0604020202020204" pitchFamily="34" charset="0"/>
              </a:rPr>
              <a:t>响应报文（</a:t>
            </a:r>
            <a:r>
              <a:rPr lang="en-US" altLang="zh-CN" dirty="0">
                <a:solidFill>
                  <a:srgbClr val="0000FF"/>
                </a:solidFill>
                <a:ea typeface="楷体" panose="02010609060101010101" pitchFamily="49" charset="-122"/>
                <a:cs typeface="Arial" panose="020B0604020202020204" pitchFamily="34" charset="0"/>
              </a:rPr>
              <a:t>RIP</a:t>
            </a:r>
            <a:r>
              <a:rPr lang="zh-CN" altLang="en-US" dirty="0">
                <a:solidFill>
                  <a:srgbClr val="0000FF"/>
                </a:solidFill>
                <a:ea typeface="楷体" panose="02010609060101010101" pitchFamily="49" charset="-122"/>
                <a:cs typeface="Arial" panose="020B0604020202020204" pitchFamily="34" charset="0"/>
              </a:rPr>
              <a:t>通告）</a:t>
            </a:r>
            <a:r>
              <a:rPr lang="zh-CN" altLang="en-US" dirty="0">
                <a:ea typeface="楷体" panose="02010609060101010101" pitchFamily="49" charset="-122"/>
                <a:cs typeface="Arial" panose="020B0604020202020204" pitchFamily="34" charset="0"/>
              </a:rPr>
              <a:t>的形式进行交换</a:t>
            </a:r>
          </a:p>
          <a:p>
            <a:pPr lvl="1" eaLnBrk="1" hangingPunct="1">
              <a:lnSpc>
                <a:spcPct val="90000"/>
              </a:lnSpc>
            </a:pPr>
            <a:r>
              <a:rPr lang="zh-CN" altLang="en-US" dirty="0">
                <a:ea typeface="楷体" panose="02010609060101010101" pitchFamily="49" charset="-122"/>
                <a:cs typeface="Arial" panose="020B0604020202020204" pitchFamily="34" charset="0"/>
              </a:rPr>
              <a:t>路由器经过</a:t>
            </a:r>
            <a:r>
              <a:rPr lang="en-US" altLang="zh-CN" dirty="0">
                <a:ea typeface="楷体" panose="02010609060101010101" pitchFamily="49" charset="-122"/>
                <a:cs typeface="Arial" panose="020B0604020202020204" pitchFamily="34" charset="0"/>
              </a:rPr>
              <a:t>180s</a:t>
            </a:r>
            <a:r>
              <a:rPr lang="zh-CN" altLang="en-US" dirty="0">
                <a:ea typeface="楷体" panose="02010609060101010101" pitchFamily="49" charset="-122"/>
                <a:cs typeface="Arial" panose="020B0604020202020204" pitchFamily="34" charset="0"/>
              </a:rPr>
              <a:t>没有收到来自某个邻居的</a:t>
            </a:r>
            <a:r>
              <a:rPr lang="en-US" altLang="zh-CN" dirty="0">
                <a:ea typeface="楷体" panose="02010609060101010101" pitchFamily="49" charset="-122"/>
                <a:cs typeface="Arial" panose="020B0604020202020204" pitchFamily="34" charset="0"/>
              </a:rPr>
              <a:t>RIP</a:t>
            </a:r>
            <a:r>
              <a:rPr lang="zh-CN" altLang="en-US" dirty="0">
                <a:ea typeface="楷体" panose="02010609060101010101" pitchFamily="49" charset="-122"/>
                <a:cs typeface="Arial" panose="020B0604020202020204" pitchFamily="34" charset="0"/>
              </a:rPr>
              <a:t>通告，则认为该邻居已离线，修改选路表，向其它邻居广播</a:t>
            </a:r>
          </a:p>
          <a:p>
            <a:pPr lvl="1" eaLnBrk="1" hangingPunct="1">
              <a:lnSpc>
                <a:spcPct val="90000"/>
              </a:lnSpc>
            </a:pPr>
            <a:r>
              <a:rPr lang="en-US" altLang="zh-CN" dirty="0">
                <a:solidFill>
                  <a:srgbClr val="FF0000"/>
                </a:solidFill>
                <a:ea typeface="楷体" panose="02010609060101010101" pitchFamily="49" charset="-122"/>
                <a:cs typeface="Arial" panose="020B0604020202020204" pitchFamily="34" charset="0"/>
              </a:rPr>
              <a:t>RIP</a:t>
            </a:r>
            <a:r>
              <a:rPr lang="zh-CN" altLang="en-US" dirty="0">
                <a:solidFill>
                  <a:srgbClr val="FF0000"/>
                </a:solidFill>
                <a:ea typeface="楷体" panose="02010609060101010101" pitchFamily="49" charset="-122"/>
                <a:cs typeface="Arial" panose="020B0604020202020204" pitchFamily="34" charset="0"/>
              </a:rPr>
              <a:t>是一个运行在</a:t>
            </a:r>
            <a:r>
              <a:rPr lang="en-US" altLang="zh-CN" dirty="0">
                <a:solidFill>
                  <a:srgbClr val="FF0000"/>
                </a:solidFill>
                <a:ea typeface="楷体" panose="02010609060101010101" pitchFamily="49" charset="-122"/>
                <a:cs typeface="Arial" panose="020B0604020202020204" pitchFamily="34" charset="0"/>
              </a:rPr>
              <a:t>UDP</a:t>
            </a:r>
            <a:r>
              <a:rPr lang="zh-CN" altLang="en-US" dirty="0">
                <a:solidFill>
                  <a:srgbClr val="FF0000"/>
                </a:solidFill>
                <a:ea typeface="楷体" panose="02010609060101010101" pitchFamily="49" charset="-122"/>
                <a:cs typeface="Arial" panose="020B0604020202020204" pitchFamily="34" charset="0"/>
              </a:rPr>
              <a:t>上的应用层协议（端口</a:t>
            </a:r>
            <a:r>
              <a:rPr lang="en-US" altLang="zh-CN" dirty="0">
                <a:solidFill>
                  <a:srgbClr val="FF0000"/>
                </a:solidFill>
                <a:ea typeface="楷体" panose="02010609060101010101" pitchFamily="49" charset="-122"/>
                <a:cs typeface="Arial" panose="020B0604020202020204" pitchFamily="34" charset="0"/>
              </a:rPr>
              <a:t>520</a:t>
            </a:r>
            <a:r>
              <a:rPr lang="zh-CN" altLang="en-US" dirty="0">
                <a:solidFill>
                  <a:srgbClr val="FF0000"/>
                </a:solidFill>
                <a:ea typeface="楷体" panose="02010609060101010101" pitchFamily="49" charset="-122"/>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54307">
                                            <p:txEl>
                                              <p:pRg st="1" end="1"/>
                                            </p:txEl>
                                          </p:spTgt>
                                        </p:tgtEl>
                                        <p:attrNameLst>
                                          <p:attrName>style.visibility</p:attrName>
                                        </p:attrNameLst>
                                      </p:cBhvr>
                                      <p:to>
                                        <p:strVal val="visible"/>
                                      </p:to>
                                    </p:set>
                                    <p:anim calcmode="discrete" valueType="clr">
                                      <p:cBhvr override="childStyle">
                                        <p:cTn id="7" dur="80"/>
                                        <p:tgtEl>
                                          <p:spTgt spid="3543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5430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54307">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54307">
                                            <p:txEl>
                                              <p:pRg st="2" end="2"/>
                                            </p:txEl>
                                          </p:spTgt>
                                        </p:tgtEl>
                                        <p:attrNameLst>
                                          <p:attrName>style.visibility</p:attrName>
                                        </p:attrNameLst>
                                      </p:cBhvr>
                                      <p:to>
                                        <p:strVal val="visible"/>
                                      </p:to>
                                    </p:set>
                                    <p:anim calcmode="discrete" valueType="clr">
                                      <p:cBhvr override="childStyle">
                                        <p:cTn id="14" dur="80"/>
                                        <p:tgtEl>
                                          <p:spTgt spid="35430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54307">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54307">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54307">
                                            <p:txEl>
                                              <p:pRg st="3" end="3"/>
                                            </p:txEl>
                                          </p:spTgt>
                                        </p:tgtEl>
                                        <p:attrNameLst>
                                          <p:attrName>style.visibility</p:attrName>
                                        </p:attrNameLst>
                                      </p:cBhvr>
                                      <p:to>
                                        <p:strVal val="visible"/>
                                      </p:to>
                                    </p:set>
                                    <p:anim calcmode="discrete" valueType="clr">
                                      <p:cBhvr override="childStyle">
                                        <p:cTn id="21" dur="80"/>
                                        <p:tgtEl>
                                          <p:spTgt spid="35430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54307">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354307">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54307">
                                            <p:txEl>
                                              <p:pRg st="4" end="4"/>
                                            </p:txEl>
                                          </p:spTgt>
                                        </p:tgtEl>
                                        <p:attrNameLst>
                                          <p:attrName>style.visibility</p:attrName>
                                        </p:attrNameLst>
                                      </p:cBhvr>
                                      <p:to>
                                        <p:strVal val="visible"/>
                                      </p:to>
                                    </p:set>
                                    <p:anim calcmode="discrete" valueType="clr">
                                      <p:cBhvr override="childStyle">
                                        <p:cTn id="28" dur="80"/>
                                        <p:tgtEl>
                                          <p:spTgt spid="35430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54307">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354307">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354307">
                                            <p:txEl>
                                              <p:pRg st="5" end="5"/>
                                            </p:txEl>
                                          </p:spTgt>
                                        </p:tgtEl>
                                        <p:attrNameLst>
                                          <p:attrName>style.visibility</p:attrName>
                                        </p:attrNameLst>
                                      </p:cBhvr>
                                      <p:to>
                                        <p:strVal val="visible"/>
                                      </p:to>
                                    </p:set>
                                    <p:anim calcmode="discrete" valueType="clr">
                                      <p:cBhvr override="childStyle">
                                        <p:cTn id="35" dur="80"/>
                                        <p:tgtEl>
                                          <p:spTgt spid="35430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54307">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354307">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4">
            <a:extLst>
              <a:ext uri="{FF2B5EF4-FFF2-40B4-BE49-F238E27FC236}">
                <a16:creationId xmlns:a16="http://schemas.microsoft.com/office/drawing/2014/main" id="{BC1F2A42-1C42-40F5-AACC-6BBD7C892805}"/>
              </a:ext>
            </a:extLst>
          </p:cNvPr>
          <p:cNvSpPr>
            <a:spLocks noGrp="1" noChangeArrowheads="1"/>
          </p:cNvSpPr>
          <p:nvPr>
            <p:ph type="dt" sz="quarter" idx="10"/>
          </p:nvPr>
        </p:nvSpPr>
        <p:spPr/>
        <p:txBody>
          <a:bodyPr/>
          <a:lstStyle/>
          <a:p>
            <a:pPr>
              <a:defRPr/>
            </a:pPr>
            <a:fld id="{169BB4E8-5922-4068-A200-F54644B68CCF}" type="datetime1">
              <a:rPr lang="zh-CN" altLang="en-US"/>
              <a:pPr>
                <a:defRPr/>
              </a:pPr>
              <a:t>2024/12/2</a:t>
            </a:fld>
            <a:endParaRPr lang="zh-CN" altLang="zh-CN"/>
          </a:p>
        </p:txBody>
      </p:sp>
      <p:sp>
        <p:nvSpPr>
          <p:cNvPr id="246787" name="Rectangle 5">
            <a:extLst>
              <a:ext uri="{FF2B5EF4-FFF2-40B4-BE49-F238E27FC236}">
                <a16:creationId xmlns:a16="http://schemas.microsoft.com/office/drawing/2014/main" id="{48EB42E5-F892-4ECA-87C9-1449D798F19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C973F19-9593-498F-90A3-80B20CDCADD4}" type="slidenum">
              <a:rPr lang="en-US" altLang="zh-CN" u="none" smtClean="0">
                <a:latin typeface="Garamond" panose="02020404030301010803" pitchFamily="18" charset="0"/>
              </a:rPr>
              <a:pPr/>
              <a:t>172</a:t>
            </a:fld>
            <a:endParaRPr lang="en-US" altLang="zh-CN" u="none">
              <a:latin typeface="Garamond" panose="02020404030301010803" pitchFamily="18" charset="0"/>
            </a:endParaRPr>
          </a:p>
        </p:txBody>
      </p:sp>
      <p:sp>
        <p:nvSpPr>
          <p:cNvPr id="246788" name="Rectangle 2">
            <a:extLst>
              <a:ext uri="{FF2B5EF4-FFF2-40B4-BE49-F238E27FC236}">
                <a16:creationId xmlns:a16="http://schemas.microsoft.com/office/drawing/2014/main" id="{AC35652D-88B6-49D4-95BC-ECEE1123D24A}"/>
              </a:ext>
            </a:extLst>
          </p:cNvPr>
          <p:cNvSpPr>
            <a:spLocks noGrp="1" noChangeArrowheads="1"/>
          </p:cNvSpPr>
          <p:nvPr>
            <p:ph type="title"/>
          </p:nvPr>
        </p:nvSpPr>
        <p:spPr>
          <a:xfrm>
            <a:off x="1981201" y="493713"/>
            <a:ext cx="7808913" cy="703262"/>
          </a:xfrm>
        </p:spPr>
        <p:txBody>
          <a:bodyPr/>
          <a:lstStyle/>
          <a:p>
            <a:r>
              <a:rPr lang="en-US" altLang="zh-CN" sz="3200" dirty="0"/>
              <a:t>RIP ( </a:t>
            </a:r>
            <a:r>
              <a:rPr lang="zh-CN" altLang="en-US" sz="3200" dirty="0"/>
              <a:t>选路信息协议</a:t>
            </a:r>
            <a:r>
              <a:rPr lang="en-US" altLang="zh-CN" sz="3200" dirty="0"/>
              <a:t>)</a:t>
            </a:r>
          </a:p>
        </p:txBody>
      </p:sp>
      <p:sp>
        <p:nvSpPr>
          <p:cNvPr id="246789" name="Rectangle 3">
            <a:extLst>
              <a:ext uri="{FF2B5EF4-FFF2-40B4-BE49-F238E27FC236}">
                <a16:creationId xmlns:a16="http://schemas.microsoft.com/office/drawing/2014/main" id="{94FD887C-ABF5-455F-AD83-BAAE8C2C5BFE}"/>
              </a:ext>
            </a:extLst>
          </p:cNvPr>
          <p:cNvSpPr>
            <a:spLocks noGrp="1" noChangeArrowheads="1"/>
          </p:cNvSpPr>
          <p:nvPr>
            <p:ph type="body" idx="1"/>
          </p:nvPr>
        </p:nvSpPr>
        <p:spPr>
          <a:xfrm>
            <a:off x="2093913" y="1228726"/>
            <a:ext cx="7969250" cy="1552575"/>
          </a:xfrm>
        </p:spPr>
        <p:txBody>
          <a:bodyPr>
            <a:normAutofit fontScale="92500" lnSpcReduction="20000"/>
          </a:bodyPr>
          <a:lstStyle/>
          <a:p>
            <a:pPr>
              <a:lnSpc>
                <a:spcPct val="90000"/>
              </a:lnSpc>
            </a:pPr>
            <a:r>
              <a:rPr lang="zh-CN" altLang="en-US" sz="2400" dirty="0">
                <a:latin typeface="楷体" panose="02010609060101010101" pitchFamily="49" charset="-122"/>
                <a:ea typeface="楷体" panose="02010609060101010101" pitchFamily="49" charset="-122"/>
              </a:rPr>
              <a:t>距离向量算法</a:t>
            </a:r>
          </a:p>
          <a:p>
            <a:pPr>
              <a:lnSpc>
                <a:spcPct val="90000"/>
              </a:lnSpc>
            </a:pPr>
            <a:r>
              <a:rPr lang="zh-CN" altLang="en-US" sz="2400" dirty="0">
                <a:latin typeface="楷体" panose="02010609060101010101" pitchFamily="49" charset="-122"/>
                <a:ea typeface="楷体" panose="02010609060101010101" pitchFamily="49" charset="-122"/>
              </a:rPr>
              <a:t>包含在支持</a:t>
            </a:r>
            <a:r>
              <a:rPr lang="en-US" altLang="zh-CN" sz="2400" dirty="0">
                <a:latin typeface="楷体" panose="02010609060101010101" pitchFamily="49" charset="-122"/>
                <a:ea typeface="楷体" panose="02010609060101010101" pitchFamily="49" charset="-122"/>
              </a:rPr>
              <a:t>TCP/IP</a:t>
            </a:r>
            <a:r>
              <a:rPr lang="zh-CN" altLang="en-US" sz="2400" dirty="0">
                <a:latin typeface="楷体" panose="02010609060101010101" pitchFamily="49" charset="-122"/>
                <a:ea typeface="楷体" panose="02010609060101010101" pitchFamily="49" charset="-122"/>
              </a:rPr>
              <a:t>的</a:t>
            </a:r>
            <a:r>
              <a:rPr lang="en-US" altLang="zh-CN" sz="2400" dirty="0">
                <a:latin typeface="楷体" panose="02010609060101010101" pitchFamily="49" charset="-122"/>
                <a:ea typeface="楷体" panose="02010609060101010101" pitchFamily="49" charset="-122"/>
              </a:rPr>
              <a:t>1982</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UNIX</a:t>
            </a:r>
            <a:r>
              <a:rPr lang="zh-CN" altLang="en-US" sz="2400" dirty="0">
                <a:latin typeface="楷体" panose="02010609060101010101" pitchFamily="49" charset="-122"/>
                <a:ea typeface="楷体" panose="02010609060101010101" pitchFamily="49" charset="-122"/>
              </a:rPr>
              <a:t>伯克利软件版本（ＢＳＤ）中</a:t>
            </a:r>
            <a:endParaRPr lang="en-US" altLang="zh-CN" sz="2400" dirty="0">
              <a:latin typeface="楷体" panose="02010609060101010101" pitchFamily="49" charset="-122"/>
              <a:ea typeface="楷体" panose="02010609060101010101" pitchFamily="49" charset="-122"/>
            </a:endParaRPr>
          </a:p>
          <a:p>
            <a:pPr>
              <a:lnSpc>
                <a:spcPct val="90000"/>
              </a:lnSpc>
            </a:pPr>
            <a:r>
              <a:rPr lang="zh-CN" altLang="en-US" sz="2400" dirty="0">
                <a:latin typeface="楷体" panose="02010609060101010101" pitchFamily="49" charset="-122"/>
                <a:ea typeface="楷体" panose="02010609060101010101" pitchFamily="49" charset="-122"/>
              </a:rPr>
              <a:t>距离尺度</a:t>
            </a:r>
            <a:r>
              <a:rPr lang="en-US" altLang="zh-CN" sz="2400" dirty="0">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以跳数 作为度量，也就是每条链路费用为１</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最大值为</a:t>
            </a:r>
            <a:r>
              <a:rPr lang="en-US" altLang="zh-CN" sz="2400" dirty="0">
                <a:latin typeface="楷体" panose="02010609060101010101" pitchFamily="49" charset="-122"/>
                <a:ea typeface="楷体" panose="02010609060101010101" pitchFamily="49" charset="-122"/>
              </a:rPr>
              <a:t>15</a:t>
            </a:r>
            <a:r>
              <a:rPr lang="zh-CN" altLang="en-US" sz="2400" dirty="0">
                <a:latin typeface="楷体" panose="02010609060101010101" pitchFamily="49" charset="-122"/>
                <a:ea typeface="楷体" panose="02010609060101010101" pitchFamily="49" charset="-122"/>
              </a:rPr>
              <a:t>跳</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。跳</a:t>
            </a:r>
            <a:r>
              <a:rPr lang="en-US" altLang="zh-CN" sz="2400" dirty="0">
                <a:latin typeface="楷体" panose="02010609060101010101" pitchFamily="49" charset="-122"/>
                <a:ea typeface="楷体" panose="02010609060101010101" pitchFamily="49" charset="-122"/>
              </a:rPr>
              <a:t>(hop)</a:t>
            </a:r>
            <a:r>
              <a:rPr lang="zh-CN" altLang="en-US" sz="2400" dirty="0">
                <a:latin typeface="楷体" panose="02010609060101010101" pitchFamily="49" charset="-122"/>
                <a:ea typeface="楷体" panose="02010609060101010101" pitchFamily="49" charset="-122"/>
              </a:rPr>
              <a:t>是沿着从源路由器到目的子网的最短路径所经过的子网数量（</a:t>
            </a:r>
            <a:r>
              <a:rPr lang="zh-CN" altLang="en-US" sz="2400" dirty="0">
                <a:solidFill>
                  <a:srgbClr val="FF0000"/>
                </a:solidFill>
                <a:latin typeface="楷体" panose="02010609060101010101" pitchFamily="49" charset="-122"/>
                <a:ea typeface="楷体" panose="02010609060101010101" pitchFamily="49" charset="-122"/>
              </a:rPr>
              <a:t>包括目的子网</a:t>
            </a:r>
            <a:r>
              <a:rPr lang="zh-CN" altLang="en-US" sz="2400" dirty="0">
                <a:latin typeface="楷体" panose="02010609060101010101" pitchFamily="49" charset="-122"/>
                <a:ea typeface="楷体" panose="02010609060101010101" pitchFamily="49" charset="-122"/>
              </a:rPr>
              <a:t>）</a:t>
            </a:r>
          </a:p>
        </p:txBody>
      </p:sp>
      <p:grpSp>
        <p:nvGrpSpPr>
          <p:cNvPr id="246790" name="Group 4">
            <a:extLst>
              <a:ext uri="{FF2B5EF4-FFF2-40B4-BE49-F238E27FC236}">
                <a16:creationId xmlns:a16="http://schemas.microsoft.com/office/drawing/2014/main" id="{A874B48A-ED81-4A18-9DD6-5CCE25E25B2A}"/>
              </a:ext>
            </a:extLst>
          </p:cNvPr>
          <p:cNvGrpSpPr>
            <a:grpSpLocks/>
          </p:cNvGrpSpPr>
          <p:nvPr/>
        </p:nvGrpSpPr>
        <p:grpSpPr bwMode="auto">
          <a:xfrm>
            <a:off x="2325688" y="3554414"/>
            <a:ext cx="4267200" cy="2770187"/>
            <a:chOff x="505" y="2239"/>
            <a:chExt cx="2688" cy="1745"/>
          </a:xfrm>
        </p:grpSpPr>
        <p:sp>
          <p:nvSpPr>
            <p:cNvPr id="246792" name="Freeform 5">
              <a:extLst>
                <a:ext uri="{FF2B5EF4-FFF2-40B4-BE49-F238E27FC236}">
                  <a16:creationId xmlns:a16="http://schemas.microsoft.com/office/drawing/2014/main" id="{C837EB67-89C7-4F21-9464-A3ECE0839B15}"/>
                </a:ext>
              </a:extLst>
            </p:cNvPr>
            <p:cNvSpPr>
              <a:spLocks/>
            </p:cNvSpPr>
            <p:nvPr/>
          </p:nvSpPr>
          <p:spPr bwMode="auto">
            <a:xfrm>
              <a:off x="505" y="2239"/>
              <a:ext cx="2688" cy="1745"/>
            </a:xfrm>
            <a:custGeom>
              <a:avLst/>
              <a:gdLst>
                <a:gd name="T0" fmla="*/ 0 w 2250"/>
                <a:gd name="T1" fmla="*/ 308263 h 1409"/>
                <a:gd name="T2" fmla="*/ 38127 w 2250"/>
                <a:gd name="T3" fmla="*/ 159028 h 1409"/>
                <a:gd name="T4" fmla="*/ 92030 w 2250"/>
                <a:gd name="T5" fmla="*/ 17248 h 1409"/>
                <a:gd name="T6" fmla="*/ 269672 w 2250"/>
                <a:gd name="T7" fmla="*/ 54702 h 1409"/>
                <a:gd name="T8" fmla="*/ 342148 w 2250"/>
                <a:gd name="T9" fmla="*/ 238758 h 1409"/>
                <a:gd name="T10" fmla="*/ 382293 w 2250"/>
                <a:gd name="T11" fmla="*/ 447250 h 1409"/>
                <a:gd name="T12" fmla="*/ 288442 w 2250"/>
                <a:gd name="T13" fmla="*/ 649015 h 1409"/>
                <a:gd name="T14" fmla="*/ 172690 w 2250"/>
                <a:gd name="T15" fmla="*/ 684667 h 1409"/>
                <a:gd name="T16" fmla="*/ 80764 w 2250"/>
                <a:gd name="T17" fmla="*/ 669441 h 1409"/>
                <a:gd name="T18" fmla="*/ 17676 w 2250"/>
                <a:gd name="T19" fmla="*/ 527555 h 1409"/>
                <a:gd name="T20" fmla="*/ 0 w 2250"/>
                <a:gd name="T21" fmla="*/ 308263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6793" name="Oval 6">
              <a:extLst>
                <a:ext uri="{FF2B5EF4-FFF2-40B4-BE49-F238E27FC236}">
                  <a16:creationId xmlns:a16="http://schemas.microsoft.com/office/drawing/2014/main" id="{4913AE67-2B30-477A-9E00-345309CF719A}"/>
                </a:ext>
              </a:extLst>
            </p:cNvPr>
            <p:cNvSpPr>
              <a:spLocks noChangeArrowheads="1"/>
            </p:cNvSpPr>
            <p:nvPr/>
          </p:nvSpPr>
          <p:spPr bwMode="auto">
            <a:xfrm>
              <a:off x="1247" y="3513"/>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794" name="Line 7">
              <a:extLst>
                <a:ext uri="{FF2B5EF4-FFF2-40B4-BE49-F238E27FC236}">
                  <a16:creationId xmlns:a16="http://schemas.microsoft.com/office/drawing/2014/main" id="{EAA6F9F4-7F60-40F9-85DA-5C6048F2BE29}"/>
                </a:ext>
              </a:extLst>
            </p:cNvPr>
            <p:cNvSpPr>
              <a:spLocks noChangeShapeType="1"/>
            </p:cNvSpPr>
            <p:nvPr/>
          </p:nvSpPr>
          <p:spPr bwMode="auto">
            <a:xfrm>
              <a:off x="1247" y="350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795" name="Line 8">
              <a:extLst>
                <a:ext uri="{FF2B5EF4-FFF2-40B4-BE49-F238E27FC236}">
                  <a16:creationId xmlns:a16="http://schemas.microsoft.com/office/drawing/2014/main" id="{B1AAF586-953A-4CDF-815D-448D4FB5C83F}"/>
                </a:ext>
              </a:extLst>
            </p:cNvPr>
            <p:cNvSpPr>
              <a:spLocks noChangeShapeType="1"/>
            </p:cNvSpPr>
            <p:nvPr/>
          </p:nvSpPr>
          <p:spPr bwMode="auto">
            <a:xfrm>
              <a:off x="1560" y="350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796" name="Rectangle 9">
              <a:extLst>
                <a:ext uri="{FF2B5EF4-FFF2-40B4-BE49-F238E27FC236}">
                  <a16:creationId xmlns:a16="http://schemas.microsoft.com/office/drawing/2014/main" id="{F561A595-F1B7-4DFC-B161-6FA1316D2915}"/>
                </a:ext>
              </a:extLst>
            </p:cNvPr>
            <p:cNvSpPr>
              <a:spLocks noChangeArrowheads="1"/>
            </p:cNvSpPr>
            <p:nvPr/>
          </p:nvSpPr>
          <p:spPr bwMode="auto">
            <a:xfrm>
              <a:off x="1247" y="3506"/>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797" name="Oval 10">
              <a:extLst>
                <a:ext uri="{FF2B5EF4-FFF2-40B4-BE49-F238E27FC236}">
                  <a16:creationId xmlns:a16="http://schemas.microsoft.com/office/drawing/2014/main" id="{C8AB5B09-9F27-4D9C-8B2A-6E4D0C58310E}"/>
                </a:ext>
              </a:extLst>
            </p:cNvPr>
            <p:cNvSpPr>
              <a:spLocks noChangeArrowheads="1"/>
            </p:cNvSpPr>
            <p:nvPr/>
          </p:nvSpPr>
          <p:spPr bwMode="auto">
            <a:xfrm>
              <a:off x="1244" y="3447"/>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798" name="Oval 11">
              <a:extLst>
                <a:ext uri="{FF2B5EF4-FFF2-40B4-BE49-F238E27FC236}">
                  <a16:creationId xmlns:a16="http://schemas.microsoft.com/office/drawing/2014/main" id="{89FEF02D-59A9-4876-BB32-B18FC674C8C9}"/>
                </a:ext>
              </a:extLst>
            </p:cNvPr>
            <p:cNvSpPr>
              <a:spLocks noChangeArrowheads="1"/>
            </p:cNvSpPr>
            <p:nvPr/>
          </p:nvSpPr>
          <p:spPr bwMode="auto">
            <a:xfrm>
              <a:off x="1243" y="2823"/>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799" name="Line 12">
              <a:extLst>
                <a:ext uri="{FF2B5EF4-FFF2-40B4-BE49-F238E27FC236}">
                  <a16:creationId xmlns:a16="http://schemas.microsoft.com/office/drawing/2014/main" id="{C9BA2BDE-67CF-44CC-8FF3-1D5F1B30A983}"/>
                </a:ext>
              </a:extLst>
            </p:cNvPr>
            <p:cNvSpPr>
              <a:spLocks noChangeShapeType="1"/>
            </p:cNvSpPr>
            <p:nvPr/>
          </p:nvSpPr>
          <p:spPr bwMode="auto">
            <a:xfrm>
              <a:off x="1243" y="281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0" name="Line 13">
              <a:extLst>
                <a:ext uri="{FF2B5EF4-FFF2-40B4-BE49-F238E27FC236}">
                  <a16:creationId xmlns:a16="http://schemas.microsoft.com/office/drawing/2014/main" id="{CCCF7C5E-3C25-434A-B8AA-A38678C05DCC}"/>
                </a:ext>
              </a:extLst>
            </p:cNvPr>
            <p:cNvSpPr>
              <a:spLocks noChangeShapeType="1"/>
            </p:cNvSpPr>
            <p:nvPr/>
          </p:nvSpPr>
          <p:spPr bwMode="auto">
            <a:xfrm>
              <a:off x="1556" y="281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1" name="Rectangle 14">
              <a:extLst>
                <a:ext uri="{FF2B5EF4-FFF2-40B4-BE49-F238E27FC236}">
                  <a16:creationId xmlns:a16="http://schemas.microsoft.com/office/drawing/2014/main" id="{1FB13A2B-4CE0-44B3-89F3-4DC0EBCAB12D}"/>
                </a:ext>
              </a:extLst>
            </p:cNvPr>
            <p:cNvSpPr>
              <a:spLocks noChangeArrowheads="1"/>
            </p:cNvSpPr>
            <p:nvPr/>
          </p:nvSpPr>
          <p:spPr bwMode="auto">
            <a:xfrm>
              <a:off x="1243" y="2816"/>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802" name="Oval 15">
              <a:extLst>
                <a:ext uri="{FF2B5EF4-FFF2-40B4-BE49-F238E27FC236}">
                  <a16:creationId xmlns:a16="http://schemas.microsoft.com/office/drawing/2014/main" id="{A3A9B7A9-6742-4A35-A95E-027F4BC2AC37}"/>
                </a:ext>
              </a:extLst>
            </p:cNvPr>
            <p:cNvSpPr>
              <a:spLocks noChangeArrowheads="1"/>
            </p:cNvSpPr>
            <p:nvPr/>
          </p:nvSpPr>
          <p:spPr bwMode="auto">
            <a:xfrm>
              <a:off x="1240" y="2757"/>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3" name="Oval 16">
              <a:extLst>
                <a:ext uri="{FF2B5EF4-FFF2-40B4-BE49-F238E27FC236}">
                  <a16:creationId xmlns:a16="http://schemas.microsoft.com/office/drawing/2014/main" id="{8FD3E9EC-99B6-4D93-87BE-FFDBB96213AA}"/>
                </a:ext>
              </a:extLst>
            </p:cNvPr>
            <p:cNvSpPr>
              <a:spLocks noChangeArrowheads="1"/>
            </p:cNvSpPr>
            <p:nvPr/>
          </p:nvSpPr>
          <p:spPr bwMode="auto">
            <a:xfrm>
              <a:off x="1926" y="2819"/>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4" name="Line 17">
              <a:extLst>
                <a:ext uri="{FF2B5EF4-FFF2-40B4-BE49-F238E27FC236}">
                  <a16:creationId xmlns:a16="http://schemas.microsoft.com/office/drawing/2014/main" id="{29676C6C-D935-44D3-9554-EF06D29E1EFF}"/>
                </a:ext>
              </a:extLst>
            </p:cNvPr>
            <p:cNvSpPr>
              <a:spLocks noChangeShapeType="1"/>
            </p:cNvSpPr>
            <p:nvPr/>
          </p:nvSpPr>
          <p:spPr bwMode="auto">
            <a:xfrm>
              <a:off x="1926" y="281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5" name="Line 18">
              <a:extLst>
                <a:ext uri="{FF2B5EF4-FFF2-40B4-BE49-F238E27FC236}">
                  <a16:creationId xmlns:a16="http://schemas.microsoft.com/office/drawing/2014/main" id="{2A83A531-07CF-4AAC-AF78-33424BEF42FD}"/>
                </a:ext>
              </a:extLst>
            </p:cNvPr>
            <p:cNvSpPr>
              <a:spLocks noChangeShapeType="1"/>
            </p:cNvSpPr>
            <p:nvPr/>
          </p:nvSpPr>
          <p:spPr bwMode="auto">
            <a:xfrm>
              <a:off x="2238" y="281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6" name="Rectangle 19">
              <a:extLst>
                <a:ext uri="{FF2B5EF4-FFF2-40B4-BE49-F238E27FC236}">
                  <a16:creationId xmlns:a16="http://schemas.microsoft.com/office/drawing/2014/main" id="{33D38867-6B84-49EF-9EA0-B092D0DC78EC}"/>
                </a:ext>
              </a:extLst>
            </p:cNvPr>
            <p:cNvSpPr>
              <a:spLocks noChangeArrowheads="1"/>
            </p:cNvSpPr>
            <p:nvPr/>
          </p:nvSpPr>
          <p:spPr bwMode="auto">
            <a:xfrm>
              <a:off x="1926" y="2812"/>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807" name="Oval 20">
              <a:extLst>
                <a:ext uri="{FF2B5EF4-FFF2-40B4-BE49-F238E27FC236}">
                  <a16:creationId xmlns:a16="http://schemas.microsoft.com/office/drawing/2014/main" id="{5051B826-B699-499C-BC25-BA90EEB6C69D}"/>
                </a:ext>
              </a:extLst>
            </p:cNvPr>
            <p:cNvSpPr>
              <a:spLocks noChangeArrowheads="1"/>
            </p:cNvSpPr>
            <p:nvPr/>
          </p:nvSpPr>
          <p:spPr bwMode="auto">
            <a:xfrm>
              <a:off x="1929" y="2756"/>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8" name="Oval 21">
              <a:extLst>
                <a:ext uri="{FF2B5EF4-FFF2-40B4-BE49-F238E27FC236}">
                  <a16:creationId xmlns:a16="http://schemas.microsoft.com/office/drawing/2014/main" id="{42A76B00-0852-46DB-88F3-B17AFDB9E178}"/>
                </a:ext>
              </a:extLst>
            </p:cNvPr>
            <p:cNvSpPr>
              <a:spLocks noChangeArrowheads="1"/>
            </p:cNvSpPr>
            <p:nvPr/>
          </p:nvSpPr>
          <p:spPr bwMode="auto">
            <a:xfrm>
              <a:off x="1936" y="351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9" name="Line 22">
              <a:extLst>
                <a:ext uri="{FF2B5EF4-FFF2-40B4-BE49-F238E27FC236}">
                  <a16:creationId xmlns:a16="http://schemas.microsoft.com/office/drawing/2014/main" id="{B0DF95D4-30AC-4B47-9064-0DE9B47DFA01}"/>
                </a:ext>
              </a:extLst>
            </p:cNvPr>
            <p:cNvSpPr>
              <a:spLocks noChangeShapeType="1"/>
            </p:cNvSpPr>
            <p:nvPr/>
          </p:nvSpPr>
          <p:spPr bwMode="auto">
            <a:xfrm>
              <a:off x="1936" y="350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10" name="Rectangle 23">
              <a:extLst>
                <a:ext uri="{FF2B5EF4-FFF2-40B4-BE49-F238E27FC236}">
                  <a16:creationId xmlns:a16="http://schemas.microsoft.com/office/drawing/2014/main" id="{5F5D7805-AF2F-42E9-AE20-6E81560BAA4F}"/>
                </a:ext>
              </a:extLst>
            </p:cNvPr>
            <p:cNvSpPr>
              <a:spLocks noChangeArrowheads="1"/>
            </p:cNvSpPr>
            <p:nvPr/>
          </p:nvSpPr>
          <p:spPr bwMode="auto">
            <a:xfrm>
              <a:off x="1936" y="350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811" name="Oval 24">
              <a:extLst>
                <a:ext uri="{FF2B5EF4-FFF2-40B4-BE49-F238E27FC236}">
                  <a16:creationId xmlns:a16="http://schemas.microsoft.com/office/drawing/2014/main" id="{3BD939C1-8517-4378-AD73-76D5EA8DC21B}"/>
                </a:ext>
              </a:extLst>
            </p:cNvPr>
            <p:cNvSpPr>
              <a:spLocks noChangeArrowheads="1"/>
            </p:cNvSpPr>
            <p:nvPr/>
          </p:nvSpPr>
          <p:spPr bwMode="auto">
            <a:xfrm>
              <a:off x="1933" y="344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12" name="Freeform 25">
              <a:extLst>
                <a:ext uri="{FF2B5EF4-FFF2-40B4-BE49-F238E27FC236}">
                  <a16:creationId xmlns:a16="http://schemas.microsoft.com/office/drawing/2014/main" id="{248C0F7F-86B5-4806-A473-4124B8FC4048}"/>
                </a:ext>
              </a:extLst>
            </p:cNvPr>
            <p:cNvSpPr>
              <a:spLocks/>
            </p:cNvSpPr>
            <p:nvPr/>
          </p:nvSpPr>
          <p:spPr bwMode="auto">
            <a:xfrm>
              <a:off x="2092" y="2911"/>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3" name="Freeform 26">
              <a:extLst>
                <a:ext uri="{FF2B5EF4-FFF2-40B4-BE49-F238E27FC236}">
                  <a16:creationId xmlns:a16="http://schemas.microsoft.com/office/drawing/2014/main" id="{4C10EC41-9C80-4DBE-9885-487FB437ECBF}"/>
                </a:ext>
              </a:extLst>
            </p:cNvPr>
            <p:cNvSpPr>
              <a:spLocks/>
            </p:cNvSpPr>
            <p:nvPr/>
          </p:nvSpPr>
          <p:spPr bwMode="auto">
            <a:xfrm>
              <a:off x="1399" y="2917"/>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4" name="Freeform 27">
              <a:extLst>
                <a:ext uri="{FF2B5EF4-FFF2-40B4-BE49-F238E27FC236}">
                  <a16:creationId xmlns:a16="http://schemas.microsoft.com/office/drawing/2014/main" id="{E7E26A1C-1A68-4CB8-9350-BDDE81AF5BF8}"/>
                </a:ext>
              </a:extLst>
            </p:cNvPr>
            <p:cNvSpPr>
              <a:spLocks/>
            </p:cNvSpPr>
            <p:nvPr/>
          </p:nvSpPr>
          <p:spPr bwMode="auto">
            <a:xfrm>
              <a:off x="1570" y="3532"/>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5" name="Freeform 28">
              <a:extLst>
                <a:ext uri="{FF2B5EF4-FFF2-40B4-BE49-F238E27FC236}">
                  <a16:creationId xmlns:a16="http://schemas.microsoft.com/office/drawing/2014/main" id="{8DD151D9-38C4-49DC-AB28-D5E402170AC9}"/>
                </a:ext>
              </a:extLst>
            </p:cNvPr>
            <p:cNvSpPr>
              <a:spLocks/>
            </p:cNvSpPr>
            <p:nvPr/>
          </p:nvSpPr>
          <p:spPr bwMode="auto">
            <a:xfrm>
              <a:off x="1564" y="2842"/>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6" name="Rectangle 29">
              <a:extLst>
                <a:ext uri="{FF2B5EF4-FFF2-40B4-BE49-F238E27FC236}">
                  <a16:creationId xmlns:a16="http://schemas.microsoft.com/office/drawing/2014/main" id="{A06101DD-E152-4CA9-A59B-F2CE11B91EAE}"/>
                </a:ext>
              </a:extLst>
            </p:cNvPr>
            <p:cNvSpPr>
              <a:spLocks noChangeArrowheads="1"/>
            </p:cNvSpPr>
            <p:nvPr/>
          </p:nvSpPr>
          <p:spPr bwMode="auto">
            <a:xfrm>
              <a:off x="2019" y="3457"/>
              <a:ext cx="143"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17" name="Text Box 30">
              <a:extLst>
                <a:ext uri="{FF2B5EF4-FFF2-40B4-BE49-F238E27FC236}">
                  <a16:creationId xmlns:a16="http://schemas.microsoft.com/office/drawing/2014/main" id="{1D882D88-B044-42E6-BFA8-F4E671461DFD}"/>
                </a:ext>
              </a:extLst>
            </p:cNvPr>
            <p:cNvSpPr txBox="1">
              <a:spLocks noChangeArrowheads="1"/>
            </p:cNvSpPr>
            <p:nvPr/>
          </p:nvSpPr>
          <p:spPr bwMode="auto">
            <a:xfrm>
              <a:off x="1979" y="3396"/>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D</a:t>
              </a:r>
              <a:endParaRPr lang="en-US" altLang="zh-CN" sz="2400" u="none">
                <a:latin typeface="Times New Roman" panose="02020603050405020304" pitchFamily="18" charset="0"/>
                <a:ea typeface="黑体" panose="02010609060101010101" pitchFamily="49" charset="-122"/>
              </a:endParaRPr>
            </a:p>
          </p:txBody>
        </p:sp>
        <p:sp>
          <p:nvSpPr>
            <p:cNvPr id="246818" name="Rectangle 31">
              <a:extLst>
                <a:ext uri="{FF2B5EF4-FFF2-40B4-BE49-F238E27FC236}">
                  <a16:creationId xmlns:a16="http://schemas.microsoft.com/office/drawing/2014/main" id="{1B138927-A13C-4BF8-B02D-BB255702E8CD}"/>
                </a:ext>
              </a:extLst>
            </p:cNvPr>
            <p:cNvSpPr>
              <a:spLocks noChangeArrowheads="1"/>
            </p:cNvSpPr>
            <p:nvPr/>
          </p:nvSpPr>
          <p:spPr bwMode="auto">
            <a:xfrm>
              <a:off x="1338" y="3454"/>
              <a:ext cx="143"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19" name="Text Box 32">
              <a:extLst>
                <a:ext uri="{FF2B5EF4-FFF2-40B4-BE49-F238E27FC236}">
                  <a16:creationId xmlns:a16="http://schemas.microsoft.com/office/drawing/2014/main" id="{BC06E905-57DE-4C53-B0E6-AC487EB31DC5}"/>
                </a:ext>
              </a:extLst>
            </p:cNvPr>
            <p:cNvSpPr txBox="1">
              <a:spLocks noChangeArrowheads="1"/>
            </p:cNvSpPr>
            <p:nvPr/>
          </p:nvSpPr>
          <p:spPr bwMode="auto">
            <a:xfrm>
              <a:off x="1297" y="3363"/>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Comic Sans MS" panose="030F0702030302020204" pitchFamily="66" charset="0"/>
                  <a:ea typeface="黑体" panose="02010609060101010101" pitchFamily="49" charset="-122"/>
                </a:rPr>
                <a:t>C</a:t>
              </a:r>
            </a:p>
          </p:txBody>
        </p:sp>
        <p:sp>
          <p:nvSpPr>
            <p:cNvPr id="246820" name="Rectangle 33">
              <a:extLst>
                <a:ext uri="{FF2B5EF4-FFF2-40B4-BE49-F238E27FC236}">
                  <a16:creationId xmlns:a16="http://schemas.microsoft.com/office/drawing/2014/main" id="{8584228A-A67A-49E5-9B35-42CA1771D5E0}"/>
                </a:ext>
              </a:extLst>
            </p:cNvPr>
            <p:cNvSpPr>
              <a:spLocks noChangeArrowheads="1"/>
            </p:cNvSpPr>
            <p:nvPr/>
          </p:nvSpPr>
          <p:spPr bwMode="auto">
            <a:xfrm>
              <a:off x="2014" y="2767"/>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21" name="Text Box 34">
              <a:extLst>
                <a:ext uri="{FF2B5EF4-FFF2-40B4-BE49-F238E27FC236}">
                  <a16:creationId xmlns:a16="http://schemas.microsoft.com/office/drawing/2014/main" id="{54C8B11A-F99B-4D92-94CD-E4CF345E646C}"/>
                </a:ext>
              </a:extLst>
            </p:cNvPr>
            <p:cNvSpPr txBox="1">
              <a:spLocks noChangeArrowheads="1"/>
            </p:cNvSpPr>
            <p:nvPr/>
          </p:nvSpPr>
          <p:spPr bwMode="auto">
            <a:xfrm>
              <a:off x="1980" y="2706"/>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B</a:t>
              </a:r>
              <a:endParaRPr lang="en-US" altLang="zh-CN" sz="2400" u="none">
                <a:latin typeface="Times New Roman" panose="02020603050405020304" pitchFamily="18" charset="0"/>
                <a:ea typeface="黑体" panose="02010609060101010101" pitchFamily="49" charset="-122"/>
              </a:endParaRPr>
            </a:p>
          </p:txBody>
        </p:sp>
        <p:sp>
          <p:nvSpPr>
            <p:cNvPr id="246822" name="Rectangle 35">
              <a:extLst>
                <a:ext uri="{FF2B5EF4-FFF2-40B4-BE49-F238E27FC236}">
                  <a16:creationId xmlns:a16="http://schemas.microsoft.com/office/drawing/2014/main" id="{AEDA2874-BC64-43E3-A232-B7312998E950}"/>
                </a:ext>
              </a:extLst>
            </p:cNvPr>
            <p:cNvSpPr>
              <a:spLocks noChangeArrowheads="1"/>
            </p:cNvSpPr>
            <p:nvPr/>
          </p:nvSpPr>
          <p:spPr bwMode="auto">
            <a:xfrm>
              <a:off x="1329" y="2767"/>
              <a:ext cx="143"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23" name="Text Box 36">
              <a:extLst>
                <a:ext uri="{FF2B5EF4-FFF2-40B4-BE49-F238E27FC236}">
                  <a16:creationId xmlns:a16="http://schemas.microsoft.com/office/drawing/2014/main" id="{AF1A1E65-CCE4-4D2F-AE86-25D8CCC0C689}"/>
                </a:ext>
              </a:extLst>
            </p:cNvPr>
            <p:cNvSpPr txBox="1">
              <a:spLocks noChangeArrowheads="1"/>
            </p:cNvSpPr>
            <p:nvPr/>
          </p:nvSpPr>
          <p:spPr bwMode="auto">
            <a:xfrm>
              <a:off x="1288" y="2706"/>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rgbClr val="FF0000"/>
                  </a:solidFill>
                  <a:latin typeface="Comic Sans MS" panose="030F0702030302020204" pitchFamily="66" charset="0"/>
                  <a:ea typeface="黑体" panose="02010609060101010101" pitchFamily="49" charset="-122"/>
                </a:rPr>
                <a:t>A</a:t>
              </a:r>
              <a:endParaRPr lang="en-US" altLang="zh-CN" sz="2400" u="none">
                <a:solidFill>
                  <a:srgbClr val="FF0000"/>
                </a:solidFill>
                <a:latin typeface="Times New Roman" panose="02020603050405020304" pitchFamily="18" charset="0"/>
                <a:ea typeface="黑体" panose="02010609060101010101" pitchFamily="49" charset="-122"/>
              </a:endParaRPr>
            </a:p>
          </p:txBody>
        </p:sp>
        <p:sp>
          <p:nvSpPr>
            <p:cNvPr id="246824" name="Line 37">
              <a:extLst>
                <a:ext uri="{FF2B5EF4-FFF2-40B4-BE49-F238E27FC236}">
                  <a16:creationId xmlns:a16="http://schemas.microsoft.com/office/drawing/2014/main" id="{7E12CF78-F268-4458-BD75-D2007B3567D1}"/>
                </a:ext>
              </a:extLst>
            </p:cNvPr>
            <p:cNvSpPr>
              <a:spLocks noChangeShapeType="1"/>
            </p:cNvSpPr>
            <p:nvPr/>
          </p:nvSpPr>
          <p:spPr bwMode="auto">
            <a:xfrm>
              <a:off x="2233" y="2815"/>
              <a:ext cx="33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5" name="Line 38">
              <a:extLst>
                <a:ext uri="{FF2B5EF4-FFF2-40B4-BE49-F238E27FC236}">
                  <a16:creationId xmlns:a16="http://schemas.microsoft.com/office/drawing/2014/main" id="{7C2864CB-53D2-4479-8DA3-AD78BEACEA76}"/>
                </a:ext>
              </a:extLst>
            </p:cNvPr>
            <p:cNvSpPr>
              <a:spLocks noChangeShapeType="1"/>
            </p:cNvSpPr>
            <p:nvPr/>
          </p:nvSpPr>
          <p:spPr bwMode="auto">
            <a:xfrm flipV="1">
              <a:off x="2185" y="2575"/>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6" name="Line 39">
              <a:extLst>
                <a:ext uri="{FF2B5EF4-FFF2-40B4-BE49-F238E27FC236}">
                  <a16:creationId xmlns:a16="http://schemas.microsoft.com/office/drawing/2014/main" id="{AFBC9577-4AB6-4B45-BF8B-4CA11F65F1BF}"/>
                </a:ext>
              </a:extLst>
            </p:cNvPr>
            <p:cNvSpPr>
              <a:spLocks noChangeShapeType="1"/>
            </p:cNvSpPr>
            <p:nvPr/>
          </p:nvSpPr>
          <p:spPr bwMode="auto">
            <a:xfrm flipV="1">
              <a:off x="2233" y="3247"/>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7" name="Line 40">
              <a:extLst>
                <a:ext uri="{FF2B5EF4-FFF2-40B4-BE49-F238E27FC236}">
                  <a16:creationId xmlns:a16="http://schemas.microsoft.com/office/drawing/2014/main" id="{B9CFE5F0-2F4E-4D26-A6B5-D2BED48BDF4E}"/>
                </a:ext>
              </a:extLst>
            </p:cNvPr>
            <p:cNvSpPr>
              <a:spLocks noChangeShapeType="1"/>
            </p:cNvSpPr>
            <p:nvPr/>
          </p:nvSpPr>
          <p:spPr bwMode="auto">
            <a:xfrm>
              <a:off x="2233" y="353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8" name="Line 41">
              <a:extLst>
                <a:ext uri="{FF2B5EF4-FFF2-40B4-BE49-F238E27FC236}">
                  <a16:creationId xmlns:a16="http://schemas.microsoft.com/office/drawing/2014/main" id="{B0B42CAA-981E-4261-8DEB-E0453C842A70}"/>
                </a:ext>
              </a:extLst>
            </p:cNvPr>
            <p:cNvSpPr>
              <a:spLocks noChangeShapeType="1"/>
            </p:cNvSpPr>
            <p:nvPr/>
          </p:nvSpPr>
          <p:spPr bwMode="auto">
            <a:xfrm>
              <a:off x="2233" y="3535"/>
              <a:ext cx="28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9" name="Line 42">
              <a:extLst>
                <a:ext uri="{FF2B5EF4-FFF2-40B4-BE49-F238E27FC236}">
                  <a16:creationId xmlns:a16="http://schemas.microsoft.com/office/drawing/2014/main" id="{7749F1FD-70E7-421E-8A04-3A6B224684EE}"/>
                </a:ext>
              </a:extLst>
            </p:cNvPr>
            <p:cNvSpPr>
              <a:spLocks noChangeShapeType="1"/>
            </p:cNvSpPr>
            <p:nvPr/>
          </p:nvSpPr>
          <p:spPr bwMode="auto">
            <a:xfrm flipH="1" flipV="1">
              <a:off x="1033" y="2527"/>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30" name="Line 43">
              <a:extLst>
                <a:ext uri="{FF2B5EF4-FFF2-40B4-BE49-F238E27FC236}">
                  <a16:creationId xmlns:a16="http://schemas.microsoft.com/office/drawing/2014/main" id="{9227FBB1-17B8-474E-A520-5289C442F83E}"/>
                </a:ext>
              </a:extLst>
            </p:cNvPr>
            <p:cNvSpPr>
              <a:spLocks noChangeShapeType="1"/>
            </p:cNvSpPr>
            <p:nvPr/>
          </p:nvSpPr>
          <p:spPr bwMode="auto">
            <a:xfrm flipH="1" flipV="1">
              <a:off x="889" y="3439"/>
              <a:ext cx="38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31" name="Text Box 44">
              <a:extLst>
                <a:ext uri="{FF2B5EF4-FFF2-40B4-BE49-F238E27FC236}">
                  <a16:creationId xmlns:a16="http://schemas.microsoft.com/office/drawing/2014/main" id="{1B18BBAD-C403-4A38-8A26-71F1262E1038}"/>
                </a:ext>
              </a:extLst>
            </p:cNvPr>
            <p:cNvSpPr txBox="1">
              <a:spLocks noChangeArrowheads="1"/>
            </p:cNvSpPr>
            <p:nvPr/>
          </p:nvSpPr>
          <p:spPr bwMode="auto">
            <a:xfrm>
              <a:off x="1129" y="2416"/>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u</a:t>
              </a:r>
            </a:p>
          </p:txBody>
        </p:sp>
        <p:sp>
          <p:nvSpPr>
            <p:cNvPr id="246832" name="Text Box 45">
              <a:extLst>
                <a:ext uri="{FF2B5EF4-FFF2-40B4-BE49-F238E27FC236}">
                  <a16:creationId xmlns:a16="http://schemas.microsoft.com/office/drawing/2014/main" id="{5C433EE5-B7A9-497C-9E82-EF6CFD26CD6C}"/>
                </a:ext>
              </a:extLst>
            </p:cNvPr>
            <p:cNvSpPr txBox="1">
              <a:spLocks noChangeArrowheads="1"/>
            </p:cNvSpPr>
            <p:nvPr/>
          </p:nvSpPr>
          <p:spPr bwMode="auto">
            <a:xfrm>
              <a:off x="2089" y="2434"/>
              <a:ext cx="3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v</a:t>
              </a:r>
            </a:p>
          </p:txBody>
        </p:sp>
        <p:sp>
          <p:nvSpPr>
            <p:cNvPr id="246833" name="Text Box 46">
              <a:extLst>
                <a:ext uri="{FF2B5EF4-FFF2-40B4-BE49-F238E27FC236}">
                  <a16:creationId xmlns:a16="http://schemas.microsoft.com/office/drawing/2014/main" id="{8E78AD66-9E59-4E4B-AAF8-790DC29721F1}"/>
                </a:ext>
              </a:extLst>
            </p:cNvPr>
            <p:cNvSpPr txBox="1">
              <a:spLocks noChangeArrowheads="1"/>
            </p:cNvSpPr>
            <p:nvPr/>
          </p:nvSpPr>
          <p:spPr bwMode="auto">
            <a:xfrm>
              <a:off x="2329" y="2629"/>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w</a:t>
              </a:r>
            </a:p>
          </p:txBody>
        </p:sp>
        <p:sp>
          <p:nvSpPr>
            <p:cNvPr id="246834" name="Text Box 47">
              <a:extLst>
                <a:ext uri="{FF2B5EF4-FFF2-40B4-BE49-F238E27FC236}">
                  <a16:creationId xmlns:a16="http://schemas.microsoft.com/office/drawing/2014/main" id="{97197386-A1AA-49BF-B5DA-79017B50FC32}"/>
                </a:ext>
              </a:extLst>
            </p:cNvPr>
            <p:cNvSpPr txBox="1">
              <a:spLocks noChangeArrowheads="1"/>
            </p:cNvSpPr>
            <p:nvPr/>
          </p:nvSpPr>
          <p:spPr bwMode="auto">
            <a:xfrm>
              <a:off x="2377" y="320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x</a:t>
              </a:r>
            </a:p>
          </p:txBody>
        </p:sp>
        <p:sp>
          <p:nvSpPr>
            <p:cNvPr id="246835" name="Text Box 48">
              <a:extLst>
                <a:ext uri="{FF2B5EF4-FFF2-40B4-BE49-F238E27FC236}">
                  <a16:creationId xmlns:a16="http://schemas.microsoft.com/office/drawing/2014/main" id="{0CDA83FC-F694-4C65-A763-3AF40D788F57}"/>
                </a:ext>
              </a:extLst>
            </p:cNvPr>
            <p:cNvSpPr txBox="1">
              <a:spLocks noChangeArrowheads="1"/>
            </p:cNvSpPr>
            <p:nvPr/>
          </p:nvSpPr>
          <p:spPr bwMode="auto">
            <a:xfrm>
              <a:off x="2281" y="3541"/>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y</a:t>
              </a:r>
            </a:p>
          </p:txBody>
        </p:sp>
        <p:sp>
          <p:nvSpPr>
            <p:cNvPr id="246836" name="Text Box 49">
              <a:extLst>
                <a:ext uri="{FF2B5EF4-FFF2-40B4-BE49-F238E27FC236}">
                  <a16:creationId xmlns:a16="http://schemas.microsoft.com/office/drawing/2014/main" id="{9AFEABED-603A-4A4E-AE0E-676B47C1015D}"/>
                </a:ext>
              </a:extLst>
            </p:cNvPr>
            <p:cNvSpPr txBox="1">
              <a:spLocks noChangeArrowheads="1"/>
            </p:cNvSpPr>
            <p:nvPr/>
          </p:nvSpPr>
          <p:spPr bwMode="auto">
            <a:xfrm>
              <a:off x="985" y="3397"/>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z</a:t>
              </a:r>
            </a:p>
          </p:txBody>
        </p:sp>
      </p:grpSp>
      <p:sp>
        <p:nvSpPr>
          <p:cNvPr id="246791" name="Text Box 50">
            <a:extLst>
              <a:ext uri="{FF2B5EF4-FFF2-40B4-BE49-F238E27FC236}">
                <a16:creationId xmlns:a16="http://schemas.microsoft.com/office/drawing/2014/main" id="{F8E6CBC2-5A82-4E14-8B11-622415E5F22F}"/>
              </a:ext>
            </a:extLst>
          </p:cNvPr>
          <p:cNvSpPr txBox="1">
            <a:spLocks noChangeArrowheads="1"/>
          </p:cNvSpPr>
          <p:nvPr/>
        </p:nvSpPr>
        <p:spPr bwMode="auto">
          <a:xfrm>
            <a:off x="7491413" y="3676651"/>
            <a:ext cx="263886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目的地</a:t>
            </a:r>
            <a:r>
              <a:rPr lang="zh-CN" altLang="en-US" sz="2400" u="none">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跳数</a:t>
            </a:r>
          </a:p>
          <a:p>
            <a:r>
              <a:rPr lang="en-US" altLang="zh-CN" sz="2400" u="none">
                <a:latin typeface="Comic Sans MS" panose="030F0702030302020204" pitchFamily="66" charset="0"/>
                <a:ea typeface="黑体" panose="02010609060101010101" pitchFamily="49" charset="-122"/>
              </a:rPr>
              <a:t>      u                1</a:t>
            </a:r>
          </a:p>
          <a:p>
            <a:r>
              <a:rPr lang="en-US" altLang="zh-CN" sz="2400" u="none">
                <a:latin typeface="Comic Sans MS" panose="030F0702030302020204" pitchFamily="66" charset="0"/>
                <a:ea typeface="黑体" panose="02010609060101010101" pitchFamily="49" charset="-122"/>
              </a:rPr>
              <a:t>      v                2</a:t>
            </a:r>
          </a:p>
          <a:p>
            <a:r>
              <a:rPr lang="en-US" altLang="zh-CN" sz="2400" u="none">
                <a:latin typeface="Comic Sans MS" panose="030F0702030302020204" pitchFamily="66" charset="0"/>
                <a:ea typeface="黑体" panose="02010609060101010101" pitchFamily="49" charset="-122"/>
              </a:rPr>
              <a:t>      w               2</a:t>
            </a:r>
          </a:p>
          <a:p>
            <a:r>
              <a:rPr lang="en-US" altLang="zh-CN" sz="2400" u="none">
                <a:latin typeface="Comic Sans MS" panose="030F0702030302020204" pitchFamily="66" charset="0"/>
                <a:ea typeface="黑体" panose="02010609060101010101" pitchFamily="49" charset="-122"/>
              </a:rPr>
              <a:t>      x               3</a:t>
            </a:r>
          </a:p>
          <a:p>
            <a:r>
              <a:rPr lang="en-US" altLang="zh-CN" sz="2400" u="none">
                <a:latin typeface="Comic Sans MS" panose="030F0702030302020204" pitchFamily="66" charset="0"/>
                <a:ea typeface="黑体" panose="02010609060101010101" pitchFamily="49" charset="-122"/>
              </a:rPr>
              <a:t>      y               3</a:t>
            </a:r>
          </a:p>
          <a:p>
            <a:r>
              <a:rPr lang="en-US" altLang="zh-CN" sz="2400" u="none">
                <a:latin typeface="Comic Sans MS" panose="030F0702030302020204" pitchFamily="66" charset="0"/>
                <a:ea typeface="黑体" panose="02010609060101010101" pitchFamily="49" charset="-122"/>
              </a:rPr>
              <a:t>      z               2</a:t>
            </a:r>
          </a:p>
          <a:p>
            <a:r>
              <a:rPr lang="en-US" altLang="zh-CN" u="none">
                <a:ea typeface="黑体" panose="02010609060101010101" pitchFamily="49" charset="-122"/>
              </a:rPr>
              <a: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B53C9015-5471-4D3B-A152-501D215C5AFD}"/>
              </a:ext>
            </a:extLst>
          </p:cNvPr>
          <p:cNvSpPr>
            <a:spLocks noGrp="1" noChangeArrowheads="1"/>
          </p:cNvSpPr>
          <p:nvPr>
            <p:ph type="dt" sz="quarter" idx="10"/>
          </p:nvPr>
        </p:nvSpPr>
        <p:spPr/>
        <p:txBody>
          <a:bodyPr/>
          <a:lstStyle/>
          <a:p>
            <a:pPr>
              <a:defRPr/>
            </a:pPr>
            <a:fld id="{4C2B9185-4B13-48E2-9946-95758B3C4A83}" type="datetime1">
              <a:rPr lang="zh-CN" altLang="en-US"/>
              <a:pPr>
                <a:defRPr/>
              </a:pPr>
              <a:t>2024/12/2</a:t>
            </a:fld>
            <a:endParaRPr lang="zh-CN" altLang="zh-CN"/>
          </a:p>
        </p:txBody>
      </p:sp>
      <p:sp>
        <p:nvSpPr>
          <p:cNvPr id="247811" name="Rectangle 5">
            <a:extLst>
              <a:ext uri="{FF2B5EF4-FFF2-40B4-BE49-F238E27FC236}">
                <a16:creationId xmlns:a16="http://schemas.microsoft.com/office/drawing/2014/main" id="{DDA1F632-875F-44E8-9A0F-3163077BFAD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242E0E2A-1E81-4EA5-84B6-88C82EEF72CE}" type="slidenum">
              <a:rPr lang="en-US" altLang="zh-CN" u="none" smtClean="0">
                <a:latin typeface="Garamond" panose="02020404030301010803" pitchFamily="18" charset="0"/>
              </a:rPr>
              <a:pPr/>
              <a:t>173</a:t>
            </a:fld>
            <a:endParaRPr lang="en-US" altLang="zh-CN" u="none">
              <a:latin typeface="Garamond" panose="02020404030301010803" pitchFamily="18" charset="0"/>
            </a:endParaRPr>
          </a:p>
        </p:txBody>
      </p:sp>
      <p:sp>
        <p:nvSpPr>
          <p:cNvPr id="247812" name="Rectangle 2">
            <a:extLst>
              <a:ext uri="{FF2B5EF4-FFF2-40B4-BE49-F238E27FC236}">
                <a16:creationId xmlns:a16="http://schemas.microsoft.com/office/drawing/2014/main" id="{88E3FD9F-6419-46E7-8791-006EFAD2D719}"/>
              </a:ext>
            </a:extLst>
          </p:cNvPr>
          <p:cNvSpPr>
            <a:spLocks noGrp="1" noChangeArrowheads="1"/>
          </p:cNvSpPr>
          <p:nvPr>
            <p:ph type="title"/>
          </p:nvPr>
        </p:nvSpPr>
        <p:spPr>
          <a:xfrm>
            <a:off x="1803400" y="538163"/>
            <a:ext cx="8610600" cy="868362"/>
          </a:xfrm>
        </p:spPr>
        <p:txBody>
          <a:bodyPr/>
          <a:lstStyle/>
          <a:p>
            <a:r>
              <a:rPr lang="en-US" altLang="zh-CN"/>
              <a:t>RIP </a:t>
            </a:r>
            <a:r>
              <a:rPr lang="zh-CN" altLang="en-US"/>
              <a:t>通告</a:t>
            </a:r>
          </a:p>
        </p:txBody>
      </p:sp>
      <p:sp>
        <p:nvSpPr>
          <p:cNvPr id="247813" name="Rectangle 3">
            <a:extLst>
              <a:ext uri="{FF2B5EF4-FFF2-40B4-BE49-F238E27FC236}">
                <a16:creationId xmlns:a16="http://schemas.microsoft.com/office/drawing/2014/main" id="{0FE46B68-1C76-4DE1-8946-7CBA8CA8D4F5}"/>
              </a:ext>
            </a:extLst>
          </p:cNvPr>
          <p:cNvSpPr>
            <a:spLocks noGrp="1" noChangeArrowheads="1"/>
          </p:cNvSpPr>
          <p:nvPr>
            <p:ph type="body" idx="1"/>
          </p:nvPr>
        </p:nvSpPr>
        <p:spPr>
          <a:xfrm>
            <a:off x="1811339" y="2051050"/>
            <a:ext cx="8497887" cy="3003550"/>
          </a:xfrm>
        </p:spPr>
        <p:txBody>
          <a:bodyPr/>
          <a:lstStyle/>
          <a:p>
            <a:pPr>
              <a:lnSpc>
                <a:spcPct val="90000"/>
              </a:lnSpc>
            </a:pPr>
            <a:r>
              <a:rPr lang="zh-CN" altLang="en-US">
                <a:latin typeface="楷体" panose="02010609060101010101" pitchFamily="49" charset="-122"/>
                <a:ea typeface="楷体" panose="02010609060101010101" pitchFamily="49" charset="-122"/>
              </a:rPr>
              <a:t>更新距离向量</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选路更新信息在邻居之间通过</a:t>
            </a:r>
            <a:r>
              <a:rPr lang="en-US" altLang="zh-CN">
                <a:latin typeface="楷体" panose="02010609060101010101" pitchFamily="49" charset="-122"/>
                <a:ea typeface="楷体" panose="02010609060101010101" pitchFamily="49" charset="-122"/>
              </a:rPr>
              <a:t>RIP</a:t>
            </a:r>
            <a:r>
              <a:rPr lang="zh-CN" altLang="en-US">
                <a:latin typeface="楷体" panose="02010609060101010101" pitchFamily="49" charset="-122"/>
                <a:ea typeface="楷体" panose="02010609060101010101" pitchFamily="49" charset="-122"/>
              </a:rPr>
              <a:t>响应报文（</a:t>
            </a:r>
            <a:r>
              <a:rPr lang="zh-CN" altLang="en-US">
                <a:solidFill>
                  <a:srgbClr val="FF0000"/>
                </a:solidFill>
                <a:latin typeface="楷体" panose="02010609060101010101" pitchFamily="49" charset="-122"/>
                <a:ea typeface="楷体" panose="02010609060101010101" pitchFamily="49" charset="-122"/>
              </a:rPr>
              <a:t>也称为通告</a:t>
            </a:r>
            <a:r>
              <a:rPr lang="zh-CN" altLang="en-US">
                <a:latin typeface="楷体" panose="02010609060101010101" pitchFamily="49" charset="-122"/>
                <a:ea typeface="楷体" panose="02010609060101010101" pitchFamily="49" charset="-122"/>
              </a:rPr>
              <a:t>）交换，每</a:t>
            </a:r>
            <a:r>
              <a:rPr lang="en-US" altLang="zh-CN">
                <a:latin typeface="楷体" panose="02010609060101010101" pitchFamily="49" charset="-122"/>
                <a:ea typeface="楷体" panose="02010609060101010101" pitchFamily="49" charset="-122"/>
              </a:rPr>
              <a:t>30</a:t>
            </a:r>
            <a:r>
              <a:rPr lang="zh-CN" altLang="en-US">
                <a:latin typeface="楷体" panose="02010609060101010101" pitchFamily="49" charset="-122"/>
                <a:ea typeface="楷体" panose="02010609060101010101" pitchFamily="49" charset="-122"/>
              </a:rPr>
              <a:t>秒相互交换一次</a:t>
            </a:r>
            <a:endParaRPr lang="en-US" altLang="zh-CN">
              <a:latin typeface="楷体" panose="02010609060101010101" pitchFamily="49" charset="-122"/>
              <a:ea typeface="楷体" panose="02010609060101010101" pitchFamily="49" charset="-122"/>
            </a:endParaRPr>
          </a:p>
          <a:p>
            <a:pPr>
              <a:lnSpc>
                <a:spcPct val="90000"/>
              </a:lnSpc>
            </a:pPr>
            <a:r>
              <a:rPr lang="zh-CN" altLang="en-US">
                <a:latin typeface="楷体" panose="02010609060101010101" pitchFamily="49" charset="-122"/>
                <a:ea typeface="楷体" panose="02010609060101010101" pitchFamily="49" charset="-122"/>
              </a:rPr>
              <a:t>通告</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通告包含了</a:t>
            </a:r>
            <a:r>
              <a:rPr lang="zh-CN" altLang="en-US">
                <a:solidFill>
                  <a:srgbClr val="FF0000"/>
                </a:solidFill>
                <a:latin typeface="楷体" panose="02010609060101010101" pitchFamily="49" charset="-122"/>
                <a:ea typeface="楷体" panose="02010609060101010101" pitchFamily="49" charset="-122"/>
              </a:rPr>
              <a:t>目的子网列表，下一跳路由器、以及发送方到其中每个子网的距离的信息</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4">
            <a:extLst>
              <a:ext uri="{FF2B5EF4-FFF2-40B4-BE49-F238E27FC236}">
                <a16:creationId xmlns:a16="http://schemas.microsoft.com/office/drawing/2014/main" id="{5965C323-5CC5-4C44-91B1-AA868B95AE30}"/>
              </a:ext>
            </a:extLst>
          </p:cNvPr>
          <p:cNvSpPr>
            <a:spLocks noGrp="1" noChangeArrowheads="1"/>
          </p:cNvSpPr>
          <p:nvPr>
            <p:ph type="dt" sz="quarter" idx="10"/>
          </p:nvPr>
        </p:nvSpPr>
        <p:spPr/>
        <p:txBody>
          <a:bodyPr/>
          <a:lstStyle/>
          <a:p>
            <a:pPr>
              <a:defRPr/>
            </a:pPr>
            <a:fld id="{FC8B6C73-6518-4644-9C3B-90D574F9E650}" type="datetime1">
              <a:rPr lang="zh-CN" altLang="en-US"/>
              <a:pPr>
                <a:defRPr/>
              </a:pPr>
              <a:t>2024/12/2</a:t>
            </a:fld>
            <a:endParaRPr lang="zh-CN" altLang="zh-CN"/>
          </a:p>
        </p:txBody>
      </p:sp>
      <p:sp>
        <p:nvSpPr>
          <p:cNvPr id="248835" name="Rectangle 5">
            <a:extLst>
              <a:ext uri="{FF2B5EF4-FFF2-40B4-BE49-F238E27FC236}">
                <a16:creationId xmlns:a16="http://schemas.microsoft.com/office/drawing/2014/main" id="{5AC85284-0775-448F-8B2A-8293E78CD03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D1108D4-AB3C-4285-824F-0173EF8F26E0}" type="slidenum">
              <a:rPr lang="en-US" altLang="zh-CN" u="none" smtClean="0">
                <a:latin typeface="Garamond" panose="02020404030301010803" pitchFamily="18" charset="0"/>
              </a:rPr>
              <a:pPr/>
              <a:t>174</a:t>
            </a:fld>
            <a:endParaRPr lang="en-US" altLang="zh-CN" u="none">
              <a:latin typeface="Garamond" panose="02020404030301010803" pitchFamily="18" charset="0"/>
            </a:endParaRPr>
          </a:p>
        </p:txBody>
      </p:sp>
      <p:sp>
        <p:nvSpPr>
          <p:cNvPr id="248836" name="Freeform 2">
            <a:extLst>
              <a:ext uri="{FF2B5EF4-FFF2-40B4-BE49-F238E27FC236}">
                <a16:creationId xmlns:a16="http://schemas.microsoft.com/office/drawing/2014/main" id="{75218167-F589-4E30-BE07-1534C0549433}"/>
              </a:ext>
            </a:extLst>
          </p:cNvPr>
          <p:cNvSpPr>
            <a:spLocks/>
          </p:cNvSpPr>
          <p:nvPr/>
        </p:nvSpPr>
        <p:spPr bwMode="auto">
          <a:xfrm>
            <a:off x="3829050" y="1938339"/>
            <a:ext cx="1277938"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8837" name="Rectangle 3">
            <a:extLst>
              <a:ext uri="{FF2B5EF4-FFF2-40B4-BE49-F238E27FC236}">
                <a16:creationId xmlns:a16="http://schemas.microsoft.com/office/drawing/2014/main" id="{76E66BB2-19F0-4703-AA4B-D9FC8399FEDC}"/>
              </a:ext>
            </a:extLst>
          </p:cNvPr>
          <p:cNvSpPr>
            <a:spLocks noGrp="1" noChangeArrowheads="1"/>
          </p:cNvSpPr>
          <p:nvPr>
            <p:ph type="title"/>
          </p:nvPr>
        </p:nvSpPr>
        <p:spPr>
          <a:xfrm>
            <a:off x="2063750" y="568054"/>
            <a:ext cx="7772400" cy="535531"/>
          </a:xfrm>
          <a:noFill/>
        </p:spPr>
        <p:txBody>
          <a:bodyPr>
            <a:spAutoFit/>
          </a:bodyPr>
          <a:lstStyle/>
          <a:p>
            <a:r>
              <a:rPr lang="en-US" altLang="zh-CN" sz="3200"/>
              <a:t>RIP: </a:t>
            </a:r>
            <a:r>
              <a:rPr lang="zh-CN" altLang="en-US" sz="3200"/>
              <a:t>例子</a:t>
            </a:r>
            <a:r>
              <a:rPr lang="zh-CN" altLang="en-US" sz="2400"/>
              <a:t> </a:t>
            </a:r>
          </a:p>
        </p:txBody>
      </p:sp>
      <p:sp>
        <p:nvSpPr>
          <p:cNvPr id="248838" name="Text Box 4">
            <a:extLst>
              <a:ext uri="{FF2B5EF4-FFF2-40B4-BE49-F238E27FC236}">
                <a16:creationId xmlns:a16="http://schemas.microsoft.com/office/drawing/2014/main" id="{56884FC4-1904-4D38-B734-1E1B7F098EF0}"/>
              </a:ext>
            </a:extLst>
          </p:cNvPr>
          <p:cNvSpPr txBox="1">
            <a:spLocks noChangeArrowheads="1"/>
          </p:cNvSpPr>
          <p:nvPr/>
        </p:nvSpPr>
        <p:spPr bwMode="auto">
          <a:xfrm>
            <a:off x="2133600" y="3357564"/>
            <a:ext cx="8229600" cy="20986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chemeClr val="accent2"/>
                </a:solidFill>
                <a:latin typeface="Comic Sans MS" panose="030F0702030302020204" pitchFamily="66" charset="0"/>
                <a:ea typeface="黑体" panose="02010609060101010101" pitchFamily="49" charset="-122"/>
              </a:rPr>
              <a:t>     目的子网	           下一跳路由器         到目的地的跳数</a:t>
            </a:r>
            <a:r>
              <a:rPr lang="en-US" altLang="zh-CN" sz="2000" b="1" u="none">
                <a:solidFill>
                  <a:schemeClr val="accent2"/>
                </a:solidFill>
                <a:latin typeface="Comic Sans MS" panose="030F0702030302020204" pitchFamily="66" charset="0"/>
                <a:ea typeface="黑体" panose="02010609060101010101" pitchFamily="49" charset="-122"/>
              </a:rPr>
              <a:t>.</a:t>
            </a:r>
          </a:p>
          <a:p>
            <a:r>
              <a:rPr lang="en-US" altLang="zh-CN" sz="20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w</a:t>
            </a:r>
            <a:r>
              <a:rPr lang="en-US" altLang="zh-CN" sz="2400" b="1" u="none">
                <a:latin typeface="Comic Sans MS" panose="030F0702030302020204" pitchFamily="66" charset="0"/>
                <a:ea typeface="黑体" panose="02010609060101010101" pitchFamily="49" charset="-122"/>
              </a:rPr>
              <a:t>			A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y</a:t>
            </a:r>
            <a:r>
              <a:rPr lang="en-US" altLang="zh-CN" sz="2400" b="1" u="none">
                <a:latin typeface="Comic Sans MS" panose="030F0702030302020204" pitchFamily="66" charset="0"/>
                <a:ea typeface="黑体" panose="02010609060101010101" pitchFamily="49" charset="-122"/>
              </a:rPr>
              <a:t>			B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z</a:t>
            </a:r>
            <a:r>
              <a:rPr lang="en-US" altLang="zh-CN" sz="2400" b="1" u="none">
                <a:latin typeface="Comic Sans MS" panose="030F0702030302020204" pitchFamily="66" charset="0"/>
                <a:ea typeface="黑体" panose="02010609060101010101" pitchFamily="49" charset="-122"/>
              </a:rPr>
              <a:t>			B			7</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x</a:t>
            </a:r>
            <a:r>
              <a:rPr lang="en-US" altLang="zh-CN" sz="2400" b="1" u="none">
                <a:latin typeface="Comic Sans MS" panose="030F0702030302020204" pitchFamily="66" charset="0"/>
                <a:ea typeface="黑体" panose="02010609060101010101" pitchFamily="49" charset="-122"/>
              </a:rPr>
              <a:t>			--			1</a:t>
            </a:r>
          </a:p>
          <a:p>
            <a:r>
              <a:rPr lang="en-US" altLang="zh-CN" sz="2000" b="1" u="none">
                <a:latin typeface="Comic Sans MS" panose="030F0702030302020204" pitchFamily="66" charset="0"/>
                <a:ea typeface="黑体" panose="02010609060101010101" pitchFamily="49" charset="-122"/>
              </a:rPr>
              <a:t>	….			….			....</a:t>
            </a:r>
          </a:p>
        </p:txBody>
      </p:sp>
      <p:sp>
        <p:nvSpPr>
          <p:cNvPr id="248839" name="Freeform 5">
            <a:extLst>
              <a:ext uri="{FF2B5EF4-FFF2-40B4-BE49-F238E27FC236}">
                <a16:creationId xmlns:a16="http://schemas.microsoft.com/office/drawing/2014/main" id="{EF11E7D8-8184-4688-A87D-6D1B9EBC2ADF}"/>
              </a:ext>
            </a:extLst>
          </p:cNvPr>
          <p:cNvSpPr>
            <a:spLocks/>
          </p:cNvSpPr>
          <p:nvPr/>
        </p:nvSpPr>
        <p:spPr bwMode="auto">
          <a:xfrm>
            <a:off x="3830638" y="1600201"/>
            <a:ext cx="1225550" cy="5365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48840" name="Group 6">
            <a:extLst>
              <a:ext uri="{FF2B5EF4-FFF2-40B4-BE49-F238E27FC236}">
                <a16:creationId xmlns:a16="http://schemas.microsoft.com/office/drawing/2014/main" id="{A16903C0-7539-49CA-A21A-2394A5C2AF5B}"/>
              </a:ext>
            </a:extLst>
          </p:cNvPr>
          <p:cNvGrpSpPr>
            <a:grpSpLocks/>
          </p:cNvGrpSpPr>
          <p:nvPr/>
        </p:nvGrpSpPr>
        <p:grpSpPr bwMode="auto">
          <a:xfrm>
            <a:off x="4964113" y="1755776"/>
            <a:ext cx="679450" cy="314325"/>
            <a:chOff x="3600" y="219"/>
            <a:chExt cx="360" cy="175"/>
          </a:xfrm>
        </p:grpSpPr>
        <p:sp>
          <p:nvSpPr>
            <p:cNvPr id="248921" name="Oval 7">
              <a:extLst>
                <a:ext uri="{FF2B5EF4-FFF2-40B4-BE49-F238E27FC236}">
                  <a16:creationId xmlns:a16="http://schemas.microsoft.com/office/drawing/2014/main" id="{B1B291F1-D90C-439C-9D4B-F3958A533EA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922" name="Line 8">
              <a:extLst>
                <a:ext uri="{FF2B5EF4-FFF2-40B4-BE49-F238E27FC236}">
                  <a16:creationId xmlns:a16="http://schemas.microsoft.com/office/drawing/2014/main" id="{6DFDC964-5D8B-4B1A-9DCC-AC068E7898DD}"/>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3" name="Line 9">
              <a:extLst>
                <a:ext uri="{FF2B5EF4-FFF2-40B4-BE49-F238E27FC236}">
                  <a16:creationId xmlns:a16="http://schemas.microsoft.com/office/drawing/2014/main" id="{6900E51E-AAD9-47B8-A830-A13821DEB5A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4" name="Rectangle 10">
              <a:extLst>
                <a:ext uri="{FF2B5EF4-FFF2-40B4-BE49-F238E27FC236}">
                  <a16:creationId xmlns:a16="http://schemas.microsoft.com/office/drawing/2014/main" id="{1DC48EC3-C42E-4CDD-8CB4-10DCF3C316E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925" name="Oval 11">
              <a:extLst>
                <a:ext uri="{FF2B5EF4-FFF2-40B4-BE49-F238E27FC236}">
                  <a16:creationId xmlns:a16="http://schemas.microsoft.com/office/drawing/2014/main" id="{9A1402DE-214F-41E2-90C3-AF257F5EDE1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926" name="Group 12">
              <a:extLst>
                <a:ext uri="{FF2B5EF4-FFF2-40B4-BE49-F238E27FC236}">
                  <a16:creationId xmlns:a16="http://schemas.microsoft.com/office/drawing/2014/main" id="{6FA6DD5D-C827-4A56-868B-B33969BEEDC7}"/>
                </a:ext>
              </a:extLst>
            </p:cNvPr>
            <p:cNvGrpSpPr>
              <a:grpSpLocks/>
            </p:cNvGrpSpPr>
            <p:nvPr/>
          </p:nvGrpSpPr>
          <p:grpSpPr bwMode="auto">
            <a:xfrm>
              <a:off x="3686" y="244"/>
              <a:ext cx="177" cy="66"/>
              <a:chOff x="2848" y="848"/>
              <a:chExt cx="140" cy="98"/>
            </a:xfrm>
          </p:grpSpPr>
          <p:sp>
            <p:nvSpPr>
              <p:cNvPr id="248931" name="Line 13">
                <a:extLst>
                  <a:ext uri="{FF2B5EF4-FFF2-40B4-BE49-F238E27FC236}">
                    <a16:creationId xmlns:a16="http://schemas.microsoft.com/office/drawing/2014/main" id="{C47EFA04-F52F-4B82-A624-D21E4418E72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32" name="Line 14">
                <a:extLst>
                  <a:ext uri="{FF2B5EF4-FFF2-40B4-BE49-F238E27FC236}">
                    <a16:creationId xmlns:a16="http://schemas.microsoft.com/office/drawing/2014/main" id="{3F507A9A-5003-4D8B-B43A-DF0483AAA6A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33" name="Line 15">
                <a:extLst>
                  <a:ext uri="{FF2B5EF4-FFF2-40B4-BE49-F238E27FC236}">
                    <a16:creationId xmlns:a16="http://schemas.microsoft.com/office/drawing/2014/main" id="{104E6535-342B-4456-B17F-30C6D09FF08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927" name="Group 16">
              <a:extLst>
                <a:ext uri="{FF2B5EF4-FFF2-40B4-BE49-F238E27FC236}">
                  <a16:creationId xmlns:a16="http://schemas.microsoft.com/office/drawing/2014/main" id="{049DA6F2-5B4D-4202-AD5A-5304D7CCA5C8}"/>
                </a:ext>
              </a:extLst>
            </p:cNvPr>
            <p:cNvGrpSpPr>
              <a:grpSpLocks/>
            </p:cNvGrpSpPr>
            <p:nvPr/>
          </p:nvGrpSpPr>
          <p:grpSpPr bwMode="auto">
            <a:xfrm flipV="1">
              <a:off x="3686" y="243"/>
              <a:ext cx="177" cy="66"/>
              <a:chOff x="2848" y="848"/>
              <a:chExt cx="140" cy="98"/>
            </a:xfrm>
          </p:grpSpPr>
          <p:sp>
            <p:nvSpPr>
              <p:cNvPr id="248928" name="Line 17">
                <a:extLst>
                  <a:ext uri="{FF2B5EF4-FFF2-40B4-BE49-F238E27FC236}">
                    <a16:creationId xmlns:a16="http://schemas.microsoft.com/office/drawing/2014/main" id="{777A948F-86B1-4E86-B5DC-01BBC65453C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9" name="Line 18">
                <a:extLst>
                  <a:ext uri="{FF2B5EF4-FFF2-40B4-BE49-F238E27FC236}">
                    <a16:creationId xmlns:a16="http://schemas.microsoft.com/office/drawing/2014/main" id="{8E4A3EFA-5501-4929-A9A8-8CC2BDAE50B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30" name="Line 19">
                <a:extLst>
                  <a:ext uri="{FF2B5EF4-FFF2-40B4-BE49-F238E27FC236}">
                    <a16:creationId xmlns:a16="http://schemas.microsoft.com/office/drawing/2014/main" id="{6ECDEDCE-2B9C-4DD7-BAFD-AC716B01AAD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8841" name="Group 20">
            <a:extLst>
              <a:ext uri="{FF2B5EF4-FFF2-40B4-BE49-F238E27FC236}">
                <a16:creationId xmlns:a16="http://schemas.microsoft.com/office/drawing/2014/main" id="{121B9D57-3D37-4CCF-B940-8CAD3D3D28C0}"/>
              </a:ext>
            </a:extLst>
          </p:cNvPr>
          <p:cNvGrpSpPr>
            <a:grpSpLocks/>
          </p:cNvGrpSpPr>
          <p:nvPr/>
        </p:nvGrpSpPr>
        <p:grpSpPr bwMode="auto">
          <a:xfrm>
            <a:off x="3135313" y="1754189"/>
            <a:ext cx="679450" cy="314325"/>
            <a:chOff x="3600" y="219"/>
            <a:chExt cx="360" cy="175"/>
          </a:xfrm>
        </p:grpSpPr>
        <p:sp>
          <p:nvSpPr>
            <p:cNvPr id="248908" name="Oval 21">
              <a:extLst>
                <a:ext uri="{FF2B5EF4-FFF2-40B4-BE49-F238E27FC236}">
                  <a16:creationId xmlns:a16="http://schemas.microsoft.com/office/drawing/2014/main" id="{0599618D-EC87-4D28-BE21-283C0778D97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909" name="Line 22">
              <a:extLst>
                <a:ext uri="{FF2B5EF4-FFF2-40B4-BE49-F238E27FC236}">
                  <a16:creationId xmlns:a16="http://schemas.microsoft.com/office/drawing/2014/main" id="{EBD19C1F-C7FB-49F3-BC1B-851B8032310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0" name="Line 23">
              <a:extLst>
                <a:ext uri="{FF2B5EF4-FFF2-40B4-BE49-F238E27FC236}">
                  <a16:creationId xmlns:a16="http://schemas.microsoft.com/office/drawing/2014/main" id="{D7056055-800A-4830-A82E-48938977204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1" name="Rectangle 24">
              <a:extLst>
                <a:ext uri="{FF2B5EF4-FFF2-40B4-BE49-F238E27FC236}">
                  <a16:creationId xmlns:a16="http://schemas.microsoft.com/office/drawing/2014/main" id="{47ABEB85-77A7-4C67-8DBF-F014D5D30099}"/>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912" name="Oval 25">
              <a:extLst>
                <a:ext uri="{FF2B5EF4-FFF2-40B4-BE49-F238E27FC236}">
                  <a16:creationId xmlns:a16="http://schemas.microsoft.com/office/drawing/2014/main" id="{BD864F06-A2E1-4FE0-A570-6DF04DD9181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913" name="Group 26">
              <a:extLst>
                <a:ext uri="{FF2B5EF4-FFF2-40B4-BE49-F238E27FC236}">
                  <a16:creationId xmlns:a16="http://schemas.microsoft.com/office/drawing/2014/main" id="{47F183DC-4F9C-4648-9D8F-BB82B5ECA2A5}"/>
                </a:ext>
              </a:extLst>
            </p:cNvPr>
            <p:cNvGrpSpPr>
              <a:grpSpLocks/>
            </p:cNvGrpSpPr>
            <p:nvPr/>
          </p:nvGrpSpPr>
          <p:grpSpPr bwMode="auto">
            <a:xfrm>
              <a:off x="3686" y="244"/>
              <a:ext cx="177" cy="66"/>
              <a:chOff x="2848" y="848"/>
              <a:chExt cx="140" cy="98"/>
            </a:xfrm>
          </p:grpSpPr>
          <p:sp>
            <p:nvSpPr>
              <p:cNvPr id="248918" name="Line 27">
                <a:extLst>
                  <a:ext uri="{FF2B5EF4-FFF2-40B4-BE49-F238E27FC236}">
                    <a16:creationId xmlns:a16="http://schemas.microsoft.com/office/drawing/2014/main" id="{3FF8D27C-33E0-4323-9165-520537ACDE6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9" name="Line 28">
                <a:extLst>
                  <a:ext uri="{FF2B5EF4-FFF2-40B4-BE49-F238E27FC236}">
                    <a16:creationId xmlns:a16="http://schemas.microsoft.com/office/drawing/2014/main" id="{2525D6B3-9E24-4EC0-B0AF-F7402F1A618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0" name="Line 29">
                <a:extLst>
                  <a:ext uri="{FF2B5EF4-FFF2-40B4-BE49-F238E27FC236}">
                    <a16:creationId xmlns:a16="http://schemas.microsoft.com/office/drawing/2014/main" id="{F9CF8413-42CC-462C-AD1E-8DCB45FFA77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914" name="Group 30">
              <a:extLst>
                <a:ext uri="{FF2B5EF4-FFF2-40B4-BE49-F238E27FC236}">
                  <a16:creationId xmlns:a16="http://schemas.microsoft.com/office/drawing/2014/main" id="{AC319D24-155C-42EB-96C1-80CB4068F4A9}"/>
                </a:ext>
              </a:extLst>
            </p:cNvPr>
            <p:cNvGrpSpPr>
              <a:grpSpLocks/>
            </p:cNvGrpSpPr>
            <p:nvPr/>
          </p:nvGrpSpPr>
          <p:grpSpPr bwMode="auto">
            <a:xfrm flipV="1">
              <a:off x="3686" y="243"/>
              <a:ext cx="177" cy="66"/>
              <a:chOff x="2848" y="848"/>
              <a:chExt cx="140" cy="98"/>
            </a:xfrm>
          </p:grpSpPr>
          <p:sp>
            <p:nvSpPr>
              <p:cNvPr id="248915" name="Line 31">
                <a:extLst>
                  <a:ext uri="{FF2B5EF4-FFF2-40B4-BE49-F238E27FC236}">
                    <a16:creationId xmlns:a16="http://schemas.microsoft.com/office/drawing/2014/main" id="{7920C64A-854A-4EA8-9178-DC0A95451D5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6" name="Line 32">
                <a:extLst>
                  <a:ext uri="{FF2B5EF4-FFF2-40B4-BE49-F238E27FC236}">
                    <a16:creationId xmlns:a16="http://schemas.microsoft.com/office/drawing/2014/main" id="{6E3A346F-FC5C-4B0E-9909-DD42964677B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7" name="Line 33">
                <a:extLst>
                  <a:ext uri="{FF2B5EF4-FFF2-40B4-BE49-F238E27FC236}">
                    <a16:creationId xmlns:a16="http://schemas.microsoft.com/office/drawing/2014/main" id="{EC1516F5-144B-44A0-BBF5-0E86C75E755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8842" name="Group 34">
            <a:extLst>
              <a:ext uri="{FF2B5EF4-FFF2-40B4-BE49-F238E27FC236}">
                <a16:creationId xmlns:a16="http://schemas.microsoft.com/office/drawing/2014/main" id="{8FE9CA6B-767C-4684-9FFF-161A3B6F59B2}"/>
              </a:ext>
            </a:extLst>
          </p:cNvPr>
          <p:cNvGrpSpPr>
            <a:grpSpLocks/>
          </p:cNvGrpSpPr>
          <p:nvPr/>
        </p:nvGrpSpPr>
        <p:grpSpPr bwMode="auto">
          <a:xfrm>
            <a:off x="4951414" y="2552701"/>
            <a:ext cx="676275" cy="314325"/>
            <a:chOff x="3600" y="219"/>
            <a:chExt cx="360" cy="175"/>
          </a:xfrm>
        </p:grpSpPr>
        <p:sp>
          <p:nvSpPr>
            <p:cNvPr id="248895" name="Oval 35">
              <a:extLst>
                <a:ext uri="{FF2B5EF4-FFF2-40B4-BE49-F238E27FC236}">
                  <a16:creationId xmlns:a16="http://schemas.microsoft.com/office/drawing/2014/main" id="{9810B71C-E67C-4065-8336-3439B949DB4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896" name="Line 36">
              <a:extLst>
                <a:ext uri="{FF2B5EF4-FFF2-40B4-BE49-F238E27FC236}">
                  <a16:creationId xmlns:a16="http://schemas.microsoft.com/office/drawing/2014/main" id="{D742A5E1-F363-4452-B464-564436ABE95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7" name="Line 37">
              <a:extLst>
                <a:ext uri="{FF2B5EF4-FFF2-40B4-BE49-F238E27FC236}">
                  <a16:creationId xmlns:a16="http://schemas.microsoft.com/office/drawing/2014/main" id="{F4832F19-AFC7-492F-9774-2E1E32294DE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8" name="Rectangle 38">
              <a:extLst>
                <a:ext uri="{FF2B5EF4-FFF2-40B4-BE49-F238E27FC236}">
                  <a16:creationId xmlns:a16="http://schemas.microsoft.com/office/drawing/2014/main" id="{0E2B8986-B69C-4BBE-8575-51D44B5015F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899" name="Oval 39">
              <a:extLst>
                <a:ext uri="{FF2B5EF4-FFF2-40B4-BE49-F238E27FC236}">
                  <a16:creationId xmlns:a16="http://schemas.microsoft.com/office/drawing/2014/main" id="{F586E72C-A08A-4C35-B82D-500F746CC7E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900" name="Group 40">
              <a:extLst>
                <a:ext uri="{FF2B5EF4-FFF2-40B4-BE49-F238E27FC236}">
                  <a16:creationId xmlns:a16="http://schemas.microsoft.com/office/drawing/2014/main" id="{D4A04657-E15C-465D-B9C4-89C913BE11A9}"/>
                </a:ext>
              </a:extLst>
            </p:cNvPr>
            <p:cNvGrpSpPr>
              <a:grpSpLocks/>
            </p:cNvGrpSpPr>
            <p:nvPr/>
          </p:nvGrpSpPr>
          <p:grpSpPr bwMode="auto">
            <a:xfrm>
              <a:off x="3686" y="244"/>
              <a:ext cx="177" cy="66"/>
              <a:chOff x="2848" y="848"/>
              <a:chExt cx="140" cy="98"/>
            </a:xfrm>
          </p:grpSpPr>
          <p:sp>
            <p:nvSpPr>
              <p:cNvPr id="248905" name="Line 41">
                <a:extLst>
                  <a:ext uri="{FF2B5EF4-FFF2-40B4-BE49-F238E27FC236}">
                    <a16:creationId xmlns:a16="http://schemas.microsoft.com/office/drawing/2014/main" id="{E7ECB9AC-A354-4A94-A245-118A10A35F0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6" name="Line 42">
                <a:extLst>
                  <a:ext uri="{FF2B5EF4-FFF2-40B4-BE49-F238E27FC236}">
                    <a16:creationId xmlns:a16="http://schemas.microsoft.com/office/drawing/2014/main" id="{4B866D5C-A7F2-45B9-9870-E99E9054537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7" name="Line 43">
                <a:extLst>
                  <a:ext uri="{FF2B5EF4-FFF2-40B4-BE49-F238E27FC236}">
                    <a16:creationId xmlns:a16="http://schemas.microsoft.com/office/drawing/2014/main" id="{832E18CC-BA43-4D46-B862-4C2E750E4B5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901" name="Group 44">
              <a:extLst>
                <a:ext uri="{FF2B5EF4-FFF2-40B4-BE49-F238E27FC236}">
                  <a16:creationId xmlns:a16="http://schemas.microsoft.com/office/drawing/2014/main" id="{D21AD3BB-B2FA-45E9-AC61-0B16272787CD}"/>
                </a:ext>
              </a:extLst>
            </p:cNvPr>
            <p:cNvGrpSpPr>
              <a:grpSpLocks/>
            </p:cNvGrpSpPr>
            <p:nvPr/>
          </p:nvGrpSpPr>
          <p:grpSpPr bwMode="auto">
            <a:xfrm flipV="1">
              <a:off x="3686" y="243"/>
              <a:ext cx="177" cy="66"/>
              <a:chOff x="2848" y="848"/>
              <a:chExt cx="140" cy="98"/>
            </a:xfrm>
          </p:grpSpPr>
          <p:sp>
            <p:nvSpPr>
              <p:cNvPr id="248902" name="Line 45">
                <a:extLst>
                  <a:ext uri="{FF2B5EF4-FFF2-40B4-BE49-F238E27FC236}">
                    <a16:creationId xmlns:a16="http://schemas.microsoft.com/office/drawing/2014/main" id="{8D5F327E-A6EA-43AD-8554-F95D70D2C2C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3" name="Line 46">
                <a:extLst>
                  <a:ext uri="{FF2B5EF4-FFF2-40B4-BE49-F238E27FC236}">
                    <a16:creationId xmlns:a16="http://schemas.microsoft.com/office/drawing/2014/main" id="{13DD92D5-312D-4FCF-877E-87D56C412D2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4" name="Line 47">
                <a:extLst>
                  <a:ext uri="{FF2B5EF4-FFF2-40B4-BE49-F238E27FC236}">
                    <a16:creationId xmlns:a16="http://schemas.microsoft.com/office/drawing/2014/main" id="{437DBBAB-6240-4886-8FBA-F58F5615070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8843" name="Freeform 48">
            <a:extLst>
              <a:ext uri="{FF2B5EF4-FFF2-40B4-BE49-F238E27FC236}">
                <a16:creationId xmlns:a16="http://schemas.microsoft.com/office/drawing/2014/main" id="{D93FEEB7-B22E-4F0C-B231-87C185A37B28}"/>
              </a:ext>
            </a:extLst>
          </p:cNvPr>
          <p:cNvSpPr>
            <a:spLocks/>
          </p:cNvSpPr>
          <p:nvPr/>
        </p:nvSpPr>
        <p:spPr bwMode="auto">
          <a:xfrm>
            <a:off x="5675314" y="1938339"/>
            <a:ext cx="1277937"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8844" name="Group 49">
            <a:extLst>
              <a:ext uri="{FF2B5EF4-FFF2-40B4-BE49-F238E27FC236}">
                <a16:creationId xmlns:a16="http://schemas.microsoft.com/office/drawing/2014/main" id="{52EF4986-7E43-4C1A-A31B-F444F436D8FD}"/>
              </a:ext>
            </a:extLst>
          </p:cNvPr>
          <p:cNvGrpSpPr>
            <a:grpSpLocks/>
          </p:cNvGrpSpPr>
          <p:nvPr/>
        </p:nvGrpSpPr>
        <p:grpSpPr bwMode="auto">
          <a:xfrm>
            <a:off x="6810375" y="1755776"/>
            <a:ext cx="679450" cy="314325"/>
            <a:chOff x="3600" y="219"/>
            <a:chExt cx="360" cy="175"/>
          </a:xfrm>
        </p:grpSpPr>
        <p:sp>
          <p:nvSpPr>
            <p:cNvPr id="248882" name="Oval 50">
              <a:extLst>
                <a:ext uri="{FF2B5EF4-FFF2-40B4-BE49-F238E27FC236}">
                  <a16:creationId xmlns:a16="http://schemas.microsoft.com/office/drawing/2014/main" id="{051BFC3A-AEDB-4675-8A7A-C6C35D3DBD6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883" name="Line 51">
              <a:extLst>
                <a:ext uri="{FF2B5EF4-FFF2-40B4-BE49-F238E27FC236}">
                  <a16:creationId xmlns:a16="http://schemas.microsoft.com/office/drawing/2014/main" id="{C63F444D-2580-40B3-8193-90FA3EA3818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4" name="Line 52">
              <a:extLst>
                <a:ext uri="{FF2B5EF4-FFF2-40B4-BE49-F238E27FC236}">
                  <a16:creationId xmlns:a16="http://schemas.microsoft.com/office/drawing/2014/main" id="{C29BCB02-3509-4879-BBC9-7DDBB32BDB4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5" name="Rectangle 53">
              <a:extLst>
                <a:ext uri="{FF2B5EF4-FFF2-40B4-BE49-F238E27FC236}">
                  <a16:creationId xmlns:a16="http://schemas.microsoft.com/office/drawing/2014/main" id="{C08C7A90-F86F-4E48-8DC6-38CC55F9570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886" name="Oval 54">
              <a:extLst>
                <a:ext uri="{FF2B5EF4-FFF2-40B4-BE49-F238E27FC236}">
                  <a16:creationId xmlns:a16="http://schemas.microsoft.com/office/drawing/2014/main" id="{BD3E1C49-6EAF-4718-A2B2-166FF5315F8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887" name="Group 55">
              <a:extLst>
                <a:ext uri="{FF2B5EF4-FFF2-40B4-BE49-F238E27FC236}">
                  <a16:creationId xmlns:a16="http://schemas.microsoft.com/office/drawing/2014/main" id="{D3AF5BCC-A3D0-448C-9524-C741A15A6C52}"/>
                </a:ext>
              </a:extLst>
            </p:cNvPr>
            <p:cNvGrpSpPr>
              <a:grpSpLocks/>
            </p:cNvGrpSpPr>
            <p:nvPr/>
          </p:nvGrpSpPr>
          <p:grpSpPr bwMode="auto">
            <a:xfrm>
              <a:off x="3686" y="244"/>
              <a:ext cx="177" cy="66"/>
              <a:chOff x="2848" y="848"/>
              <a:chExt cx="140" cy="98"/>
            </a:xfrm>
          </p:grpSpPr>
          <p:sp>
            <p:nvSpPr>
              <p:cNvPr id="248892" name="Line 56">
                <a:extLst>
                  <a:ext uri="{FF2B5EF4-FFF2-40B4-BE49-F238E27FC236}">
                    <a16:creationId xmlns:a16="http://schemas.microsoft.com/office/drawing/2014/main" id="{F675BB4E-C788-4665-9550-22AEA5B0901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3" name="Line 57">
                <a:extLst>
                  <a:ext uri="{FF2B5EF4-FFF2-40B4-BE49-F238E27FC236}">
                    <a16:creationId xmlns:a16="http://schemas.microsoft.com/office/drawing/2014/main" id="{FCCDE9AB-12A3-4ECE-B9B2-987D23922F6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4" name="Line 58">
                <a:extLst>
                  <a:ext uri="{FF2B5EF4-FFF2-40B4-BE49-F238E27FC236}">
                    <a16:creationId xmlns:a16="http://schemas.microsoft.com/office/drawing/2014/main" id="{2AFC21DF-811B-4283-A63D-E9BA7DE62F0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888" name="Group 59">
              <a:extLst>
                <a:ext uri="{FF2B5EF4-FFF2-40B4-BE49-F238E27FC236}">
                  <a16:creationId xmlns:a16="http://schemas.microsoft.com/office/drawing/2014/main" id="{398AD40E-83F8-4F9F-A17C-98B6D137E5DA}"/>
                </a:ext>
              </a:extLst>
            </p:cNvPr>
            <p:cNvGrpSpPr>
              <a:grpSpLocks/>
            </p:cNvGrpSpPr>
            <p:nvPr/>
          </p:nvGrpSpPr>
          <p:grpSpPr bwMode="auto">
            <a:xfrm flipV="1">
              <a:off x="3686" y="243"/>
              <a:ext cx="177" cy="66"/>
              <a:chOff x="2848" y="848"/>
              <a:chExt cx="140" cy="98"/>
            </a:xfrm>
          </p:grpSpPr>
          <p:sp>
            <p:nvSpPr>
              <p:cNvPr id="248889" name="Line 60">
                <a:extLst>
                  <a:ext uri="{FF2B5EF4-FFF2-40B4-BE49-F238E27FC236}">
                    <a16:creationId xmlns:a16="http://schemas.microsoft.com/office/drawing/2014/main" id="{B0D0A048-C219-40BC-BB34-2EB6A39C12D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0" name="Line 61">
                <a:extLst>
                  <a:ext uri="{FF2B5EF4-FFF2-40B4-BE49-F238E27FC236}">
                    <a16:creationId xmlns:a16="http://schemas.microsoft.com/office/drawing/2014/main" id="{2807233B-A4B9-4C86-B772-7E1CF8F1A0C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1" name="Line 62">
                <a:extLst>
                  <a:ext uri="{FF2B5EF4-FFF2-40B4-BE49-F238E27FC236}">
                    <a16:creationId xmlns:a16="http://schemas.microsoft.com/office/drawing/2014/main" id="{6B23247B-A0DF-45B0-82AA-179D09D5037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8845" name="Freeform 63">
            <a:extLst>
              <a:ext uri="{FF2B5EF4-FFF2-40B4-BE49-F238E27FC236}">
                <a16:creationId xmlns:a16="http://schemas.microsoft.com/office/drawing/2014/main" id="{7E16A86D-337B-455C-9237-163A704BE4C3}"/>
              </a:ext>
            </a:extLst>
          </p:cNvPr>
          <p:cNvSpPr>
            <a:spLocks/>
          </p:cNvSpPr>
          <p:nvPr/>
        </p:nvSpPr>
        <p:spPr bwMode="auto">
          <a:xfrm>
            <a:off x="1878014" y="1951039"/>
            <a:ext cx="1277937"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8846" name="Freeform 64">
            <a:extLst>
              <a:ext uri="{FF2B5EF4-FFF2-40B4-BE49-F238E27FC236}">
                <a16:creationId xmlns:a16="http://schemas.microsoft.com/office/drawing/2014/main" id="{5C943B4C-82FF-4617-98C5-87222E6179BC}"/>
              </a:ext>
            </a:extLst>
          </p:cNvPr>
          <p:cNvSpPr>
            <a:spLocks/>
          </p:cNvSpPr>
          <p:nvPr/>
        </p:nvSpPr>
        <p:spPr bwMode="auto">
          <a:xfrm>
            <a:off x="7497764" y="1927225"/>
            <a:ext cx="1277937" cy="1588"/>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8847" name="Group 65">
            <a:extLst>
              <a:ext uri="{FF2B5EF4-FFF2-40B4-BE49-F238E27FC236}">
                <a16:creationId xmlns:a16="http://schemas.microsoft.com/office/drawing/2014/main" id="{04B7AC8C-58B4-42C7-87ED-811936A57EF6}"/>
              </a:ext>
            </a:extLst>
          </p:cNvPr>
          <p:cNvGrpSpPr>
            <a:grpSpLocks/>
          </p:cNvGrpSpPr>
          <p:nvPr/>
        </p:nvGrpSpPr>
        <p:grpSpPr bwMode="auto">
          <a:xfrm>
            <a:off x="9207501" y="1776414"/>
            <a:ext cx="676275" cy="314325"/>
            <a:chOff x="3600" y="219"/>
            <a:chExt cx="360" cy="175"/>
          </a:xfrm>
        </p:grpSpPr>
        <p:sp>
          <p:nvSpPr>
            <p:cNvPr id="248869" name="Oval 66">
              <a:extLst>
                <a:ext uri="{FF2B5EF4-FFF2-40B4-BE49-F238E27FC236}">
                  <a16:creationId xmlns:a16="http://schemas.microsoft.com/office/drawing/2014/main" id="{C0F91A43-E880-4DB7-A364-59F13D1E0BA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870" name="Line 67">
              <a:extLst>
                <a:ext uri="{FF2B5EF4-FFF2-40B4-BE49-F238E27FC236}">
                  <a16:creationId xmlns:a16="http://schemas.microsoft.com/office/drawing/2014/main" id="{D16240DE-BDA2-443F-B183-1A0FE3D74B9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1" name="Line 68">
              <a:extLst>
                <a:ext uri="{FF2B5EF4-FFF2-40B4-BE49-F238E27FC236}">
                  <a16:creationId xmlns:a16="http://schemas.microsoft.com/office/drawing/2014/main" id="{4C4108C5-BE6C-4419-B97A-29CF1956AA1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2" name="Rectangle 69">
              <a:extLst>
                <a:ext uri="{FF2B5EF4-FFF2-40B4-BE49-F238E27FC236}">
                  <a16:creationId xmlns:a16="http://schemas.microsoft.com/office/drawing/2014/main" id="{BE68E7C7-D892-461B-AAA9-E7E41ABDEA4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873" name="Oval 70">
              <a:extLst>
                <a:ext uri="{FF2B5EF4-FFF2-40B4-BE49-F238E27FC236}">
                  <a16:creationId xmlns:a16="http://schemas.microsoft.com/office/drawing/2014/main" id="{0F99B084-5E17-44D6-9A1E-C60F51D4DF5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874" name="Group 71">
              <a:extLst>
                <a:ext uri="{FF2B5EF4-FFF2-40B4-BE49-F238E27FC236}">
                  <a16:creationId xmlns:a16="http://schemas.microsoft.com/office/drawing/2014/main" id="{FF981F40-4BE6-4545-875F-8015E9E45AA0}"/>
                </a:ext>
              </a:extLst>
            </p:cNvPr>
            <p:cNvGrpSpPr>
              <a:grpSpLocks/>
            </p:cNvGrpSpPr>
            <p:nvPr/>
          </p:nvGrpSpPr>
          <p:grpSpPr bwMode="auto">
            <a:xfrm>
              <a:off x="3686" y="244"/>
              <a:ext cx="177" cy="66"/>
              <a:chOff x="2848" y="848"/>
              <a:chExt cx="140" cy="98"/>
            </a:xfrm>
          </p:grpSpPr>
          <p:sp>
            <p:nvSpPr>
              <p:cNvPr id="248879" name="Line 72">
                <a:extLst>
                  <a:ext uri="{FF2B5EF4-FFF2-40B4-BE49-F238E27FC236}">
                    <a16:creationId xmlns:a16="http://schemas.microsoft.com/office/drawing/2014/main" id="{D424E06B-1EEF-4029-AF78-1CB34283123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0" name="Line 73">
                <a:extLst>
                  <a:ext uri="{FF2B5EF4-FFF2-40B4-BE49-F238E27FC236}">
                    <a16:creationId xmlns:a16="http://schemas.microsoft.com/office/drawing/2014/main" id="{F68BE6F3-73FB-4CFF-B080-1C924B3619F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1" name="Line 74">
                <a:extLst>
                  <a:ext uri="{FF2B5EF4-FFF2-40B4-BE49-F238E27FC236}">
                    <a16:creationId xmlns:a16="http://schemas.microsoft.com/office/drawing/2014/main" id="{0DBA3700-514B-4948-AE5A-97299E846B9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875" name="Group 75">
              <a:extLst>
                <a:ext uri="{FF2B5EF4-FFF2-40B4-BE49-F238E27FC236}">
                  <a16:creationId xmlns:a16="http://schemas.microsoft.com/office/drawing/2014/main" id="{8FC66C07-CCF8-4CBB-A24A-E4A6FB34EAA3}"/>
                </a:ext>
              </a:extLst>
            </p:cNvPr>
            <p:cNvGrpSpPr>
              <a:grpSpLocks/>
            </p:cNvGrpSpPr>
            <p:nvPr/>
          </p:nvGrpSpPr>
          <p:grpSpPr bwMode="auto">
            <a:xfrm flipV="1">
              <a:off x="3686" y="243"/>
              <a:ext cx="177" cy="66"/>
              <a:chOff x="2848" y="848"/>
              <a:chExt cx="140" cy="98"/>
            </a:xfrm>
          </p:grpSpPr>
          <p:sp>
            <p:nvSpPr>
              <p:cNvPr id="248876" name="Line 76">
                <a:extLst>
                  <a:ext uri="{FF2B5EF4-FFF2-40B4-BE49-F238E27FC236}">
                    <a16:creationId xmlns:a16="http://schemas.microsoft.com/office/drawing/2014/main" id="{DC1B53D0-5C17-44A8-8E0F-B516149BB72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7" name="Line 77">
                <a:extLst>
                  <a:ext uri="{FF2B5EF4-FFF2-40B4-BE49-F238E27FC236}">
                    <a16:creationId xmlns:a16="http://schemas.microsoft.com/office/drawing/2014/main" id="{D1225FD8-702F-432E-8FC5-084DBDEB995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8" name="Line 78">
                <a:extLst>
                  <a:ext uri="{FF2B5EF4-FFF2-40B4-BE49-F238E27FC236}">
                    <a16:creationId xmlns:a16="http://schemas.microsoft.com/office/drawing/2014/main" id="{9B8C991D-3BCB-4471-9967-2B772B6929F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8848" name="Line 79">
            <a:extLst>
              <a:ext uri="{FF2B5EF4-FFF2-40B4-BE49-F238E27FC236}">
                <a16:creationId xmlns:a16="http://schemas.microsoft.com/office/drawing/2014/main" id="{637A8681-A990-4D95-924B-D29689C1992C}"/>
              </a:ext>
            </a:extLst>
          </p:cNvPr>
          <p:cNvSpPr>
            <a:spLocks noChangeShapeType="1"/>
          </p:cNvSpPr>
          <p:nvPr/>
        </p:nvSpPr>
        <p:spPr bwMode="auto">
          <a:xfrm flipV="1">
            <a:off x="3652838" y="133826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49" name="Line 80">
            <a:extLst>
              <a:ext uri="{FF2B5EF4-FFF2-40B4-BE49-F238E27FC236}">
                <a16:creationId xmlns:a16="http://schemas.microsoft.com/office/drawing/2014/main" id="{AA033A1E-D4B8-4DFD-89EE-79A65DB620C5}"/>
              </a:ext>
            </a:extLst>
          </p:cNvPr>
          <p:cNvSpPr>
            <a:spLocks noChangeShapeType="1"/>
          </p:cNvSpPr>
          <p:nvPr/>
        </p:nvSpPr>
        <p:spPr bwMode="auto">
          <a:xfrm flipV="1">
            <a:off x="5487988" y="1373188"/>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0" name="Line 81">
            <a:extLst>
              <a:ext uri="{FF2B5EF4-FFF2-40B4-BE49-F238E27FC236}">
                <a16:creationId xmlns:a16="http://schemas.microsoft.com/office/drawing/2014/main" id="{37B0C5B5-9FE8-4CE8-B4D0-6AD6D595FC8E}"/>
              </a:ext>
            </a:extLst>
          </p:cNvPr>
          <p:cNvSpPr>
            <a:spLocks noChangeShapeType="1"/>
          </p:cNvSpPr>
          <p:nvPr/>
        </p:nvSpPr>
        <p:spPr bwMode="auto">
          <a:xfrm flipV="1">
            <a:off x="7323138" y="140811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1" name="Line 82">
            <a:extLst>
              <a:ext uri="{FF2B5EF4-FFF2-40B4-BE49-F238E27FC236}">
                <a16:creationId xmlns:a16="http://schemas.microsoft.com/office/drawing/2014/main" id="{D65E67F7-7E93-4754-8F6E-32634C45085C}"/>
              </a:ext>
            </a:extLst>
          </p:cNvPr>
          <p:cNvSpPr>
            <a:spLocks noChangeShapeType="1"/>
          </p:cNvSpPr>
          <p:nvPr/>
        </p:nvSpPr>
        <p:spPr bwMode="auto">
          <a:xfrm flipV="1">
            <a:off x="9688513" y="1362075"/>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2" name="Line 83">
            <a:extLst>
              <a:ext uri="{FF2B5EF4-FFF2-40B4-BE49-F238E27FC236}">
                <a16:creationId xmlns:a16="http://schemas.microsoft.com/office/drawing/2014/main" id="{96D7BCAE-4F53-4184-9C63-2C6BD53FC283}"/>
              </a:ext>
            </a:extLst>
          </p:cNvPr>
          <p:cNvSpPr>
            <a:spLocks noChangeShapeType="1"/>
          </p:cNvSpPr>
          <p:nvPr/>
        </p:nvSpPr>
        <p:spPr bwMode="auto">
          <a:xfrm>
            <a:off x="9698038" y="211296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3" name="Line 84">
            <a:extLst>
              <a:ext uri="{FF2B5EF4-FFF2-40B4-BE49-F238E27FC236}">
                <a16:creationId xmlns:a16="http://schemas.microsoft.com/office/drawing/2014/main" id="{DA65B0DE-2C53-4578-B15C-336EC60D6564}"/>
              </a:ext>
            </a:extLst>
          </p:cNvPr>
          <p:cNvSpPr>
            <a:spLocks noChangeShapeType="1"/>
          </p:cNvSpPr>
          <p:nvPr/>
        </p:nvSpPr>
        <p:spPr bwMode="auto">
          <a:xfrm>
            <a:off x="3663951" y="2079626"/>
            <a:ext cx="1292225" cy="657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4" name="Freeform 85">
            <a:extLst>
              <a:ext uri="{FF2B5EF4-FFF2-40B4-BE49-F238E27FC236}">
                <a16:creationId xmlns:a16="http://schemas.microsoft.com/office/drawing/2014/main" id="{ED1081D3-3125-4306-87A2-3D145F12C388}"/>
              </a:ext>
            </a:extLst>
          </p:cNvPr>
          <p:cNvSpPr>
            <a:spLocks/>
          </p:cNvSpPr>
          <p:nvPr/>
        </p:nvSpPr>
        <p:spPr bwMode="auto">
          <a:xfrm rot="1183889">
            <a:off x="3795714" y="2230439"/>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5" name="Freeform 86">
            <a:extLst>
              <a:ext uri="{FF2B5EF4-FFF2-40B4-BE49-F238E27FC236}">
                <a16:creationId xmlns:a16="http://schemas.microsoft.com/office/drawing/2014/main" id="{A8DA21AB-EBB2-4F46-9ACC-1511FE270F5F}"/>
              </a:ext>
            </a:extLst>
          </p:cNvPr>
          <p:cNvSpPr>
            <a:spLocks/>
          </p:cNvSpPr>
          <p:nvPr/>
        </p:nvSpPr>
        <p:spPr bwMode="auto">
          <a:xfrm>
            <a:off x="1879600" y="1584325"/>
            <a:ext cx="1168400" cy="565150"/>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6" name="Freeform 87">
            <a:extLst>
              <a:ext uri="{FF2B5EF4-FFF2-40B4-BE49-F238E27FC236}">
                <a16:creationId xmlns:a16="http://schemas.microsoft.com/office/drawing/2014/main" id="{C18BAB1A-27A2-4BF7-ABB4-58DD106FC945}"/>
              </a:ext>
            </a:extLst>
          </p:cNvPr>
          <p:cNvSpPr>
            <a:spLocks/>
          </p:cNvSpPr>
          <p:nvPr/>
        </p:nvSpPr>
        <p:spPr bwMode="auto">
          <a:xfrm>
            <a:off x="5676900" y="1658939"/>
            <a:ext cx="1168400" cy="477837"/>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7" name="Freeform 88">
            <a:extLst>
              <a:ext uri="{FF2B5EF4-FFF2-40B4-BE49-F238E27FC236}">
                <a16:creationId xmlns:a16="http://schemas.microsoft.com/office/drawing/2014/main" id="{20299C9D-4710-4B1B-B118-9F0FC82A64BA}"/>
              </a:ext>
            </a:extLst>
          </p:cNvPr>
          <p:cNvSpPr>
            <a:spLocks/>
          </p:cNvSpPr>
          <p:nvPr/>
        </p:nvSpPr>
        <p:spPr bwMode="auto">
          <a:xfrm>
            <a:off x="7499351" y="1690689"/>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8" name="Freeform 89">
            <a:extLst>
              <a:ext uri="{FF2B5EF4-FFF2-40B4-BE49-F238E27FC236}">
                <a16:creationId xmlns:a16="http://schemas.microsoft.com/office/drawing/2014/main" id="{C1BE353A-1EFC-471B-B34C-55F6212F7175}"/>
              </a:ext>
            </a:extLst>
          </p:cNvPr>
          <p:cNvSpPr>
            <a:spLocks/>
          </p:cNvSpPr>
          <p:nvPr/>
        </p:nvSpPr>
        <p:spPr bwMode="auto">
          <a:xfrm rot="19010567">
            <a:off x="9572626" y="1125539"/>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9" name="Text Box 90">
            <a:extLst>
              <a:ext uri="{FF2B5EF4-FFF2-40B4-BE49-F238E27FC236}">
                <a16:creationId xmlns:a16="http://schemas.microsoft.com/office/drawing/2014/main" id="{0B13D4BD-EBB7-4185-BDD1-A857B4BA0D28}"/>
              </a:ext>
            </a:extLst>
          </p:cNvPr>
          <p:cNvSpPr txBox="1">
            <a:spLocks noChangeArrowheads="1"/>
          </p:cNvSpPr>
          <p:nvPr/>
        </p:nvSpPr>
        <p:spPr bwMode="auto">
          <a:xfrm>
            <a:off x="2173288" y="1662113"/>
            <a:ext cx="392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w</a:t>
            </a:r>
            <a:endParaRPr lang="en-US" altLang="zh-CN" u="none">
              <a:latin typeface="Comic Sans MS" panose="030F0702030302020204" pitchFamily="66" charset="0"/>
              <a:ea typeface="黑体" panose="02010609060101010101" pitchFamily="49" charset="-122"/>
            </a:endParaRPr>
          </a:p>
        </p:txBody>
      </p:sp>
      <p:sp>
        <p:nvSpPr>
          <p:cNvPr id="248860" name="Text Box 91">
            <a:extLst>
              <a:ext uri="{FF2B5EF4-FFF2-40B4-BE49-F238E27FC236}">
                <a16:creationId xmlns:a16="http://schemas.microsoft.com/office/drawing/2014/main" id="{B2A0CEE1-648A-4657-8857-DDA9DDBAA6E1}"/>
              </a:ext>
            </a:extLst>
          </p:cNvPr>
          <p:cNvSpPr txBox="1">
            <a:spLocks noChangeArrowheads="1"/>
          </p:cNvSpPr>
          <p:nvPr/>
        </p:nvSpPr>
        <p:spPr bwMode="auto">
          <a:xfrm>
            <a:off x="4183064" y="17097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x</a:t>
            </a:r>
            <a:endParaRPr lang="en-US" altLang="zh-CN" u="none">
              <a:latin typeface="Comic Sans MS" panose="030F0702030302020204" pitchFamily="66" charset="0"/>
              <a:ea typeface="黑体" panose="02010609060101010101" pitchFamily="49" charset="-122"/>
            </a:endParaRPr>
          </a:p>
        </p:txBody>
      </p:sp>
      <p:sp>
        <p:nvSpPr>
          <p:cNvPr id="248861" name="Text Box 92">
            <a:extLst>
              <a:ext uri="{FF2B5EF4-FFF2-40B4-BE49-F238E27FC236}">
                <a16:creationId xmlns:a16="http://schemas.microsoft.com/office/drawing/2014/main" id="{CA77E365-F7D9-4AEE-B378-83152B08688B}"/>
              </a:ext>
            </a:extLst>
          </p:cNvPr>
          <p:cNvSpPr txBox="1">
            <a:spLocks noChangeArrowheads="1"/>
          </p:cNvSpPr>
          <p:nvPr/>
        </p:nvSpPr>
        <p:spPr bwMode="auto">
          <a:xfrm>
            <a:off x="7791450" y="1709738"/>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y</a:t>
            </a:r>
            <a:endParaRPr lang="en-US" altLang="zh-CN" u="none">
              <a:latin typeface="Comic Sans MS" panose="030F0702030302020204" pitchFamily="66" charset="0"/>
              <a:ea typeface="黑体" panose="02010609060101010101" pitchFamily="49" charset="-122"/>
            </a:endParaRPr>
          </a:p>
        </p:txBody>
      </p:sp>
      <p:sp>
        <p:nvSpPr>
          <p:cNvPr id="248862" name="Text Box 93">
            <a:extLst>
              <a:ext uri="{FF2B5EF4-FFF2-40B4-BE49-F238E27FC236}">
                <a16:creationId xmlns:a16="http://schemas.microsoft.com/office/drawing/2014/main" id="{7C22500E-B7F8-4019-9732-1FB498012E38}"/>
              </a:ext>
            </a:extLst>
          </p:cNvPr>
          <p:cNvSpPr txBox="1">
            <a:spLocks noChangeArrowheads="1"/>
          </p:cNvSpPr>
          <p:nvPr/>
        </p:nvSpPr>
        <p:spPr bwMode="auto">
          <a:xfrm>
            <a:off x="9953626" y="1168400"/>
            <a:ext cx="34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z</a:t>
            </a:r>
            <a:endParaRPr lang="en-US" altLang="zh-CN" u="none">
              <a:latin typeface="Comic Sans MS" panose="030F0702030302020204" pitchFamily="66" charset="0"/>
              <a:ea typeface="黑体" panose="02010609060101010101" pitchFamily="49" charset="-122"/>
            </a:endParaRPr>
          </a:p>
        </p:txBody>
      </p:sp>
      <p:sp>
        <p:nvSpPr>
          <p:cNvPr id="248863" name="Text Box 94">
            <a:extLst>
              <a:ext uri="{FF2B5EF4-FFF2-40B4-BE49-F238E27FC236}">
                <a16:creationId xmlns:a16="http://schemas.microsoft.com/office/drawing/2014/main" id="{6FEDB9DF-D214-46E8-8494-94096799FC12}"/>
              </a:ext>
            </a:extLst>
          </p:cNvPr>
          <p:cNvSpPr txBox="1">
            <a:spLocks noChangeArrowheads="1"/>
          </p:cNvSpPr>
          <p:nvPr/>
        </p:nvSpPr>
        <p:spPr bwMode="auto">
          <a:xfrm>
            <a:off x="3232150" y="20256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A</a:t>
            </a:r>
          </a:p>
        </p:txBody>
      </p:sp>
      <p:sp>
        <p:nvSpPr>
          <p:cNvPr id="248864" name="Text Box 95">
            <a:extLst>
              <a:ext uri="{FF2B5EF4-FFF2-40B4-BE49-F238E27FC236}">
                <a16:creationId xmlns:a16="http://schemas.microsoft.com/office/drawing/2014/main" id="{219C2E2F-B928-41B3-9051-7DCE03042D78}"/>
              </a:ext>
            </a:extLst>
          </p:cNvPr>
          <p:cNvSpPr txBox="1">
            <a:spLocks noChangeArrowheads="1"/>
          </p:cNvSpPr>
          <p:nvPr/>
        </p:nvSpPr>
        <p:spPr bwMode="auto">
          <a:xfrm>
            <a:off x="5089525" y="282575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C</a:t>
            </a:r>
          </a:p>
        </p:txBody>
      </p:sp>
      <p:sp>
        <p:nvSpPr>
          <p:cNvPr id="248865" name="Text Box 96">
            <a:extLst>
              <a:ext uri="{FF2B5EF4-FFF2-40B4-BE49-F238E27FC236}">
                <a16:creationId xmlns:a16="http://schemas.microsoft.com/office/drawing/2014/main" id="{9C228B46-F211-4908-AB31-C53EA7F18C82}"/>
              </a:ext>
            </a:extLst>
          </p:cNvPr>
          <p:cNvSpPr txBox="1">
            <a:spLocks noChangeArrowheads="1"/>
          </p:cNvSpPr>
          <p:nvPr/>
        </p:nvSpPr>
        <p:spPr bwMode="auto">
          <a:xfrm>
            <a:off x="5087938" y="2049463"/>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D</a:t>
            </a:r>
          </a:p>
        </p:txBody>
      </p:sp>
      <p:sp>
        <p:nvSpPr>
          <p:cNvPr id="248866" name="Text Box 97">
            <a:extLst>
              <a:ext uri="{FF2B5EF4-FFF2-40B4-BE49-F238E27FC236}">
                <a16:creationId xmlns:a16="http://schemas.microsoft.com/office/drawing/2014/main" id="{E764C714-DAEF-47F5-BE97-291F5C704499}"/>
              </a:ext>
            </a:extLst>
          </p:cNvPr>
          <p:cNvSpPr txBox="1">
            <a:spLocks noChangeArrowheads="1"/>
          </p:cNvSpPr>
          <p:nvPr/>
        </p:nvSpPr>
        <p:spPr bwMode="auto">
          <a:xfrm>
            <a:off x="6923089" y="2084388"/>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B</a:t>
            </a:r>
          </a:p>
        </p:txBody>
      </p:sp>
      <p:sp>
        <p:nvSpPr>
          <p:cNvPr id="248867" name="Text Box 98">
            <a:extLst>
              <a:ext uri="{FF2B5EF4-FFF2-40B4-BE49-F238E27FC236}">
                <a16:creationId xmlns:a16="http://schemas.microsoft.com/office/drawing/2014/main" id="{EE942BF5-E784-43D3-A3CE-C2C5C65E2335}"/>
              </a:ext>
            </a:extLst>
          </p:cNvPr>
          <p:cNvSpPr txBox="1">
            <a:spLocks noChangeArrowheads="1"/>
          </p:cNvSpPr>
          <p:nvPr/>
        </p:nvSpPr>
        <p:spPr bwMode="auto">
          <a:xfrm>
            <a:off x="2625726" y="5589588"/>
            <a:ext cx="672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Comic Sans MS" panose="030F0702030302020204" pitchFamily="66" charset="0"/>
                <a:ea typeface="黑体" panose="02010609060101010101" pitchFamily="49" charset="-122"/>
              </a:rPr>
              <a:t>收到来自路由器</a:t>
            </a:r>
            <a:r>
              <a:rPr lang="en-US" altLang="zh-CN" sz="2400" u="none">
                <a:latin typeface="Comic Sans MS" panose="030F0702030302020204" pitchFamily="66" charset="0"/>
                <a:ea typeface="黑体" panose="02010609060101010101" pitchFamily="49" charset="-122"/>
              </a:rPr>
              <a:t>A</a:t>
            </a:r>
            <a:r>
              <a:rPr lang="zh-CN" altLang="en-US" sz="2400" u="none">
                <a:latin typeface="Comic Sans MS" panose="030F0702030302020204" pitchFamily="66" charset="0"/>
                <a:ea typeface="黑体" panose="02010609060101010101" pitchFamily="49" charset="-122"/>
              </a:rPr>
              <a:t>的通告之前</a:t>
            </a:r>
            <a:r>
              <a:rPr lang="zh-CN" altLang="en-US" sz="2400" u="none">
                <a:solidFill>
                  <a:srgbClr val="FF0000"/>
                </a:solidFill>
                <a:latin typeface="Comic Sans MS" panose="030F0702030302020204" pitchFamily="66" charset="0"/>
                <a:ea typeface="黑体" panose="02010609060101010101" pitchFamily="49" charset="-122"/>
              </a:rPr>
              <a:t>路由器</a:t>
            </a:r>
            <a:r>
              <a:rPr lang="en-US" altLang="zh-CN" sz="2400" u="none">
                <a:solidFill>
                  <a:srgbClr val="FF0000"/>
                </a:solidFill>
                <a:latin typeface="Comic Sans MS" panose="030F0702030302020204" pitchFamily="66" charset="0"/>
                <a:ea typeface="黑体" panose="02010609060101010101" pitchFamily="49" charset="-122"/>
              </a:rPr>
              <a:t>D</a:t>
            </a:r>
            <a:r>
              <a:rPr lang="zh-CN" altLang="en-US" sz="2400" u="none">
                <a:latin typeface="Comic Sans MS" panose="030F0702030302020204" pitchFamily="66" charset="0"/>
                <a:ea typeface="黑体" panose="02010609060101010101" pitchFamily="49" charset="-122"/>
              </a:rPr>
              <a:t>中的转发表</a:t>
            </a:r>
          </a:p>
        </p:txBody>
      </p:sp>
      <p:sp>
        <p:nvSpPr>
          <p:cNvPr id="248868" name="Line 99">
            <a:extLst>
              <a:ext uri="{FF2B5EF4-FFF2-40B4-BE49-F238E27FC236}">
                <a16:creationId xmlns:a16="http://schemas.microsoft.com/office/drawing/2014/main" id="{60D33D6A-1FBB-4875-A0FD-9ABACF696BD4}"/>
              </a:ext>
            </a:extLst>
          </p:cNvPr>
          <p:cNvSpPr>
            <a:spLocks noChangeShapeType="1"/>
          </p:cNvSpPr>
          <p:nvPr/>
        </p:nvSpPr>
        <p:spPr bwMode="auto">
          <a:xfrm>
            <a:off x="5638800" y="2779713"/>
            <a:ext cx="757238"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4">
            <a:extLst>
              <a:ext uri="{FF2B5EF4-FFF2-40B4-BE49-F238E27FC236}">
                <a16:creationId xmlns:a16="http://schemas.microsoft.com/office/drawing/2014/main" id="{E0626795-76A9-451B-8F76-2CA3FE6E63F7}"/>
              </a:ext>
            </a:extLst>
          </p:cNvPr>
          <p:cNvSpPr>
            <a:spLocks noGrp="1" noChangeArrowheads="1"/>
          </p:cNvSpPr>
          <p:nvPr>
            <p:ph type="dt" sz="quarter" idx="10"/>
          </p:nvPr>
        </p:nvSpPr>
        <p:spPr/>
        <p:txBody>
          <a:bodyPr/>
          <a:lstStyle/>
          <a:p>
            <a:pPr>
              <a:defRPr/>
            </a:pPr>
            <a:fld id="{47A27A77-D929-4E18-811C-4BA05C5F931C}" type="datetime1">
              <a:rPr lang="zh-CN" altLang="en-US"/>
              <a:pPr>
                <a:defRPr/>
              </a:pPr>
              <a:t>2024/12/2</a:t>
            </a:fld>
            <a:endParaRPr lang="zh-CN" altLang="zh-CN"/>
          </a:p>
        </p:txBody>
      </p:sp>
      <p:sp>
        <p:nvSpPr>
          <p:cNvPr id="249859" name="Rectangle 5">
            <a:extLst>
              <a:ext uri="{FF2B5EF4-FFF2-40B4-BE49-F238E27FC236}">
                <a16:creationId xmlns:a16="http://schemas.microsoft.com/office/drawing/2014/main" id="{FFF9F6A0-3852-4461-A75D-46569FA93BF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EF557707-6643-4059-AEC8-888258D5240E}" type="slidenum">
              <a:rPr lang="en-US" altLang="zh-CN" u="none" smtClean="0">
                <a:latin typeface="Garamond" panose="02020404030301010803" pitchFamily="18" charset="0"/>
              </a:rPr>
              <a:pPr/>
              <a:t>175</a:t>
            </a:fld>
            <a:endParaRPr lang="en-US" altLang="zh-CN" u="none">
              <a:latin typeface="Garamond" panose="02020404030301010803" pitchFamily="18" charset="0"/>
            </a:endParaRPr>
          </a:p>
        </p:txBody>
      </p:sp>
      <p:sp>
        <p:nvSpPr>
          <p:cNvPr id="249860" name="Rectangle 2">
            <a:extLst>
              <a:ext uri="{FF2B5EF4-FFF2-40B4-BE49-F238E27FC236}">
                <a16:creationId xmlns:a16="http://schemas.microsoft.com/office/drawing/2014/main" id="{1827B190-D341-42C5-9C0A-591B2CEDB2EB}"/>
              </a:ext>
            </a:extLst>
          </p:cNvPr>
          <p:cNvSpPr>
            <a:spLocks noGrp="1" noChangeArrowheads="1"/>
          </p:cNvSpPr>
          <p:nvPr>
            <p:ph type="title"/>
          </p:nvPr>
        </p:nvSpPr>
        <p:spPr>
          <a:xfrm>
            <a:off x="1847851" y="333375"/>
            <a:ext cx="7427913" cy="609600"/>
          </a:xfrm>
        </p:spPr>
        <p:txBody>
          <a:bodyPr/>
          <a:lstStyle/>
          <a:p>
            <a:r>
              <a:rPr lang="en-US" altLang="zh-CN" sz="3200"/>
              <a:t>RIP: </a:t>
            </a:r>
            <a:r>
              <a:rPr lang="zh-CN" altLang="en-US" sz="3200"/>
              <a:t>例子</a:t>
            </a:r>
            <a:r>
              <a:rPr lang="zh-CN" altLang="en-US" sz="2400"/>
              <a:t> </a:t>
            </a:r>
          </a:p>
        </p:txBody>
      </p:sp>
      <p:sp>
        <p:nvSpPr>
          <p:cNvPr id="249861" name="Text Box 3">
            <a:extLst>
              <a:ext uri="{FF2B5EF4-FFF2-40B4-BE49-F238E27FC236}">
                <a16:creationId xmlns:a16="http://schemas.microsoft.com/office/drawing/2014/main" id="{442F6280-1B93-48D7-8A39-54285C2AAA1F}"/>
              </a:ext>
            </a:extLst>
          </p:cNvPr>
          <p:cNvSpPr txBox="1">
            <a:spLocks noChangeArrowheads="1"/>
          </p:cNvSpPr>
          <p:nvPr/>
        </p:nvSpPr>
        <p:spPr bwMode="auto">
          <a:xfrm>
            <a:off x="1857375" y="4046539"/>
            <a:ext cx="8229600" cy="20986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u="none">
                <a:solidFill>
                  <a:schemeClr val="accent2"/>
                </a:solidFill>
                <a:latin typeface="Comic Sans MS" panose="030F0702030302020204" pitchFamily="66" charset="0"/>
                <a:ea typeface="黑体" panose="02010609060101010101" pitchFamily="49" charset="-122"/>
              </a:rPr>
              <a:t>      目的子网</a:t>
            </a:r>
            <a:r>
              <a:rPr lang="zh-CN" altLang="en-US" u="none">
                <a:latin typeface="Comic Sans MS" panose="030F0702030302020204" pitchFamily="66" charset="0"/>
                <a:ea typeface="黑体" panose="02010609060101010101" pitchFamily="49" charset="-122"/>
              </a:rPr>
              <a:t> </a:t>
            </a:r>
            <a:r>
              <a:rPr lang="en-US" altLang="zh-CN" sz="2000" b="1" u="none">
                <a:solidFill>
                  <a:schemeClr val="accent2"/>
                </a:solidFill>
                <a:latin typeface="Comic Sans MS" panose="030F0702030302020204" pitchFamily="66" charset="0"/>
                <a:ea typeface="黑体" panose="02010609060101010101" pitchFamily="49" charset="-122"/>
              </a:rPr>
              <a:t>	           </a:t>
            </a:r>
            <a:r>
              <a:rPr lang="zh-CN" altLang="en-US" b="1" u="none">
                <a:solidFill>
                  <a:schemeClr val="accent2"/>
                </a:solidFill>
                <a:latin typeface="Comic Sans MS" panose="030F0702030302020204" pitchFamily="66" charset="0"/>
                <a:ea typeface="黑体" panose="02010609060101010101" pitchFamily="49" charset="-122"/>
              </a:rPr>
              <a:t>下一跳路由器                 到目的地的跳数</a:t>
            </a:r>
            <a:r>
              <a:rPr lang="en-US" altLang="zh-CN" sz="2000" b="1" u="none">
                <a:solidFill>
                  <a:schemeClr val="accent2"/>
                </a:solidFill>
                <a:latin typeface="Comic Sans MS" panose="030F0702030302020204" pitchFamily="66" charset="0"/>
                <a:ea typeface="黑体" panose="02010609060101010101" pitchFamily="49" charset="-122"/>
              </a:rPr>
              <a:t>.</a:t>
            </a:r>
          </a:p>
          <a:p>
            <a:r>
              <a:rPr lang="en-US" altLang="zh-CN" sz="20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w</a:t>
            </a:r>
            <a:r>
              <a:rPr lang="en-US" altLang="zh-CN" sz="2400" b="1" u="none">
                <a:latin typeface="Comic Sans MS" panose="030F0702030302020204" pitchFamily="66" charset="0"/>
                <a:ea typeface="黑体" panose="02010609060101010101" pitchFamily="49" charset="-122"/>
              </a:rPr>
              <a:t>			A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y</a:t>
            </a:r>
            <a:r>
              <a:rPr lang="en-US" altLang="zh-CN" sz="2400" b="1" u="none">
                <a:latin typeface="Comic Sans MS" panose="030F0702030302020204" pitchFamily="66" charset="0"/>
                <a:ea typeface="黑体" panose="02010609060101010101" pitchFamily="49" charset="-122"/>
              </a:rPr>
              <a:t>			B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z</a:t>
            </a:r>
            <a:r>
              <a:rPr lang="en-US" altLang="zh-CN" sz="2400" b="1" u="none">
                <a:latin typeface="Comic Sans MS" panose="030F0702030302020204" pitchFamily="66" charset="0"/>
                <a:ea typeface="黑体" panose="02010609060101010101" pitchFamily="49" charset="-122"/>
              </a:rPr>
              <a:t>			B  </a:t>
            </a:r>
            <a:r>
              <a:rPr lang="en-US" altLang="zh-CN" sz="2400" b="1" u="none">
                <a:solidFill>
                  <a:srgbClr val="FF0000"/>
                </a:solidFill>
                <a:latin typeface="Comic Sans MS" panose="030F0702030302020204" pitchFamily="66" charset="0"/>
                <a:ea typeface="黑体" panose="02010609060101010101" pitchFamily="49" charset="-122"/>
              </a:rPr>
              <a:t>A</a:t>
            </a:r>
            <a:r>
              <a:rPr lang="en-US" altLang="zh-CN" sz="2400" b="1" u="none">
                <a:latin typeface="Comic Sans MS" panose="030F0702030302020204" pitchFamily="66" charset="0"/>
                <a:ea typeface="黑体" panose="02010609060101010101" pitchFamily="49" charset="-122"/>
              </a:rPr>
              <a:t>			7  </a:t>
            </a:r>
            <a:r>
              <a:rPr lang="en-US" altLang="zh-CN" sz="2400" b="1" u="none">
                <a:solidFill>
                  <a:srgbClr val="FF0000"/>
                </a:solidFill>
                <a:latin typeface="Comic Sans MS" panose="030F0702030302020204" pitchFamily="66" charset="0"/>
                <a:ea typeface="黑体" panose="02010609060101010101" pitchFamily="49" charset="-122"/>
              </a:rPr>
              <a:t>5</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x</a:t>
            </a:r>
            <a:r>
              <a:rPr lang="en-US" altLang="zh-CN" sz="2400" b="1" u="none">
                <a:latin typeface="Comic Sans MS" panose="030F0702030302020204" pitchFamily="66" charset="0"/>
                <a:ea typeface="黑体" panose="02010609060101010101" pitchFamily="49" charset="-122"/>
              </a:rPr>
              <a:t>			--			1</a:t>
            </a:r>
          </a:p>
          <a:p>
            <a:r>
              <a:rPr lang="en-US" altLang="zh-CN" sz="2000" b="1" u="none">
                <a:latin typeface="Comic Sans MS" panose="030F0702030302020204" pitchFamily="66" charset="0"/>
                <a:ea typeface="黑体" panose="02010609060101010101" pitchFamily="49" charset="-122"/>
              </a:rPr>
              <a:t>	….			….			....</a:t>
            </a:r>
          </a:p>
        </p:txBody>
      </p:sp>
      <p:sp>
        <p:nvSpPr>
          <p:cNvPr id="249862" name="Text Box 4">
            <a:extLst>
              <a:ext uri="{FF2B5EF4-FFF2-40B4-BE49-F238E27FC236}">
                <a16:creationId xmlns:a16="http://schemas.microsoft.com/office/drawing/2014/main" id="{6601C542-85E4-4008-A70B-B5FBDB175E42}"/>
              </a:ext>
            </a:extLst>
          </p:cNvPr>
          <p:cNvSpPr txBox="1">
            <a:spLocks noChangeArrowheads="1"/>
          </p:cNvSpPr>
          <p:nvPr/>
        </p:nvSpPr>
        <p:spPr bwMode="auto">
          <a:xfrm>
            <a:off x="3605214" y="6216650"/>
            <a:ext cx="5087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收到来自路由器</a:t>
            </a:r>
            <a:r>
              <a:rPr lang="en-US" altLang="zh-CN" u="none">
                <a:latin typeface="Comic Sans MS" panose="030F0702030302020204" pitchFamily="66" charset="0"/>
                <a:ea typeface="黑体" panose="02010609060101010101" pitchFamily="49" charset="-122"/>
              </a:rPr>
              <a:t>A</a:t>
            </a:r>
            <a:r>
              <a:rPr lang="zh-CN" altLang="en-US" u="none">
                <a:latin typeface="Comic Sans MS" panose="030F0702030302020204" pitchFamily="66" charset="0"/>
                <a:ea typeface="黑体" panose="02010609060101010101" pitchFamily="49" charset="-122"/>
              </a:rPr>
              <a:t>的通告之后路由器</a:t>
            </a:r>
            <a:r>
              <a:rPr lang="en-US" altLang="zh-CN" u="none">
                <a:latin typeface="Comic Sans MS" panose="030F0702030302020204" pitchFamily="66" charset="0"/>
                <a:ea typeface="黑体" panose="02010609060101010101" pitchFamily="49" charset="-122"/>
              </a:rPr>
              <a:t>D</a:t>
            </a:r>
            <a:r>
              <a:rPr lang="zh-CN" altLang="en-US" u="none">
                <a:latin typeface="Comic Sans MS" panose="030F0702030302020204" pitchFamily="66" charset="0"/>
                <a:ea typeface="黑体" panose="02010609060101010101" pitchFamily="49" charset="-122"/>
              </a:rPr>
              <a:t>中的转发表</a:t>
            </a:r>
          </a:p>
          <a:p>
            <a:endParaRPr lang="en-US" altLang="zh-CN" u="none">
              <a:latin typeface="Comic Sans MS" panose="030F0702030302020204" pitchFamily="66" charset="0"/>
              <a:ea typeface="黑体" panose="02010609060101010101" pitchFamily="49" charset="-122"/>
            </a:endParaRPr>
          </a:p>
        </p:txBody>
      </p:sp>
      <p:grpSp>
        <p:nvGrpSpPr>
          <p:cNvPr id="249863" name="Group 5">
            <a:extLst>
              <a:ext uri="{FF2B5EF4-FFF2-40B4-BE49-F238E27FC236}">
                <a16:creationId xmlns:a16="http://schemas.microsoft.com/office/drawing/2014/main" id="{75AF42C3-F7EC-48F9-9558-B0A25B7FD03E}"/>
              </a:ext>
            </a:extLst>
          </p:cNvPr>
          <p:cNvGrpSpPr>
            <a:grpSpLocks/>
          </p:cNvGrpSpPr>
          <p:nvPr/>
        </p:nvGrpSpPr>
        <p:grpSpPr bwMode="auto">
          <a:xfrm>
            <a:off x="1878014" y="2057401"/>
            <a:ext cx="8789987" cy="2157413"/>
            <a:chOff x="223" y="881"/>
            <a:chExt cx="5537" cy="1359"/>
          </a:xfrm>
        </p:grpSpPr>
        <p:sp>
          <p:nvSpPr>
            <p:cNvPr id="249871" name="Freeform 6">
              <a:extLst>
                <a:ext uri="{FF2B5EF4-FFF2-40B4-BE49-F238E27FC236}">
                  <a16:creationId xmlns:a16="http://schemas.microsoft.com/office/drawing/2014/main" id="{FB1DEA11-26C1-4EF8-A4BA-EF4B8E4C678A}"/>
                </a:ext>
              </a:extLst>
            </p:cNvPr>
            <p:cNvSpPr>
              <a:spLocks/>
            </p:cNvSpPr>
            <p:nvPr/>
          </p:nvSpPr>
          <p:spPr bwMode="auto">
            <a:xfrm>
              <a:off x="1452" y="1393"/>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9872" name="Freeform 7">
              <a:extLst>
                <a:ext uri="{FF2B5EF4-FFF2-40B4-BE49-F238E27FC236}">
                  <a16:creationId xmlns:a16="http://schemas.microsoft.com/office/drawing/2014/main" id="{0ACA0BF8-67AF-4CCA-892B-A10C71CDB219}"/>
                </a:ext>
              </a:extLst>
            </p:cNvPr>
            <p:cNvSpPr>
              <a:spLocks/>
            </p:cNvSpPr>
            <p:nvPr/>
          </p:nvSpPr>
          <p:spPr bwMode="auto">
            <a:xfrm>
              <a:off x="1453"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49873" name="Group 8">
              <a:extLst>
                <a:ext uri="{FF2B5EF4-FFF2-40B4-BE49-F238E27FC236}">
                  <a16:creationId xmlns:a16="http://schemas.microsoft.com/office/drawing/2014/main" id="{D3A45DBB-4D22-4612-A52E-21B88804CACB}"/>
                </a:ext>
              </a:extLst>
            </p:cNvPr>
            <p:cNvGrpSpPr>
              <a:grpSpLocks/>
            </p:cNvGrpSpPr>
            <p:nvPr/>
          </p:nvGrpSpPr>
          <p:grpSpPr bwMode="auto">
            <a:xfrm>
              <a:off x="2167" y="1278"/>
              <a:ext cx="428" cy="198"/>
              <a:chOff x="3600" y="219"/>
              <a:chExt cx="360" cy="175"/>
            </a:xfrm>
          </p:grpSpPr>
          <p:sp>
            <p:nvSpPr>
              <p:cNvPr id="249953" name="Oval 9">
                <a:extLst>
                  <a:ext uri="{FF2B5EF4-FFF2-40B4-BE49-F238E27FC236}">
                    <a16:creationId xmlns:a16="http://schemas.microsoft.com/office/drawing/2014/main" id="{B8EE1891-4A91-4937-B163-D498BB8B473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54" name="Line 10">
                <a:extLst>
                  <a:ext uri="{FF2B5EF4-FFF2-40B4-BE49-F238E27FC236}">
                    <a16:creationId xmlns:a16="http://schemas.microsoft.com/office/drawing/2014/main" id="{1E00A0AA-B42B-4E5D-95FF-00A5B3CFEBF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5" name="Line 11">
                <a:extLst>
                  <a:ext uri="{FF2B5EF4-FFF2-40B4-BE49-F238E27FC236}">
                    <a16:creationId xmlns:a16="http://schemas.microsoft.com/office/drawing/2014/main" id="{5C240911-1ECD-4AA1-AA5D-10C656B0835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6" name="Rectangle 12">
                <a:extLst>
                  <a:ext uri="{FF2B5EF4-FFF2-40B4-BE49-F238E27FC236}">
                    <a16:creationId xmlns:a16="http://schemas.microsoft.com/office/drawing/2014/main" id="{FF3F5BCD-C7F0-473C-B328-8922ED2C66F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57" name="Oval 13">
                <a:extLst>
                  <a:ext uri="{FF2B5EF4-FFF2-40B4-BE49-F238E27FC236}">
                    <a16:creationId xmlns:a16="http://schemas.microsoft.com/office/drawing/2014/main" id="{CE1A23E0-ED26-41E6-B9C5-1F63DDB0501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58" name="Group 14">
                <a:extLst>
                  <a:ext uri="{FF2B5EF4-FFF2-40B4-BE49-F238E27FC236}">
                    <a16:creationId xmlns:a16="http://schemas.microsoft.com/office/drawing/2014/main" id="{71F14EA6-B5EF-4CE7-B1AF-58143F68142F}"/>
                  </a:ext>
                </a:extLst>
              </p:cNvPr>
              <p:cNvGrpSpPr>
                <a:grpSpLocks/>
              </p:cNvGrpSpPr>
              <p:nvPr/>
            </p:nvGrpSpPr>
            <p:grpSpPr bwMode="auto">
              <a:xfrm>
                <a:off x="3686" y="244"/>
                <a:ext cx="177" cy="66"/>
                <a:chOff x="2848" y="848"/>
                <a:chExt cx="140" cy="98"/>
              </a:xfrm>
            </p:grpSpPr>
            <p:sp>
              <p:nvSpPr>
                <p:cNvPr id="249963" name="Line 15">
                  <a:extLst>
                    <a:ext uri="{FF2B5EF4-FFF2-40B4-BE49-F238E27FC236}">
                      <a16:creationId xmlns:a16="http://schemas.microsoft.com/office/drawing/2014/main" id="{641A0936-CAED-4DE5-A464-502F32287E1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4" name="Line 16">
                  <a:extLst>
                    <a:ext uri="{FF2B5EF4-FFF2-40B4-BE49-F238E27FC236}">
                      <a16:creationId xmlns:a16="http://schemas.microsoft.com/office/drawing/2014/main" id="{AC7C1931-1481-4317-8114-407F13BCCD1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5" name="Line 17">
                  <a:extLst>
                    <a:ext uri="{FF2B5EF4-FFF2-40B4-BE49-F238E27FC236}">
                      <a16:creationId xmlns:a16="http://schemas.microsoft.com/office/drawing/2014/main" id="{D3F5D4C5-7773-444C-8CF8-E357DF44DD2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59" name="Group 18">
                <a:extLst>
                  <a:ext uri="{FF2B5EF4-FFF2-40B4-BE49-F238E27FC236}">
                    <a16:creationId xmlns:a16="http://schemas.microsoft.com/office/drawing/2014/main" id="{8AE65FD8-D26E-4323-8A14-62626EC1ADE1}"/>
                  </a:ext>
                </a:extLst>
              </p:cNvPr>
              <p:cNvGrpSpPr>
                <a:grpSpLocks/>
              </p:cNvGrpSpPr>
              <p:nvPr/>
            </p:nvGrpSpPr>
            <p:grpSpPr bwMode="auto">
              <a:xfrm flipV="1">
                <a:off x="3686" y="243"/>
                <a:ext cx="177" cy="66"/>
                <a:chOff x="2848" y="848"/>
                <a:chExt cx="140" cy="98"/>
              </a:xfrm>
            </p:grpSpPr>
            <p:sp>
              <p:nvSpPr>
                <p:cNvPr id="249960" name="Line 19">
                  <a:extLst>
                    <a:ext uri="{FF2B5EF4-FFF2-40B4-BE49-F238E27FC236}">
                      <a16:creationId xmlns:a16="http://schemas.microsoft.com/office/drawing/2014/main" id="{DBABA032-7F47-4C7B-842B-BA3B24882A8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1" name="Line 20">
                  <a:extLst>
                    <a:ext uri="{FF2B5EF4-FFF2-40B4-BE49-F238E27FC236}">
                      <a16:creationId xmlns:a16="http://schemas.microsoft.com/office/drawing/2014/main" id="{658D3455-C3F6-48B0-85FB-663FDD51902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2" name="Line 21">
                  <a:extLst>
                    <a:ext uri="{FF2B5EF4-FFF2-40B4-BE49-F238E27FC236}">
                      <a16:creationId xmlns:a16="http://schemas.microsoft.com/office/drawing/2014/main" id="{0895C1B8-E7F5-46F5-8429-C8F397BC496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9874" name="Group 22">
              <a:extLst>
                <a:ext uri="{FF2B5EF4-FFF2-40B4-BE49-F238E27FC236}">
                  <a16:creationId xmlns:a16="http://schemas.microsoft.com/office/drawing/2014/main" id="{CA83B11E-40D6-4DA9-9404-14AC9122D39A}"/>
                </a:ext>
              </a:extLst>
            </p:cNvPr>
            <p:cNvGrpSpPr>
              <a:grpSpLocks/>
            </p:cNvGrpSpPr>
            <p:nvPr/>
          </p:nvGrpSpPr>
          <p:grpSpPr bwMode="auto">
            <a:xfrm>
              <a:off x="1015" y="1277"/>
              <a:ext cx="428" cy="198"/>
              <a:chOff x="3600" y="219"/>
              <a:chExt cx="360" cy="175"/>
            </a:xfrm>
          </p:grpSpPr>
          <p:sp>
            <p:nvSpPr>
              <p:cNvPr id="249940" name="Oval 23">
                <a:extLst>
                  <a:ext uri="{FF2B5EF4-FFF2-40B4-BE49-F238E27FC236}">
                    <a16:creationId xmlns:a16="http://schemas.microsoft.com/office/drawing/2014/main" id="{1BEE25A5-CEB7-43D2-9817-9A32AAC3643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41" name="Line 24">
                <a:extLst>
                  <a:ext uri="{FF2B5EF4-FFF2-40B4-BE49-F238E27FC236}">
                    <a16:creationId xmlns:a16="http://schemas.microsoft.com/office/drawing/2014/main" id="{472A7AE8-3358-4E54-907E-EBA19DBA99D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2" name="Line 25">
                <a:extLst>
                  <a:ext uri="{FF2B5EF4-FFF2-40B4-BE49-F238E27FC236}">
                    <a16:creationId xmlns:a16="http://schemas.microsoft.com/office/drawing/2014/main" id="{C41CEB96-CD9C-4587-AA0E-F46AC7EB6D4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3" name="Rectangle 26">
                <a:extLst>
                  <a:ext uri="{FF2B5EF4-FFF2-40B4-BE49-F238E27FC236}">
                    <a16:creationId xmlns:a16="http://schemas.microsoft.com/office/drawing/2014/main" id="{537783ED-2E27-4F74-A4E0-F1EE69F52F7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44" name="Oval 27">
                <a:extLst>
                  <a:ext uri="{FF2B5EF4-FFF2-40B4-BE49-F238E27FC236}">
                    <a16:creationId xmlns:a16="http://schemas.microsoft.com/office/drawing/2014/main" id="{D7C7B6FD-24BB-4C92-8166-1F91A6AAA62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45" name="Group 28">
                <a:extLst>
                  <a:ext uri="{FF2B5EF4-FFF2-40B4-BE49-F238E27FC236}">
                    <a16:creationId xmlns:a16="http://schemas.microsoft.com/office/drawing/2014/main" id="{1A8A5FBC-900E-4218-BE53-34403A48BB05}"/>
                  </a:ext>
                </a:extLst>
              </p:cNvPr>
              <p:cNvGrpSpPr>
                <a:grpSpLocks/>
              </p:cNvGrpSpPr>
              <p:nvPr/>
            </p:nvGrpSpPr>
            <p:grpSpPr bwMode="auto">
              <a:xfrm>
                <a:off x="3686" y="244"/>
                <a:ext cx="177" cy="66"/>
                <a:chOff x="2848" y="848"/>
                <a:chExt cx="140" cy="98"/>
              </a:xfrm>
            </p:grpSpPr>
            <p:sp>
              <p:nvSpPr>
                <p:cNvPr id="249950" name="Line 29">
                  <a:extLst>
                    <a:ext uri="{FF2B5EF4-FFF2-40B4-BE49-F238E27FC236}">
                      <a16:creationId xmlns:a16="http://schemas.microsoft.com/office/drawing/2014/main" id="{FE60092B-50ED-4A16-B6BD-5906436B855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1" name="Line 30">
                  <a:extLst>
                    <a:ext uri="{FF2B5EF4-FFF2-40B4-BE49-F238E27FC236}">
                      <a16:creationId xmlns:a16="http://schemas.microsoft.com/office/drawing/2014/main" id="{196133AB-9B18-4F39-99D6-CE729EEE88B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2" name="Line 31">
                  <a:extLst>
                    <a:ext uri="{FF2B5EF4-FFF2-40B4-BE49-F238E27FC236}">
                      <a16:creationId xmlns:a16="http://schemas.microsoft.com/office/drawing/2014/main" id="{D43790A2-30BC-46E6-96A7-D5D7A86E8F9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46" name="Group 32">
                <a:extLst>
                  <a:ext uri="{FF2B5EF4-FFF2-40B4-BE49-F238E27FC236}">
                    <a16:creationId xmlns:a16="http://schemas.microsoft.com/office/drawing/2014/main" id="{E6DAE317-53BC-4495-9D00-0226111CEB95}"/>
                  </a:ext>
                </a:extLst>
              </p:cNvPr>
              <p:cNvGrpSpPr>
                <a:grpSpLocks/>
              </p:cNvGrpSpPr>
              <p:nvPr/>
            </p:nvGrpSpPr>
            <p:grpSpPr bwMode="auto">
              <a:xfrm flipV="1">
                <a:off x="3686" y="243"/>
                <a:ext cx="177" cy="66"/>
                <a:chOff x="2848" y="848"/>
                <a:chExt cx="140" cy="98"/>
              </a:xfrm>
            </p:grpSpPr>
            <p:sp>
              <p:nvSpPr>
                <p:cNvPr id="249947" name="Line 33">
                  <a:extLst>
                    <a:ext uri="{FF2B5EF4-FFF2-40B4-BE49-F238E27FC236}">
                      <a16:creationId xmlns:a16="http://schemas.microsoft.com/office/drawing/2014/main" id="{F4E142F9-54E4-4257-974D-DD43A163205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8" name="Line 34">
                  <a:extLst>
                    <a:ext uri="{FF2B5EF4-FFF2-40B4-BE49-F238E27FC236}">
                      <a16:creationId xmlns:a16="http://schemas.microsoft.com/office/drawing/2014/main" id="{7FC9D403-94F3-4B08-8906-516DC811B9A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9" name="Line 35">
                  <a:extLst>
                    <a:ext uri="{FF2B5EF4-FFF2-40B4-BE49-F238E27FC236}">
                      <a16:creationId xmlns:a16="http://schemas.microsoft.com/office/drawing/2014/main" id="{FBD7F13E-2EEE-423D-8E33-988961048C4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9875" name="Group 36">
              <a:extLst>
                <a:ext uri="{FF2B5EF4-FFF2-40B4-BE49-F238E27FC236}">
                  <a16:creationId xmlns:a16="http://schemas.microsoft.com/office/drawing/2014/main" id="{B4415E08-EDDB-47FA-B2DE-748F155A454C}"/>
                </a:ext>
              </a:extLst>
            </p:cNvPr>
            <p:cNvGrpSpPr>
              <a:grpSpLocks/>
            </p:cNvGrpSpPr>
            <p:nvPr/>
          </p:nvGrpSpPr>
          <p:grpSpPr bwMode="auto">
            <a:xfrm>
              <a:off x="2159" y="1780"/>
              <a:ext cx="426" cy="198"/>
              <a:chOff x="3600" y="219"/>
              <a:chExt cx="360" cy="175"/>
            </a:xfrm>
          </p:grpSpPr>
          <p:sp>
            <p:nvSpPr>
              <p:cNvPr id="249927" name="Oval 37">
                <a:extLst>
                  <a:ext uri="{FF2B5EF4-FFF2-40B4-BE49-F238E27FC236}">
                    <a16:creationId xmlns:a16="http://schemas.microsoft.com/office/drawing/2014/main" id="{5CF7327D-A62C-4B89-B1B5-7BBDAA6A22F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28" name="Line 38">
                <a:extLst>
                  <a:ext uri="{FF2B5EF4-FFF2-40B4-BE49-F238E27FC236}">
                    <a16:creationId xmlns:a16="http://schemas.microsoft.com/office/drawing/2014/main" id="{9DBA6F9D-992C-4F73-926A-35A4AC4A7B5F}"/>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9" name="Line 39">
                <a:extLst>
                  <a:ext uri="{FF2B5EF4-FFF2-40B4-BE49-F238E27FC236}">
                    <a16:creationId xmlns:a16="http://schemas.microsoft.com/office/drawing/2014/main" id="{5AEA980E-7409-43CC-BB9D-C451733C62D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0" name="Rectangle 40">
                <a:extLst>
                  <a:ext uri="{FF2B5EF4-FFF2-40B4-BE49-F238E27FC236}">
                    <a16:creationId xmlns:a16="http://schemas.microsoft.com/office/drawing/2014/main" id="{197B278F-1785-4F71-B05D-C13D0A76C964}"/>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31" name="Oval 41">
                <a:extLst>
                  <a:ext uri="{FF2B5EF4-FFF2-40B4-BE49-F238E27FC236}">
                    <a16:creationId xmlns:a16="http://schemas.microsoft.com/office/drawing/2014/main" id="{A3413D33-7E15-40D4-A6B6-5CDD0D08261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32" name="Group 42">
                <a:extLst>
                  <a:ext uri="{FF2B5EF4-FFF2-40B4-BE49-F238E27FC236}">
                    <a16:creationId xmlns:a16="http://schemas.microsoft.com/office/drawing/2014/main" id="{88357B69-9A66-4DB6-B61B-721A5DBC1040}"/>
                  </a:ext>
                </a:extLst>
              </p:cNvPr>
              <p:cNvGrpSpPr>
                <a:grpSpLocks/>
              </p:cNvGrpSpPr>
              <p:nvPr/>
            </p:nvGrpSpPr>
            <p:grpSpPr bwMode="auto">
              <a:xfrm>
                <a:off x="3686" y="244"/>
                <a:ext cx="177" cy="66"/>
                <a:chOff x="2848" y="848"/>
                <a:chExt cx="140" cy="98"/>
              </a:xfrm>
            </p:grpSpPr>
            <p:sp>
              <p:nvSpPr>
                <p:cNvPr id="249937" name="Line 43">
                  <a:extLst>
                    <a:ext uri="{FF2B5EF4-FFF2-40B4-BE49-F238E27FC236}">
                      <a16:creationId xmlns:a16="http://schemas.microsoft.com/office/drawing/2014/main" id="{68FDA770-5432-483A-97D9-DE82C17675A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8" name="Line 44">
                  <a:extLst>
                    <a:ext uri="{FF2B5EF4-FFF2-40B4-BE49-F238E27FC236}">
                      <a16:creationId xmlns:a16="http://schemas.microsoft.com/office/drawing/2014/main" id="{B33B6F59-444D-4757-AAA4-6D4B2B26E50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9" name="Line 45">
                  <a:extLst>
                    <a:ext uri="{FF2B5EF4-FFF2-40B4-BE49-F238E27FC236}">
                      <a16:creationId xmlns:a16="http://schemas.microsoft.com/office/drawing/2014/main" id="{3DCAEEA8-92CC-455C-95B5-99B25978CAF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33" name="Group 46">
                <a:extLst>
                  <a:ext uri="{FF2B5EF4-FFF2-40B4-BE49-F238E27FC236}">
                    <a16:creationId xmlns:a16="http://schemas.microsoft.com/office/drawing/2014/main" id="{7CA496D6-3D6E-425F-A12C-285E30A1EEA8}"/>
                  </a:ext>
                </a:extLst>
              </p:cNvPr>
              <p:cNvGrpSpPr>
                <a:grpSpLocks/>
              </p:cNvGrpSpPr>
              <p:nvPr/>
            </p:nvGrpSpPr>
            <p:grpSpPr bwMode="auto">
              <a:xfrm flipV="1">
                <a:off x="3686" y="243"/>
                <a:ext cx="177" cy="66"/>
                <a:chOff x="2848" y="848"/>
                <a:chExt cx="140" cy="98"/>
              </a:xfrm>
            </p:grpSpPr>
            <p:sp>
              <p:nvSpPr>
                <p:cNvPr id="249934" name="Line 47">
                  <a:extLst>
                    <a:ext uri="{FF2B5EF4-FFF2-40B4-BE49-F238E27FC236}">
                      <a16:creationId xmlns:a16="http://schemas.microsoft.com/office/drawing/2014/main" id="{54EA37C7-F02C-426B-89AE-2D25FCD03EF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5" name="Line 48">
                  <a:extLst>
                    <a:ext uri="{FF2B5EF4-FFF2-40B4-BE49-F238E27FC236}">
                      <a16:creationId xmlns:a16="http://schemas.microsoft.com/office/drawing/2014/main" id="{2A2A12EA-C278-47AD-92FB-EDBEF0C4183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6" name="Line 49">
                  <a:extLst>
                    <a:ext uri="{FF2B5EF4-FFF2-40B4-BE49-F238E27FC236}">
                      <a16:creationId xmlns:a16="http://schemas.microsoft.com/office/drawing/2014/main" id="{B8B1D143-DE86-43AA-BD2D-4B35BBB29F2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876" name="Freeform 50">
              <a:extLst>
                <a:ext uri="{FF2B5EF4-FFF2-40B4-BE49-F238E27FC236}">
                  <a16:creationId xmlns:a16="http://schemas.microsoft.com/office/drawing/2014/main" id="{6DC4D695-C8C9-412D-BB88-824575AEE946}"/>
                </a:ext>
              </a:extLst>
            </p:cNvPr>
            <p:cNvSpPr>
              <a:spLocks/>
            </p:cNvSpPr>
            <p:nvPr/>
          </p:nvSpPr>
          <p:spPr bwMode="auto">
            <a:xfrm>
              <a:off x="2615" y="1393"/>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9877" name="Group 51">
              <a:extLst>
                <a:ext uri="{FF2B5EF4-FFF2-40B4-BE49-F238E27FC236}">
                  <a16:creationId xmlns:a16="http://schemas.microsoft.com/office/drawing/2014/main" id="{365B0EAA-A96C-4015-9411-D99F40DF16B5}"/>
                </a:ext>
              </a:extLst>
            </p:cNvPr>
            <p:cNvGrpSpPr>
              <a:grpSpLocks/>
            </p:cNvGrpSpPr>
            <p:nvPr/>
          </p:nvGrpSpPr>
          <p:grpSpPr bwMode="auto">
            <a:xfrm>
              <a:off x="3330" y="1278"/>
              <a:ext cx="428" cy="198"/>
              <a:chOff x="3600" y="219"/>
              <a:chExt cx="360" cy="175"/>
            </a:xfrm>
          </p:grpSpPr>
          <p:sp>
            <p:nvSpPr>
              <p:cNvPr id="249914" name="Oval 52">
                <a:extLst>
                  <a:ext uri="{FF2B5EF4-FFF2-40B4-BE49-F238E27FC236}">
                    <a16:creationId xmlns:a16="http://schemas.microsoft.com/office/drawing/2014/main" id="{097980CF-9AEA-4DDD-8CB6-3C559DAE889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15" name="Line 53">
                <a:extLst>
                  <a:ext uri="{FF2B5EF4-FFF2-40B4-BE49-F238E27FC236}">
                    <a16:creationId xmlns:a16="http://schemas.microsoft.com/office/drawing/2014/main" id="{2D67332D-200F-4AD4-9EB1-B8EF6816802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6" name="Line 54">
                <a:extLst>
                  <a:ext uri="{FF2B5EF4-FFF2-40B4-BE49-F238E27FC236}">
                    <a16:creationId xmlns:a16="http://schemas.microsoft.com/office/drawing/2014/main" id="{8FB036A1-83DA-431E-A484-5ED6488F275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7" name="Rectangle 55">
                <a:extLst>
                  <a:ext uri="{FF2B5EF4-FFF2-40B4-BE49-F238E27FC236}">
                    <a16:creationId xmlns:a16="http://schemas.microsoft.com/office/drawing/2014/main" id="{7BCF9CDC-6348-4E89-9E8A-2274DA700AB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18" name="Oval 56">
                <a:extLst>
                  <a:ext uri="{FF2B5EF4-FFF2-40B4-BE49-F238E27FC236}">
                    <a16:creationId xmlns:a16="http://schemas.microsoft.com/office/drawing/2014/main" id="{64B16EE2-69D9-4FEF-AD16-ECE403DAFA8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19" name="Group 57">
                <a:extLst>
                  <a:ext uri="{FF2B5EF4-FFF2-40B4-BE49-F238E27FC236}">
                    <a16:creationId xmlns:a16="http://schemas.microsoft.com/office/drawing/2014/main" id="{E34BA0ED-E73A-4518-AE63-D52A0EC9AE09}"/>
                  </a:ext>
                </a:extLst>
              </p:cNvPr>
              <p:cNvGrpSpPr>
                <a:grpSpLocks/>
              </p:cNvGrpSpPr>
              <p:nvPr/>
            </p:nvGrpSpPr>
            <p:grpSpPr bwMode="auto">
              <a:xfrm>
                <a:off x="3686" y="244"/>
                <a:ext cx="177" cy="66"/>
                <a:chOff x="2848" y="848"/>
                <a:chExt cx="140" cy="98"/>
              </a:xfrm>
            </p:grpSpPr>
            <p:sp>
              <p:nvSpPr>
                <p:cNvPr id="249924" name="Line 58">
                  <a:extLst>
                    <a:ext uri="{FF2B5EF4-FFF2-40B4-BE49-F238E27FC236}">
                      <a16:creationId xmlns:a16="http://schemas.microsoft.com/office/drawing/2014/main" id="{11BE4BEF-21E2-428E-A5C2-C335ECE591B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5" name="Line 59">
                  <a:extLst>
                    <a:ext uri="{FF2B5EF4-FFF2-40B4-BE49-F238E27FC236}">
                      <a16:creationId xmlns:a16="http://schemas.microsoft.com/office/drawing/2014/main" id="{A60BB63C-66C0-4C3B-90CF-0604F45F431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6" name="Line 60">
                  <a:extLst>
                    <a:ext uri="{FF2B5EF4-FFF2-40B4-BE49-F238E27FC236}">
                      <a16:creationId xmlns:a16="http://schemas.microsoft.com/office/drawing/2014/main" id="{98A3CD39-3AD9-4ACB-8788-8600E1215B4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20" name="Group 61">
                <a:extLst>
                  <a:ext uri="{FF2B5EF4-FFF2-40B4-BE49-F238E27FC236}">
                    <a16:creationId xmlns:a16="http://schemas.microsoft.com/office/drawing/2014/main" id="{67437E66-15F9-4B27-8346-F680B10E8D59}"/>
                  </a:ext>
                </a:extLst>
              </p:cNvPr>
              <p:cNvGrpSpPr>
                <a:grpSpLocks/>
              </p:cNvGrpSpPr>
              <p:nvPr/>
            </p:nvGrpSpPr>
            <p:grpSpPr bwMode="auto">
              <a:xfrm flipV="1">
                <a:off x="3686" y="243"/>
                <a:ext cx="177" cy="66"/>
                <a:chOff x="2848" y="848"/>
                <a:chExt cx="140" cy="98"/>
              </a:xfrm>
            </p:grpSpPr>
            <p:sp>
              <p:nvSpPr>
                <p:cNvPr id="249921" name="Line 62">
                  <a:extLst>
                    <a:ext uri="{FF2B5EF4-FFF2-40B4-BE49-F238E27FC236}">
                      <a16:creationId xmlns:a16="http://schemas.microsoft.com/office/drawing/2014/main" id="{44201FA1-61E1-4B36-970B-A8FB0D390E9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2" name="Line 63">
                  <a:extLst>
                    <a:ext uri="{FF2B5EF4-FFF2-40B4-BE49-F238E27FC236}">
                      <a16:creationId xmlns:a16="http://schemas.microsoft.com/office/drawing/2014/main" id="{F7642BBE-1551-43F7-A40C-2E1AD037076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3" name="Line 64">
                  <a:extLst>
                    <a:ext uri="{FF2B5EF4-FFF2-40B4-BE49-F238E27FC236}">
                      <a16:creationId xmlns:a16="http://schemas.microsoft.com/office/drawing/2014/main" id="{436A9DFD-4EFF-4703-8E14-0C8DE84C43F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878" name="Freeform 65">
              <a:extLst>
                <a:ext uri="{FF2B5EF4-FFF2-40B4-BE49-F238E27FC236}">
                  <a16:creationId xmlns:a16="http://schemas.microsoft.com/office/drawing/2014/main" id="{757F11C1-709E-46D0-8767-D208F6E0CCEC}"/>
                </a:ext>
              </a:extLst>
            </p:cNvPr>
            <p:cNvSpPr>
              <a:spLocks/>
            </p:cNvSpPr>
            <p:nvPr/>
          </p:nvSpPr>
          <p:spPr bwMode="auto">
            <a:xfrm>
              <a:off x="223" y="1401"/>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9879" name="Freeform 66">
              <a:extLst>
                <a:ext uri="{FF2B5EF4-FFF2-40B4-BE49-F238E27FC236}">
                  <a16:creationId xmlns:a16="http://schemas.microsoft.com/office/drawing/2014/main" id="{C8A552AF-00F1-4F85-85BD-547B0611B0B6}"/>
                </a:ext>
              </a:extLst>
            </p:cNvPr>
            <p:cNvSpPr>
              <a:spLocks/>
            </p:cNvSpPr>
            <p:nvPr/>
          </p:nvSpPr>
          <p:spPr bwMode="auto">
            <a:xfrm>
              <a:off x="3763" y="1386"/>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9880" name="Group 67">
              <a:extLst>
                <a:ext uri="{FF2B5EF4-FFF2-40B4-BE49-F238E27FC236}">
                  <a16:creationId xmlns:a16="http://schemas.microsoft.com/office/drawing/2014/main" id="{73615FD1-E248-400A-9066-5D4B79AEBBDF}"/>
                </a:ext>
              </a:extLst>
            </p:cNvPr>
            <p:cNvGrpSpPr>
              <a:grpSpLocks/>
            </p:cNvGrpSpPr>
            <p:nvPr/>
          </p:nvGrpSpPr>
          <p:grpSpPr bwMode="auto">
            <a:xfrm>
              <a:off x="4840" y="1291"/>
              <a:ext cx="426" cy="198"/>
              <a:chOff x="3600" y="219"/>
              <a:chExt cx="360" cy="175"/>
            </a:xfrm>
          </p:grpSpPr>
          <p:sp>
            <p:nvSpPr>
              <p:cNvPr id="249901" name="Oval 68">
                <a:extLst>
                  <a:ext uri="{FF2B5EF4-FFF2-40B4-BE49-F238E27FC236}">
                    <a16:creationId xmlns:a16="http://schemas.microsoft.com/office/drawing/2014/main" id="{36A87B23-4788-405F-AC08-65370BB6721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02" name="Line 69">
                <a:extLst>
                  <a:ext uri="{FF2B5EF4-FFF2-40B4-BE49-F238E27FC236}">
                    <a16:creationId xmlns:a16="http://schemas.microsoft.com/office/drawing/2014/main" id="{6406BE5A-39AC-40DE-9661-0F17E20CB36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3" name="Line 70">
                <a:extLst>
                  <a:ext uri="{FF2B5EF4-FFF2-40B4-BE49-F238E27FC236}">
                    <a16:creationId xmlns:a16="http://schemas.microsoft.com/office/drawing/2014/main" id="{9D6DC8C6-A389-4618-AEAF-D998BE9F121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4" name="Rectangle 71">
                <a:extLst>
                  <a:ext uri="{FF2B5EF4-FFF2-40B4-BE49-F238E27FC236}">
                    <a16:creationId xmlns:a16="http://schemas.microsoft.com/office/drawing/2014/main" id="{304FEE01-3578-47F3-83C5-4B130B1FBDF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05" name="Oval 72">
                <a:extLst>
                  <a:ext uri="{FF2B5EF4-FFF2-40B4-BE49-F238E27FC236}">
                    <a16:creationId xmlns:a16="http://schemas.microsoft.com/office/drawing/2014/main" id="{15D1CC8F-4C51-404D-BAD3-203767DAD77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06" name="Group 73">
                <a:extLst>
                  <a:ext uri="{FF2B5EF4-FFF2-40B4-BE49-F238E27FC236}">
                    <a16:creationId xmlns:a16="http://schemas.microsoft.com/office/drawing/2014/main" id="{3141ED3D-7693-4467-9273-54957DA2F327}"/>
                  </a:ext>
                </a:extLst>
              </p:cNvPr>
              <p:cNvGrpSpPr>
                <a:grpSpLocks/>
              </p:cNvGrpSpPr>
              <p:nvPr/>
            </p:nvGrpSpPr>
            <p:grpSpPr bwMode="auto">
              <a:xfrm>
                <a:off x="3686" y="244"/>
                <a:ext cx="177" cy="66"/>
                <a:chOff x="2848" y="848"/>
                <a:chExt cx="140" cy="98"/>
              </a:xfrm>
            </p:grpSpPr>
            <p:sp>
              <p:nvSpPr>
                <p:cNvPr id="249911" name="Line 74">
                  <a:extLst>
                    <a:ext uri="{FF2B5EF4-FFF2-40B4-BE49-F238E27FC236}">
                      <a16:creationId xmlns:a16="http://schemas.microsoft.com/office/drawing/2014/main" id="{A3F10408-9375-4068-85CC-CA6ECA130BE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2" name="Line 75">
                  <a:extLst>
                    <a:ext uri="{FF2B5EF4-FFF2-40B4-BE49-F238E27FC236}">
                      <a16:creationId xmlns:a16="http://schemas.microsoft.com/office/drawing/2014/main" id="{379D28B0-EA90-4141-B6CA-FD5BD6F5D65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3" name="Line 76">
                  <a:extLst>
                    <a:ext uri="{FF2B5EF4-FFF2-40B4-BE49-F238E27FC236}">
                      <a16:creationId xmlns:a16="http://schemas.microsoft.com/office/drawing/2014/main" id="{05E90081-F2DF-4FB1-9F2D-3F627B4AEE7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07" name="Group 77">
                <a:extLst>
                  <a:ext uri="{FF2B5EF4-FFF2-40B4-BE49-F238E27FC236}">
                    <a16:creationId xmlns:a16="http://schemas.microsoft.com/office/drawing/2014/main" id="{B815C6E5-9061-4B79-8515-2A8DF379C46B}"/>
                  </a:ext>
                </a:extLst>
              </p:cNvPr>
              <p:cNvGrpSpPr>
                <a:grpSpLocks/>
              </p:cNvGrpSpPr>
              <p:nvPr/>
            </p:nvGrpSpPr>
            <p:grpSpPr bwMode="auto">
              <a:xfrm flipV="1">
                <a:off x="3686" y="243"/>
                <a:ext cx="177" cy="66"/>
                <a:chOff x="2848" y="848"/>
                <a:chExt cx="140" cy="98"/>
              </a:xfrm>
            </p:grpSpPr>
            <p:sp>
              <p:nvSpPr>
                <p:cNvPr id="249908" name="Line 78">
                  <a:extLst>
                    <a:ext uri="{FF2B5EF4-FFF2-40B4-BE49-F238E27FC236}">
                      <a16:creationId xmlns:a16="http://schemas.microsoft.com/office/drawing/2014/main" id="{B2F58C01-BD10-496D-B07E-DC521AFFE90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9" name="Line 79">
                  <a:extLst>
                    <a:ext uri="{FF2B5EF4-FFF2-40B4-BE49-F238E27FC236}">
                      <a16:creationId xmlns:a16="http://schemas.microsoft.com/office/drawing/2014/main" id="{1BF9801A-AF55-490C-B364-44D13C225D5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0" name="Line 80">
                  <a:extLst>
                    <a:ext uri="{FF2B5EF4-FFF2-40B4-BE49-F238E27FC236}">
                      <a16:creationId xmlns:a16="http://schemas.microsoft.com/office/drawing/2014/main" id="{932BEF94-368D-4288-825C-65CD55AE9D9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881" name="Line 81">
              <a:extLst>
                <a:ext uri="{FF2B5EF4-FFF2-40B4-BE49-F238E27FC236}">
                  <a16:creationId xmlns:a16="http://schemas.microsoft.com/office/drawing/2014/main" id="{6B9F429C-74AC-4018-A78C-D20E6A20A7C4}"/>
                </a:ext>
              </a:extLst>
            </p:cNvPr>
            <p:cNvSpPr>
              <a:spLocks noChangeShapeType="1"/>
            </p:cNvSpPr>
            <p:nvPr/>
          </p:nvSpPr>
          <p:spPr bwMode="auto">
            <a:xfrm flipV="1">
              <a:off x="1341" y="1015"/>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2" name="Line 82">
              <a:extLst>
                <a:ext uri="{FF2B5EF4-FFF2-40B4-BE49-F238E27FC236}">
                  <a16:creationId xmlns:a16="http://schemas.microsoft.com/office/drawing/2014/main" id="{1E290A56-ECAF-41DB-9E1D-D403FE22B3A5}"/>
                </a:ext>
              </a:extLst>
            </p:cNvPr>
            <p:cNvSpPr>
              <a:spLocks noChangeShapeType="1"/>
            </p:cNvSpPr>
            <p:nvPr/>
          </p:nvSpPr>
          <p:spPr bwMode="auto">
            <a:xfrm flipV="1">
              <a:off x="2497" y="1037"/>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3" name="Line 83">
              <a:extLst>
                <a:ext uri="{FF2B5EF4-FFF2-40B4-BE49-F238E27FC236}">
                  <a16:creationId xmlns:a16="http://schemas.microsoft.com/office/drawing/2014/main" id="{88161643-092B-4C3B-8AD6-651870E18A29}"/>
                </a:ext>
              </a:extLst>
            </p:cNvPr>
            <p:cNvSpPr>
              <a:spLocks noChangeShapeType="1"/>
            </p:cNvSpPr>
            <p:nvPr/>
          </p:nvSpPr>
          <p:spPr bwMode="auto">
            <a:xfrm flipV="1">
              <a:off x="3653" y="1059"/>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4" name="Line 84">
              <a:extLst>
                <a:ext uri="{FF2B5EF4-FFF2-40B4-BE49-F238E27FC236}">
                  <a16:creationId xmlns:a16="http://schemas.microsoft.com/office/drawing/2014/main" id="{552E6813-E1FA-4926-A01F-C0584CEED847}"/>
                </a:ext>
              </a:extLst>
            </p:cNvPr>
            <p:cNvSpPr>
              <a:spLocks noChangeShapeType="1"/>
            </p:cNvSpPr>
            <p:nvPr/>
          </p:nvSpPr>
          <p:spPr bwMode="auto">
            <a:xfrm flipV="1">
              <a:off x="5143" y="1030"/>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5" name="Line 85">
              <a:extLst>
                <a:ext uri="{FF2B5EF4-FFF2-40B4-BE49-F238E27FC236}">
                  <a16:creationId xmlns:a16="http://schemas.microsoft.com/office/drawing/2014/main" id="{E5A39E1A-8F16-41AA-998F-63A8BE9CF5D3}"/>
                </a:ext>
              </a:extLst>
            </p:cNvPr>
            <p:cNvSpPr>
              <a:spLocks noChangeShapeType="1"/>
            </p:cNvSpPr>
            <p:nvPr/>
          </p:nvSpPr>
          <p:spPr bwMode="auto">
            <a:xfrm>
              <a:off x="5149" y="1503"/>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6" name="Line 86">
              <a:extLst>
                <a:ext uri="{FF2B5EF4-FFF2-40B4-BE49-F238E27FC236}">
                  <a16:creationId xmlns:a16="http://schemas.microsoft.com/office/drawing/2014/main" id="{3FBB6149-1461-42CD-BF60-3587DABF121B}"/>
                </a:ext>
              </a:extLst>
            </p:cNvPr>
            <p:cNvSpPr>
              <a:spLocks noChangeShapeType="1"/>
            </p:cNvSpPr>
            <p:nvPr/>
          </p:nvSpPr>
          <p:spPr bwMode="auto">
            <a:xfrm>
              <a:off x="1348" y="1482"/>
              <a:ext cx="814"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7" name="Freeform 87">
              <a:extLst>
                <a:ext uri="{FF2B5EF4-FFF2-40B4-BE49-F238E27FC236}">
                  <a16:creationId xmlns:a16="http://schemas.microsoft.com/office/drawing/2014/main" id="{3EAE376F-2FA5-44ED-A923-3E2A46CCFECE}"/>
                </a:ext>
              </a:extLst>
            </p:cNvPr>
            <p:cNvSpPr>
              <a:spLocks/>
            </p:cNvSpPr>
            <p:nvPr/>
          </p:nvSpPr>
          <p:spPr bwMode="auto">
            <a:xfrm rot="1183889">
              <a:off x="1431" y="157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88" name="Freeform 88">
              <a:extLst>
                <a:ext uri="{FF2B5EF4-FFF2-40B4-BE49-F238E27FC236}">
                  <a16:creationId xmlns:a16="http://schemas.microsoft.com/office/drawing/2014/main" id="{EC125D9E-4A6D-4189-A113-B0FD938ACF9C}"/>
                </a:ext>
              </a:extLst>
            </p:cNvPr>
            <p:cNvSpPr>
              <a:spLocks/>
            </p:cNvSpPr>
            <p:nvPr/>
          </p:nvSpPr>
          <p:spPr bwMode="auto">
            <a:xfrm>
              <a:off x="224" y="1252"/>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89" name="Freeform 89">
              <a:extLst>
                <a:ext uri="{FF2B5EF4-FFF2-40B4-BE49-F238E27FC236}">
                  <a16:creationId xmlns:a16="http://schemas.microsoft.com/office/drawing/2014/main" id="{23530C5C-2EB4-426F-8A65-437BEED16DB1}"/>
                </a:ext>
              </a:extLst>
            </p:cNvPr>
            <p:cNvSpPr>
              <a:spLocks/>
            </p:cNvSpPr>
            <p:nvPr/>
          </p:nvSpPr>
          <p:spPr bwMode="auto">
            <a:xfrm>
              <a:off x="2616"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90" name="Freeform 90">
              <a:extLst>
                <a:ext uri="{FF2B5EF4-FFF2-40B4-BE49-F238E27FC236}">
                  <a16:creationId xmlns:a16="http://schemas.microsoft.com/office/drawing/2014/main" id="{E130BDE2-E09E-4275-BB87-8ADBE8E3076D}"/>
                </a:ext>
              </a:extLst>
            </p:cNvPr>
            <p:cNvSpPr>
              <a:spLocks/>
            </p:cNvSpPr>
            <p:nvPr/>
          </p:nvSpPr>
          <p:spPr bwMode="auto">
            <a:xfrm>
              <a:off x="3764" y="123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91" name="Freeform 91">
              <a:extLst>
                <a:ext uri="{FF2B5EF4-FFF2-40B4-BE49-F238E27FC236}">
                  <a16:creationId xmlns:a16="http://schemas.microsoft.com/office/drawing/2014/main" id="{0C411ABF-6492-4C0E-9ED3-1FD4598FD043}"/>
                </a:ext>
              </a:extLst>
            </p:cNvPr>
            <p:cNvSpPr>
              <a:spLocks/>
            </p:cNvSpPr>
            <p:nvPr/>
          </p:nvSpPr>
          <p:spPr bwMode="auto">
            <a:xfrm rot="-2589433">
              <a:off x="5070" y="881"/>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92" name="Text Box 92">
              <a:extLst>
                <a:ext uri="{FF2B5EF4-FFF2-40B4-BE49-F238E27FC236}">
                  <a16:creationId xmlns:a16="http://schemas.microsoft.com/office/drawing/2014/main" id="{BC5C791B-DBEA-4C84-BA8D-22DA13C8CAC1}"/>
                </a:ext>
              </a:extLst>
            </p:cNvPr>
            <p:cNvSpPr txBox="1">
              <a:spLocks noChangeArrowheads="1"/>
            </p:cNvSpPr>
            <p:nvPr/>
          </p:nvSpPr>
          <p:spPr bwMode="auto">
            <a:xfrm>
              <a:off x="409" y="1219"/>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w</a:t>
              </a:r>
              <a:endParaRPr lang="en-US" altLang="zh-CN" u="none">
                <a:latin typeface="Comic Sans MS" panose="030F0702030302020204" pitchFamily="66" charset="0"/>
                <a:ea typeface="黑体" panose="02010609060101010101" pitchFamily="49" charset="-122"/>
              </a:endParaRPr>
            </a:p>
          </p:txBody>
        </p:sp>
        <p:sp>
          <p:nvSpPr>
            <p:cNvPr id="249893" name="Text Box 93">
              <a:extLst>
                <a:ext uri="{FF2B5EF4-FFF2-40B4-BE49-F238E27FC236}">
                  <a16:creationId xmlns:a16="http://schemas.microsoft.com/office/drawing/2014/main" id="{70827B76-5FD1-4484-805A-8EC2BC59F736}"/>
                </a:ext>
              </a:extLst>
            </p:cNvPr>
            <p:cNvSpPr txBox="1">
              <a:spLocks noChangeArrowheads="1"/>
            </p:cNvSpPr>
            <p:nvPr/>
          </p:nvSpPr>
          <p:spPr bwMode="auto">
            <a:xfrm>
              <a:off x="1675" y="1249"/>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x</a:t>
              </a:r>
              <a:endParaRPr lang="en-US" altLang="zh-CN" u="none">
                <a:latin typeface="Comic Sans MS" panose="030F0702030302020204" pitchFamily="66" charset="0"/>
                <a:ea typeface="黑体" panose="02010609060101010101" pitchFamily="49" charset="-122"/>
              </a:endParaRPr>
            </a:p>
          </p:txBody>
        </p:sp>
        <p:sp>
          <p:nvSpPr>
            <p:cNvPr id="249894" name="Text Box 94">
              <a:extLst>
                <a:ext uri="{FF2B5EF4-FFF2-40B4-BE49-F238E27FC236}">
                  <a16:creationId xmlns:a16="http://schemas.microsoft.com/office/drawing/2014/main" id="{1D6B101A-DA12-4D10-A411-7A31C287C5C2}"/>
                </a:ext>
              </a:extLst>
            </p:cNvPr>
            <p:cNvSpPr txBox="1">
              <a:spLocks noChangeArrowheads="1"/>
            </p:cNvSpPr>
            <p:nvPr/>
          </p:nvSpPr>
          <p:spPr bwMode="auto">
            <a:xfrm>
              <a:off x="3948" y="1249"/>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y</a:t>
              </a:r>
              <a:endParaRPr lang="en-US" altLang="zh-CN" u="none">
                <a:latin typeface="Comic Sans MS" panose="030F0702030302020204" pitchFamily="66" charset="0"/>
                <a:ea typeface="黑体" panose="02010609060101010101" pitchFamily="49" charset="-122"/>
              </a:endParaRPr>
            </a:p>
          </p:txBody>
        </p:sp>
        <p:sp>
          <p:nvSpPr>
            <p:cNvPr id="249895" name="Text Box 95">
              <a:extLst>
                <a:ext uri="{FF2B5EF4-FFF2-40B4-BE49-F238E27FC236}">
                  <a16:creationId xmlns:a16="http://schemas.microsoft.com/office/drawing/2014/main" id="{F7DAD597-0006-48E3-B951-0F077C07DDAE}"/>
                </a:ext>
              </a:extLst>
            </p:cNvPr>
            <p:cNvSpPr txBox="1">
              <a:spLocks noChangeArrowheads="1"/>
            </p:cNvSpPr>
            <p:nvPr/>
          </p:nvSpPr>
          <p:spPr bwMode="auto">
            <a:xfrm>
              <a:off x="5310" y="908"/>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z</a:t>
              </a:r>
              <a:endParaRPr lang="en-US" altLang="zh-CN" u="none">
                <a:latin typeface="Comic Sans MS" panose="030F0702030302020204" pitchFamily="66" charset="0"/>
                <a:ea typeface="黑体" panose="02010609060101010101" pitchFamily="49" charset="-122"/>
              </a:endParaRPr>
            </a:p>
          </p:txBody>
        </p:sp>
        <p:sp>
          <p:nvSpPr>
            <p:cNvPr id="249896" name="Text Box 96">
              <a:extLst>
                <a:ext uri="{FF2B5EF4-FFF2-40B4-BE49-F238E27FC236}">
                  <a16:creationId xmlns:a16="http://schemas.microsoft.com/office/drawing/2014/main" id="{A8AB5C83-0BEB-4F8F-9450-64F1AF186870}"/>
                </a:ext>
              </a:extLst>
            </p:cNvPr>
            <p:cNvSpPr txBox="1">
              <a:spLocks noChangeArrowheads="1"/>
            </p:cNvSpPr>
            <p:nvPr/>
          </p:nvSpPr>
          <p:spPr bwMode="auto">
            <a:xfrm>
              <a:off x="1076" y="144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A</a:t>
              </a:r>
            </a:p>
          </p:txBody>
        </p:sp>
        <p:sp>
          <p:nvSpPr>
            <p:cNvPr id="249897" name="Text Box 97">
              <a:extLst>
                <a:ext uri="{FF2B5EF4-FFF2-40B4-BE49-F238E27FC236}">
                  <a16:creationId xmlns:a16="http://schemas.microsoft.com/office/drawing/2014/main" id="{68576619-DFA4-4CA8-8B92-2D24B655DB47}"/>
                </a:ext>
              </a:extLst>
            </p:cNvPr>
            <p:cNvSpPr txBox="1">
              <a:spLocks noChangeArrowheads="1"/>
            </p:cNvSpPr>
            <p:nvPr/>
          </p:nvSpPr>
          <p:spPr bwMode="auto">
            <a:xfrm>
              <a:off x="2246" y="1952"/>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C</a:t>
              </a:r>
            </a:p>
          </p:txBody>
        </p:sp>
        <p:sp>
          <p:nvSpPr>
            <p:cNvPr id="249898" name="Text Box 98">
              <a:extLst>
                <a:ext uri="{FF2B5EF4-FFF2-40B4-BE49-F238E27FC236}">
                  <a16:creationId xmlns:a16="http://schemas.microsoft.com/office/drawing/2014/main" id="{ED78645A-0F04-48E9-B3B0-7DC5309F92D5}"/>
                </a:ext>
              </a:extLst>
            </p:cNvPr>
            <p:cNvSpPr txBox="1">
              <a:spLocks noChangeArrowheads="1"/>
            </p:cNvSpPr>
            <p:nvPr/>
          </p:nvSpPr>
          <p:spPr bwMode="auto">
            <a:xfrm>
              <a:off x="2245" y="146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D</a:t>
              </a:r>
            </a:p>
          </p:txBody>
        </p:sp>
        <p:sp>
          <p:nvSpPr>
            <p:cNvPr id="249899" name="Text Box 99">
              <a:extLst>
                <a:ext uri="{FF2B5EF4-FFF2-40B4-BE49-F238E27FC236}">
                  <a16:creationId xmlns:a16="http://schemas.microsoft.com/office/drawing/2014/main" id="{2710C320-69E0-44B7-8611-C5B365A54B12}"/>
                </a:ext>
              </a:extLst>
            </p:cNvPr>
            <p:cNvSpPr txBox="1">
              <a:spLocks noChangeArrowheads="1"/>
            </p:cNvSpPr>
            <p:nvPr/>
          </p:nvSpPr>
          <p:spPr bwMode="auto">
            <a:xfrm>
              <a:off x="3401" y="1485"/>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B</a:t>
              </a:r>
            </a:p>
          </p:txBody>
        </p:sp>
        <p:sp>
          <p:nvSpPr>
            <p:cNvPr id="249900" name="Line 100">
              <a:extLst>
                <a:ext uri="{FF2B5EF4-FFF2-40B4-BE49-F238E27FC236}">
                  <a16:creationId xmlns:a16="http://schemas.microsoft.com/office/drawing/2014/main" id="{013E34B2-F572-40CB-873F-5951914D783E}"/>
                </a:ext>
              </a:extLst>
            </p:cNvPr>
            <p:cNvSpPr>
              <a:spLocks noChangeShapeType="1"/>
            </p:cNvSpPr>
            <p:nvPr/>
          </p:nvSpPr>
          <p:spPr bwMode="auto">
            <a:xfrm>
              <a:off x="2592" y="1923"/>
              <a:ext cx="47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9864" name="Text Box 101">
            <a:extLst>
              <a:ext uri="{FF2B5EF4-FFF2-40B4-BE49-F238E27FC236}">
                <a16:creationId xmlns:a16="http://schemas.microsoft.com/office/drawing/2014/main" id="{7EB4D5D9-0E4D-4FB6-83D2-C35C17EE912E}"/>
              </a:ext>
            </a:extLst>
          </p:cNvPr>
          <p:cNvSpPr txBox="1">
            <a:spLocks noChangeArrowheads="1"/>
          </p:cNvSpPr>
          <p:nvPr/>
        </p:nvSpPr>
        <p:spPr bwMode="auto">
          <a:xfrm>
            <a:off x="1822451" y="890589"/>
            <a:ext cx="4175125" cy="15525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chemeClr val="accent2"/>
                </a:solidFill>
                <a:latin typeface="Comic Sans MS" panose="030F0702030302020204" pitchFamily="66" charset="0"/>
                <a:ea typeface="黑体" panose="02010609060101010101" pitchFamily="49" charset="-122"/>
              </a:rPr>
              <a:t>目的子网  下一跳   到目的地的跳数</a:t>
            </a:r>
          </a:p>
          <a:p>
            <a:r>
              <a:rPr lang="en-US" altLang="zh-CN" sz="2000" b="1" u="none">
                <a:latin typeface="Comic Sans MS" panose="030F0702030302020204" pitchFamily="66" charset="0"/>
                <a:ea typeface="黑体" panose="02010609060101010101" pitchFamily="49" charset="-122"/>
              </a:rPr>
              <a:t>   </a:t>
            </a:r>
            <a:r>
              <a:rPr lang="en-US" altLang="zh-CN" sz="2000" b="1" u="none">
                <a:solidFill>
                  <a:srgbClr val="FF0000"/>
                </a:solidFill>
                <a:latin typeface="Comic Sans MS" panose="030F0702030302020204" pitchFamily="66" charset="0"/>
                <a:ea typeface="黑体" panose="02010609060101010101" pitchFamily="49" charset="-122"/>
              </a:rPr>
              <a:t>w</a:t>
            </a:r>
            <a:r>
              <a:rPr lang="en-US" altLang="zh-CN" sz="2000" b="1" u="none">
                <a:latin typeface="Comic Sans MS" panose="030F0702030302020204" pitchFamily="66" charset="0"/>
                <a:ea typeface="黑体" panose="02010609060101010101" pitchFamily="49" charset="-122"/>
              </a:rPr>
              <a:t>	  -          -</a:t>
            </a:r>
          </a:p>
          <a:p>
            <a:r>
              <a:rPr lang="en-US" altLang="zh-CN" sz="2000" b="1" u="none">
                <a:latin typeface="Comic Sans MS" panose="030F0702030302020204" pitchFamily="66" charset="0"/>
                <a:ea typeface="黑体" panose="02010609060101010101" pitchFamily="49" charset="-122"/>
              </a:rPr>
              <a:t>   </a:t>
            </a:r>
            <a:r>
              <a:rPr lang="en-US" altLang="zh-CN" sz="2000" b="1" u="none">
                <a:solidFill>
                  <a:srgbClr val="FF0000"/>
                </a:solidFill>
                <a:latin typeface="Comic Sans MS" panose="030F0702030302020204" pitchFamily="66" charset="0"/>
                <a:ea typeface="黑体" panose="02010609060101010101" pitchFamily="49" charset="-122"/>
              </a:rPr>
              <a:t>x</a:t>
            </a:r>
            <a:r>
              <a:rPr lang="en-US" altLang="zh-CN" sz="2000" b="1" u="none">
                <a:latin typeface="Comic Sans MS" panose="030F0702030302020204" pitchFamily="66" charset="0"/>
                <a:ea typeface="黑体" panose="02010609060101010101" pitchFamily="49" charset="-122"/>
              </a:rPr>
              <a:t>	  -          -</a:t>
            </a:r>
          </a:p>
          <a:p>
            <a:r>
              <a:rPr lang="en-US" altLang="zh-CN" sz="2000" b="1" u="none">
                <a:solidFill>
                  <a:srgbClr val="FF0000"/>
                </a:solidFill>
                <a:latin typeface="Comic Sans MS" panose="030F0702030302020204" pitchFamily="66" charset="0"/>
                <a:ea typeface="黑体" panose="02010609060101010101" pitchFamily="49" charset="-122"/>
              </a:rPr>
              <a:t>   z</a:t>
            </a:r>
            <a:r>
              <a:rPr lang="en-US" altLang="zh-CN" sz="2000" b="1" u="none">
                <a:latin typeface="Comic Sans MS" panose="030F0702030302020204" pitchFamily="66" charset="0"/>
                <a:ea typeface="黑体" panose="02010609060101010101" pitchFamily="49" charset="-122"/>
              </a:rPr>
              <a:t>	  C         4</a:t>
            </a:r>
          </a:p>
          <a:p>
            <a:r>
              <a:rPr lang="en-US" altLang="zh-CN" sz="2000" b="1" u="none">
                <a:latin typeface="Comic Sans MS" panose="030F0702030302020204" pitchFamily="66" charset="0"/>
                <a:ea typeface="黑体" panose="02010609060101010101" pitchFamily="49" charset="-122"/>
              </a:rPr>
              <a:t>   ….	  …        ...</a:t>
            </a:r>
          </a:p>
        </p:txBody>
      </p:sp>
      <p:sp>
        <p:nvSpPr>
          <p:cNvPr id="249865" name="Text Box 102">
            <a:extLst>
              <a:ext uri="{FF2B5EF4-FFF2-40B4-BE49-F238E27FC236}">
                <a16:creationId xmlns:a16="http://schemas.microsoft.com/office/drawing/2014/main" id="{5FC18364-3846-4CD2-8176-F3D43FC40D28}"/>
              </a:ext>
            </a:extLst>
          </p:cNvPr>
          <p:cNvSpPr txBox="1">
            <a:spLocks noChangeArrowheads="1"/>
          </p:cNvSpPr>
          <p:nvPr/>
        </p:nvSpPr>
        <p:spPr bwMode="auto">
          <a:xfrm>
            <a:off x="7037389" y="909639"/>
            <a:ext cx="164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chemeClr val="accent2"/>
                </a:solidFill>
                <a:latin typeface="Comic Sans MS" panose="030F0702030302020204" pitchFamily="66" charset="0"/>
                <a:ea typeface="黑体" panose="02010609060101010101" pitchFamily="49" charset="-122"/>
              </a:rPr>
              <a:t>来自</a:t>
            </a:r>
            <a:r>
              <a:rPr lang="en-US" altLang="zh-CN" sz="2000" b="1" u="none">
                <a:solidFill>
                  <a:schemeClr val="accent2"/>
                </a:solidFill>
                <a:latin typeface="Comic Sans MS" panose="030F0702030302020204" pitchFamily="66" charset="0"/>
                <a:ea typeface="黑体" panose="02010609060101010101" pitchFamily="49" charset="-122"/>
              </a:rPr>
              <a:t>A</a:t>
            </a:r>
            <a:r>
              <a:rPr lang="zh-CN" altLang="en-US" sz="2000" b="1" u="none">
                <a:solidFill>
                  <a:schemeClr val="accent2"/>
                </a:solidFill>
                <a:latin typeface="Comic Sans MS" panose="030F0702030302020204" pitchFamily="66" charset="0"/>
                <a:ea typeface="黑体" panose="02010609060101010101" pitchFamily="49" charset="-122"/>
              </a:rPr>
              <a:t>的通告</a:t>
            </a:r>
            <a:endParaRPr lang="zh-CN" altLang="en-US" u="none">
              <a:latin typeface="Comic Sans MS" panose="030F0702030302020204" pitchFamily="66" charset="0"/>
              <a:ea typeface="黑体" panose="02010609060101010101" pitchFamily="49" charset="-122"/>
            </a:endParaRPr>
          </a:p>
        </p:txBody>
      </p:sp>
      <p:sp>
        <p:nvSpPr>
          <p:cNvPr id="249866" name="Line 103">
            <a:extLst>
              <a:ext uri="{FF2B5EF4-FFF2-40B4-BE49-F238E27FC236}">
                <a16:creationId xmlns:a16="http://schemas.microsoft.com/office/drawing/2014/main" id="{EC4CBDCF-B121-427D-9FE0-F4D1C8633B54}"/>
              </a:ext>
            </a:extLst>
          </p:cNvPr>
          <p:cNvSpPr>
            <a:spLocks noChangeShapeType="1"/>
          </p:cNvSpPr>
          <p:nvPr/>
        </p:nvSpPr>
        <p:spPr bwMode="auto">
          <a:xfrm flipH="1">
            <a:off x="6307138" y="1117600"/>
            <a:ext cx="838200" cy="2476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67" name="Line 104">
            <a:extLst>
              <a:ext uri="{FF2B5EF4-FFF2-40B4-BE49-F238E27FC236}">
                <a16:creationId xmlns:a16="http://schemas.microsoft.com/office/drawing/2014/main" id="{17C5F86C-B3D7-424B-A6C4-D9B764982C1F}"/>
              </a:ext>
            </a:extLst>
          </p:cNvPr>
          <p:cNvSpPr>
            <a:spLocks noChangeShapeType="1"/>
          </p:cNvSpPr>
          <p:nvPr/>
        </p:nvSpPr>
        <p:spPr bwMode="auto">
          <a:xfrm>
            <a:off x="5664201" y="5249864"/>
            <a:ext cx="3540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68" name="Line 105">
            <a:extLst>
              <a:ext uri="{FF2B5EF4-FFF2-40B4-BE49-F238E27FC236}">
                <a16:creationId xmlns:a16="http://schemas.microsoft.com/office/drawing/2014/main" id="{3FC782AF-64FE-4566-9151-B3F35F842CDC}"/>
              </a:ext>
            </a:extLst>
          </p:cNvPr>
          <p:cNvSpPr>
            <a:spLocks noChangeShapeType="1"/>
          </p:cNvSpPr>
          <p:nvPr/>
        </p:nvSpPr>
        <p:spPr bwMode="auto">
          <a:xfrm flipV="1">
            <a:off x="5651501" y="5238750"/>
            <a:ext cx="354013" cy="2809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69" name="Line 106">
            <a:extLst>
              <a:ext uri="{FF2B5EF4-FFF2-40B4-BE49-F238E27FC236}">
                <a16:creationId xmlns:a16="http://schemas.microsoft.com/office/drawing/2014/main" id="{6941C581-ABD9-4B86-ABFA-ECCAF45A5E64}"/>
              </a:ext>
            </a:extLst>
          </p:cNvPr>
          <p:cNvSpPr>
            <a:spLocks noChangeShapeType="1"/>
          </p:cNvSpPr>
          <p:nvPr/>
        </p:nvSpPr>
        <p:spPr bwMode="auto">
          <a:xfrm>
            <a:off x="8404226" y="5267326"/>
            <a:ext cx="3540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70" name="Line 107">
            <a:extLst>
              <a:ext uri="{FF2B5EF4-FFF2-40B4-BE49-F238E27FC236}">
                <a16:creationId xmlns:a16="http://schemas.microsoft.com/office/drawing/2014/main" id="{9638450D-0ACF-4ABF-816C-290C72E5B325}"/>
              </a:ext>
            </a:extLst>
          </p:cNvPr>
          <p:cNvSpPr>
            <a:spLocks noChangeShapeType="1"/>
          </p:cNvSpPr>
          <p:nvPr/>
        </p:nvSpPr>
        <p:spPr bwMode="auto">
          <a:xfrm flipV="1">
            <a:off x="8404226" y="5219700"/>
            <a:ext cx="354013" cy="2809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031546" cy="1428589"/>
            <a:chOff x="551030" y="-368704"/>
            <a:chExt cx="6031546" cy="1428589"/>
          </a:xfrm>
        </p:grpSpPr>
        <p:grpSp>
          <p:nvGrpSpPr>
            <p:cNvPr id="29" name="组合 28"/>
            <p:cNvGrpSpPr/>
            <p:nvPr/>
          </p:nvGrpSpPr>
          <p:grpSpPr>
            <a:xfrm>
              <a:off x="1201631" y="303925"/>
              <a:ext cx="5380945" cy="687997"/>
              <a:chOff x="1839058" y="967769"/>
              <a:chExt cx="5380945" cy="687997"/>
            </a:xfrm>
          </p:grpSpPr>
          <p:sp>
            <p:nvSpPr>
              <p:cNvPr id="31" name="矩形: 圆角 30"/>
              <p:cNvSpPr/>
              <p:nvPr/>
            </p:nvSpPr>
            <p:spPr>
              <a:xfrm>
                <a:off x="1839058" y="967769"/>
                <a:ext cx="53809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10370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协议重要参数</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2" name="组合 21"/>
          <p:cNvGrpSpPr/>
          <p:nvPr/>
        </p:nvGrpSpPr>
        <p:grpSpPr>
          <a:xfrm>
            <a:off x="998772" y="1544394"/>
            <a:ext cx="3736023" cy="511992"/>
            <a:chOff x="722008" y="1303131"/>
            <a:chExt cx="3567264" cy="488866"/>
          </a:xfrm>
        </p:grpSpPr>
        <p:sp>
          <p:nvSpPr>
            <p:cNvPr id="23" name="流程图: 手动输入 6"/>
            <p:cNvSpPr/>
            <p:nvPr/>
          </p:nvSpPr>
          <p:spPr>
            <a:xfrm rot="5400000" flipV="1">
              <a:off x="2323287" y="-28148"/>
              <a:ext cx="475861" cy="314523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300 w 10000"/>
                <a:gd name="connsiteY0-82" fmla="*/ 1812 h 10000"/>
                <a:gd name="connsiteX1-83" fmla="*/ 9911 w 10000"/>
                <a:gd name="connsiteY1-84" fmla="*/ 0 h 10000"/>
                <a:gd name="connsiteX2-85" fmla="*/ 10000 w 10000"/>
                <a:gd name="connsiteY2-86" fmla="*/ 10000 h 10000"/>
                <a:gd name="connsiteX3-87" fmla="*/ 0 w 10000"/>
                <a:gd name="connsiteY3-88" fmla="*/ 10000 h 10000"/>
                <a:gd name="connsiteX4-89" fmla="*/ 300 w 10000"/>
                <a:gd name="connsiteY4-90" fmla="*/ 181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300" y="1812"/>
                  </a:moveTo>
                  <a:cubicBezTo>
                    <a:pt x="3587" y="1527"/>
                    <a:pt x="6624" y="285"/>
                    <a:pt x="9911" y="0"/>
                  </a:cubicBezTo>
                  <a:cubicBezTo>
                    <a:pt x="9941" y="3334"/>
                    <a:pt x="9970" y="6666"/>
                    <a:pt x="10000" y="10000"/>
                  </a:cubicBezTo>
                  <a:lnTo>
                    <a:pt x="0" y="10000"/>
                  </a:lnTo>
                  <a:cubicBezTo>
                    <a:pt x="35" y="6935"/>
                    <a:pt x="265" y="4877"/>
                    <a:pt x="300" y="1812"/>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24" name="组合 23"/>
            <p:cNvGrpSpPr/>
            <p:nvPr/>
          </p:nvGrpSpPr>
          <p:grpSpPr>
            <a:xfrm>
              <a:off x="722008" y="1303131"/>
              <a:ext cx="546594" cy="475865"/>
              <a:chOff x="708742" y="1296102"/>
              <a:chExt cx="454744" cy="283828"/>
            </a:xfrm>
          </p:grpSpPr>
          <p:sp>
            <p:nvSpPr>
              <p:cNvPr id="26" name="平行四边形 2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7" name="平行四边形 2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5" name="Text Box 79"/>
            <p:cNvSpPr txBox="1">
              <a:spLocks noChangeArrowheads="1"/>
            </p:cNvSpPr>
            <p:nvPr/>
          </p:nvSpPr>
          <p:spPr bwMode="auto">
            <a:xfrm>
              <a:off x="1429570" y="1321797"/>
              <a:ext cx="285970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RIP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协议重要参数</a:t>
              </a:r>
            </a:p>
          </p:txBody>
        </p:sp>
      </p:grpSp>
      <p:grpSp>
        <p:nvGrpSpPr>
          <p:cNvPr id="14" name="组合 13"/>
          <p:cNvGrpSpPr/>
          <p:nvPr/>
        </p:nvGrpSpPr>
        <p:grpSpPr>
          <a:xfrm>
            <a:off x="1739773" y="2510002"/>
            <a:ext cx="9457879" cy="498598"/>
            <a:chOff x="1403750" y="3593123"/>
            <a:chExt cx="9457879" cy="498598"/>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6045" y="3593123"/>
              <a:ext cx="887558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链路费用：相邻两点链路费用为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跳”，最大费用限制为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15</a:t>
              </a:r>
            </a:p>
          </p:txBody>
        </p:sp>
      </p:grpSp>
      <p:grpSp>
        <p:nvGrpSpPr>
          <p:cNvPr id="19" name="组合 18"/>
          <p:cNvGrpSpPr/>
          <p:nvPr/>
        </p:nvGrpSpPr>
        <p:grpSpPr>
          <a:xfrm>
            <a:off x="1739773" y="3234156"/>
            <a:ext cx="6789466" cy="476221"/>
            <a:chOff x="1403750" y="3593123"/>
            <a:chExt cx="6789466" cy="476221"/>
          </a:xfrm>
        </p:grpSpPr>
        <p:grpSp>
          <p:nvGrpSpPr>
            <p:cNvPr id="20" name="组合 19"/>
            <p:cNvGrpSpPr/>
            <p:nvPr/>
          </p:nvGrpSpPr>
          <p:grpSpPr>
            <a:xfrm>
              <a:off x="1403750" y="3593123"/>
              <a:ext cx="490436" cy="476221"/>
              <a:chOff x="1403750" y="3593123"/>
              <a:chExt cx="808892" cy="785446"/>
            </a:xfrm>
          </p:grpSpPr>
          <p:sp>
            <p:nvSpPr>
              <p:cNvPr id="33"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2" y="3593123"/>
              <a:ext cx="620728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通告周期：选路更新通告周期为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秒</a:t>
              </a:r>
            </a:p>
          </p:txBody>
        </p:sp>
      </p:grpSp>
      <p:grpSp>
        <p:nvGrpSpPr>
          <p:cNvPr id="35" name="组合 34"/>
          <p:cNvGrpSpPr/>
          <p:nvPr/>
        </p:nvGrpSpPr>
        <p:grpSpPr>
          <a:xfrm>
            <a:off x="1739773" y="3945488"/>
            <a:ext cx="6789466" cy="476221"/>
            <a:chOff x="1403750" y="3593123"/>
            <a:chExt cx="6789466" cy="476221"/>
          </a:xfrm>
        </p:grpSpPr>
        <p:grpSp>
          <p:nvGrpSpPr>
            <p:cNvPr id="36" name="组合 35"/>
            <p:cNvGrpSpPr/>
            <p:nvPr/>
          </p:nvGrpSpPr>
          <p:grpSpPr>
            <a:xfrm>
              <a:off x="1403750" y="3593123"/>
              <a:ext cx="490436" cy="476221"/>
              <a:chOff x="1403750" y="3593123"/>
              <a:chExt cx="808892" cy="785446"/>
            </a:xfrm>
          </p:grpSpPr>
          <p:sp>
            <p:nvSpPr>
              <p:cNvPr id="38"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5932" y="3593123"/>
              <a:ext cx="620728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邻居离线：邻居离线判定周期为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180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秒</a:t>
              </a:r>
            </a:p>
          </p:txBody>
        </p:sp>
      </p:grpSp>
      <p:grpSp>
        <p:nvGrpSpPr>
          <p:cNvPr id="40" name="组合 39"/>
          <p:cNvGrpSpPr/>
          <p:nvPr/>
        </p:nvGrpSpPr>
        <p:grpSpPr>
          <a:xfrm>
            <a:off x="1739773" y="4656820"/>
            <a:ext cx="6789466" cy="476221"/>
            <a:chOff x="1403750" y="3593123"/>
            <a:chExt cx="6789466" cy="476221"/>
          </a:xfrm>
        </p:grpSpPr>
        <p:grpSp>
          <p:nvGrpSpPr>
            <p:cNvPr id="41" name="组合 40"/>
            <p:cNvGrpSpPr/>
            <p:nvPr/>
          </p:nvGrpSpPr>
          <p:grpSpPr>
            <a:xfrm>
              <a:off x="1403750" y="3593123"/>
              <a:ext cx="490436" cy="476221"/>
              <a:chOff x="1403750" y="3593123"/>
              <a:chExt cx="808892" cy="785446"/>
            </a:xfrm>
          </p:grpSpPr>
          <p:sp>
            <p:nvSpPr>
              <p:cNvPr id="43"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2" y="3593123"/>
              <a:ext cx="620728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协议端口：基于</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UDP</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，端口为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520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742437" y="135210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877170" y="2015629"/>
            <a:ext cx="5580375" cy="2228980"/>
            <a:chOff x="2467566" y="2243637"/>
            <a:chExt cx="5580375" cy="2228980"/>
          </a:xfrm>
        </p:grpSpPr>
        <p:grpSp>
          <p:nvGrpSpPr>
            <p:cNvPr id="9" name="组合 8"/>
            <p:cNvGrpSpPr/>
            <p:nvPr/>
          </p:nvGrpSpPr>
          <p:grpSpPr>
            <a:xfrm>
              <a:off x="2467566" y="2243637"/>
              <a:ext cx="5580375" cy="1777417"/>
              <a:chOff x="1850677" y="1682726"/>
              <a:chExt cx="4185286" cy="1333062"/>
            </a:xfrm>
          </p:grpSpPr>
          <p:sp>
            <p:nvSpPr>
              <p:cNvPr id="11" name="矩形 10"/>
              <p:cNvSpPr/>
              <p:nvPr/>
            </p:nvSpPr>
            <p:spPr>
              <a:xfrm>
                <a:off x="1850677" y="1682726"/>
                <a:ext cx="4185286" cy="779300"/>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BGP-4</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协议</a:t>
                </a:r>
              </a:p>
            </p:txBody>
          </p:sp>
          <p:sp>
            <p:nvSpPr>
              <p:cNvPr id="12" name="矩形 11"/>
              <p:cNvSpPr/>
              <p:nvPr/>
            </p:nvSpPr>
            <p:spPr>
              <a:xfrm>
                <a:off x="3514801" y="2462026"/>
                <a:ext cx="2120390"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GP 4 Protocol</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103500" y="2058069"/>
                <a:ext cx="549670"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B</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3138906" y="2977834"/>
                <a:ext cx="2391675" cy="37954"/>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274136" y="3764731"/>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397617"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4FF3BCB-7B18-4E2D-B2CA-29500FCCD26D}"/>
              </a:ext>
            </a:extLst>
          </p:cNvPr>
          <p:cNvSpPr>
            <a:spLocks noGrp="1"/>
          </p:cNvSpPr>
          <p:nvPr>
            <p:ph type="sldNum" sz="quarter" idx="12"/>
          </p:nvPr>
        </p:nvSpPr>
        <p:spPr/>
        <p:txBody>
          <a:bodyPr/>
          <a:lstStyle/>
          <a:p>
            <a:fld id="{91F2D4EF-46D4-4764-B373-FC59CD1D281E}" type="slidenum">
              <a:rPr lang="zh-CN" altLang="en-US" smtClean="0"/>
              <a:t>177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a:t>
                </a: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1" name="组合 120"/>
          <p:cNvGrpSpPr/>
          <p:nvPr/>
        </p:nvGrpSpPr>
        <p:grpSpPr>
          <a:xfrm>
            <a:off x="1215137" y="1544392"/>
            <a:ext cx="3580085" cy="511042"/>
            <a:chOff x="1215137" y="1544392"/>
            <a:chExt cx="3580085" cy="511042"/>
          </a:xfrm>
        </p:grpSpPr>
        <p:sp>
          <p:nvSpPr>
            <p:cNvPr id="122" name="任意多边形 121"/>
            <p:cNvSpPr/>
            <p:nvPr/>
          </p:nvSpPr>
          <p:spPr>
            <a:xfrm>
              <a:off x="1480785" y="1544392"/>
              <a:ext cx="3314437" cy="481866"/>
            </a:xfrm>
            <a:custGeom>
              <a:avLst/>
              <a:gdLst>
                <a:gd name="connsiteX0" fmla="*/ 207629 w 2782203"/>
                <a:gd name="connsiteY0" fmla="*/ 0 h 481866"/>
                <a:gd name="connsiteX1" fmla="*/ 2782203 w 2782203"/>
                <a:gd name="connsiteY1" fmla="*/ 0 h 481866"/>
                <a:gd name="connsiteX2" fmla="*/ 2782203 w 2782203"/>
                <a:gd name="connsiteY2" fmla="*/ 481866 h 481866"/>
                <a:gd name="connsiteX3" fmla="*/ 0 w 2782203"/>
                <a:gd name="connsiteY3" fmla="*/ 481866 h 481866"/>
                <a:gd name="connsiteX4" fmla="*/ 0 w 2782203"/>
                <a:gd name="connsiteY4" fmla="*/ 476512 h 48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203" h="481866">
                  <a:moveTo>
                    <a:pt x="207629" y="0"/>
                  </a:moveTo>
                  <a:lnTo>
                    <a:pt x="2782203" y="0"/>
                  </a:lnTo>
                  <a:lnTo>
                    <a:pt x="2782203" y="481866"/>
                  </a:lnTo>
                  <a:lnTo>
                    <a:pt x="0" y="481866"/>
                  </a:lnTo>
                  <a:lnTo>
                    <a:pt x="0" y="476512"/>
                  </a:lnTo>
                  <a:close/>
                </a:path>
              </a:pathLst>
            </a:custGeom>
            <a:solidFill>
              <a:srgbClr val="FE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p:cNvSpPr/>
            <p:nvPr/>
          </p:nvSpPr>
          <p:spPr>
            <a:xfrm>
              <a:off x="1334785" y="1544396"/>
              <a:ext cx="324647" cy="484565"/>
            </a:xfrm>
            <a:prstGeom prst="parallelogram">
              <a:avLst>
                <a:gd name="adj" fmla="val 702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4" name="Text Box 79"/>
            <p:cNvSpPr txBox="1">
              <a:spLocks noChangeArrowheads="1"/>
            </p:cNvSpPr>
            <p:nvPr/>
          </p:nvSpPr>
          <p:spPr bwMode="auto">
            <a:xfrm>
              <a:off x="1739809" y="1563944"/>
              <a:ext cx="304312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问题背景</a:t>
              </a:r>
            </a:p>
          </p:txBody>
        </p:sp>
        <p:sp>
          <p:nvSpPr>
            <p:cNvPr id="125" name="平行四边形 124"/>
            <p:cNvSpPr/>
            <p:nvPr/>
          </p:nvSpPr>
          <p:spPr>
            <a:xfrm>
              <a:off x="1215137" y="1544396"/>
              <a:ext cx="324647" cy="484565"/>
            </a:xfrm>
            <a:prstGeom prst="parallelogram">
              <a:avLst>
                <a:gd name="adj" fmla="val 7027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grpSp>
        <p:nvGrpSpPr>
          <p:cNvPr id="15" name="组合 14"/>
          <p:cNvGrpSpPr/>
          <p:nvPr/>
        </p:nvGrpSpPr>
        <p:grpSpPr>
          <a:xfrm>
            <a:off x="1080816" y="2261290"/>
            <a:ext cx="6325823" cy="498598"/>
            <a:chOff x="1403750" y="3593123"/>
            <a:chExt cx="6325823" cy="498598"/>
          </a:xfrm>
        </p:grpSpPr>
        <p:grpSp>
          <p:nvGrpSpPr>
            <p:cNvPr id="16" name="组合 15"/>
            <p:cNvGrpSpPr/>
            <p:nvPr/>
          </p:nvGrpSpPr>
          <p:grpSpPr>
            <a:xfrm>
              <a:off x="1403750" y="3593123"/>
              <a:ext cx="490436" cy="476221"/>
              <a:chOff x="1403750" y="3593123"/>
              <a:chExt cx="808892" cy="785446"/>
            </a:xfrm>
          </p:grpSpPr>
          <p:sp>
            <p:nvSpPr>
              <p:cNvPr id="18"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p:cNvSpPr txBox="1">
              <a:spLocks noChangeArrowheads="1"/>
            </p:cNvSpPr>
            <p:nvPr/>
          </p:nvSpPr>
          <p:spPr bwMode="auto">
            <a:xfrm>
              <a:off x="1985930" y="3593123"/>
              <a:ext cx="574364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因特网规模过大</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数亿个目标网络</a:t>
              </a:r>
            </a:p>
          </p:txBody>
        </p:sp>
      </p:grpSp>
      <p:grpSp>
        <p:nvGrpSpPr>
          <p:cNvPr id="20" name="组合 19"/>
          <p:cNvGrpSpPr/>
          <p:nvPr/>
        </p:nvGrpSpPr>
        <p:grpSpPr>
          <a:xfrm>
            <a:off x="1075781" y="3885431"/>
            <a:ext cx="3851911" cy="476221"/>
            <a:chOff x="1403750" y="3593123"/>
            <a:chExt cx="3851911" cy="476221"/>
          </a:xfrm>
        </p:grpSpPr>
        <p:grpSp>
          <p:nvGrpSpPr>
            <p:cNvPr id="21" name="组合 20"/>
            <p:cNvGrpSpPr/>
            <p:nvPr/>
          </p:nvGrpSpPr>
          <p:grpSpPr>
            <a:xfrm>
              <a:off x="1403750" y="3593123"/>
              <a:ext cx="490436" cy="476221"/>
              <a:chOff x="1403750" y="3593123"/>
              <a:chExt cx="808892" cy="785446"/>
            </a:xfrm>
          </p:grpSpPr>
          <p:sp>
            <p:nvSpPr>
              <p:cNvPr id="23"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管理自治</a:t>
              </a:r>
            </a:p>
          </p:txBody>
        </p:sp>
      </p:grpSp>
      <p:sp>
        <p:nvSpPr>
          <p:cNvPr id="25" name="Text Box 79"/>
          <p:cNvSpPr txBox="1">
            <a:spLocks noChangeArrowheads="1"/>
          </p:cNvSpPr>
          <p:nvPr/>
        </p:nvSpPr>
        <p:spPr bwMode="auto">
          <a:xfrm>
            <a:off x="1566217" y="2759888"/>
            <a:ext cx="88625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路由器无法存储每台主机的选路信息</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路由表更新的报文广播将导致无剩余带宽供发送数据使用</a:t>
            </a:r>
          </a:p>
        </p:txBody>
      </p:sp>
      <p:sp>
        <p:nvSpPr>
          <p:cNvPr id="26" name="Text Box 79"/>
          <p:cNvSpPr txBox="1">
            <a:spLocks noChangeArrowheads="1"/>
          </p:cNvSpPr>
          <p:nvPr/>
        </p:nvSpPr>
        <p:spPr bwMode="auto">
          <a:xfrm>
            <a:off x="1566216" y="4432245"/>
            <a:ext cx="10115243"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网络的网络</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每个网络管理员可能希望能够按照自己的愿望运行和管理其网络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wipe(left)">
                                      <p:cBhvr>
                                        <p:cTn id="11" dur="500"/>
                                        <p:tgtEl>
                                          <p:spTgt spid="1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wipe(left)">
                                      <p:cBhvr>
                                        <p:cTn id="20" dur="500"/>
                                        <p:tgtEl>
                                          <p:spTgt spid="25">
                                            <p:txEl>
                                              <p:pRg st="0" end="0"/>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5">
                                            <p:txEl>
                                              <p:pRg st="1" end="1"/>
                                            </p:txEl>
                                          </p:spTgt>
                                        </p:tgtEl>
                                        <p:attrNameLst>
                                          <p:attrName>style.visibility</p:attrName>
                                        </p:attrNameLst>
                                      </p:cBhvr>
                                      <p:to>
                                        <p:strVal val="visible"/>
                                      </p:to>
                                    </p:set>
                                    <p:animEffect transition="in" filter="wipe(left)">
                                      <p:cBhvr>
                                        <p:cTn id="24" dur="500"/>
                                        <p:tgtEl>
                                          <p:spTgt spid="2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animEffect transition="in" filter="wipe(left)">
                                      <p:cBhvr>
                                        <p:cTn id="33" dur="500"/>
                                        <p:tgtEl>
                                          <p:spTgt spid="26">
                                            <p:txEl>
                                              <p:pRg st="0" end="0"/>
                                            </p:txEl>
                                          </p:spTgt>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6">
                                            <p:txEl>
                                              <p:pRg st="1" end="1"/>
                                            </p:txEl>
                                          </p:spTgt>
                                        </p:tgtEl>
                                        <p:attrNameLst>
                                          <p:attrName>style.visibility</p:attrName>
                                        </p:attrNameLst>
                                      </p:cBhvr>
                                      <p:to>
                                        <p:strVal val="visible"/>
                                      </p:to>
                                    </p:set>
                                    <p:animEffect transition="in" filter="wipe(left)">
                                      <p:cBhvr>
                                        <p:cTn id="37"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6"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a:t>
                </a: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1" name="组合 120"/>
          <p:cNvGrpSpPr/>
          <p:nvPr/>
        </p:nvGrpSpPr>
        <p:grpSpPr>
          <a:xfrm>
            <a:off x="1215137" y="1544392"/>
            <a:ext cx="2322543" cy="511042"/>
            <a:chOff x="1215137" y="1544392"/>
            <a:chExt cx="2322543" cy="511042"/>
          </a:xfrm>
        </p:grpSpPr>
        <p:sp>
          <p:nvSpPr>
            <p:cNvPr id="122" name="任意多边形 121"/>
            <p:cNvSpPr/>
            <p:nvPr/>
          </p:nvSpPr>
          <p:spPr>
            <a:xfrm>
              <a:off x="1480786" y="1544392"/>
              <a:ext cx="2056894" cy="481866"/>
            </a:xfrm>
            <a:custGeom>
              <a:avLst/>
              <a:gdLst>
                <a:gd name="connsiteX0" fmla="*/ 207629 w 2782203"/>
                <a:gd name="connsiteY0" fmla="*/ 0 h 481866"/>
                <a:gd name="connsiteX1" fmla="*/ 2782203 w 2782203"/>
                <a:gd name="connsiteY1" fmla="*/ 0 h 481866"/>
                <a:gd name="connsiteX2" fmla="*/ 2782203 w 2782203"/>
                <a:gd name="connsiteY2" fmla="*/ 481866 h 481866"/>
                <a:gd name="connsiteX3" fmla="*/ 0 w 2782203"/>
                <a:gd name="connsiteY3" fmla="*/ 481866 h 481866"/>
                <a:gd name="connsiteX4" fmla="*/ 0 w 2782203"/>
                <a:gd name="connsiteY4" fmla="*/ 476512 h 48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203" h="481866">
                  <a:moveTo>
                    <a:pt x="207629" y="0"/>
                  </a:moveTo>
                  <a:lnTo>
                    <a:pt x="2782203" y="0"/>
                  </a:lnTo>
                  <a:lnTo>
                    <a:pt x="2782203" y="481866"/>
                  </a:lnTo>
                  <a:lnTo>
                    <a:pt x="0" y="481866"/>
                  </a:lnTo>
                  <a:lnTo>
                    <a:pt x="0" y="476512"/>
                  </a:lnTo>
                  <a:close/>
                </a:path>
              </a:pathLst>
            </a:custGeom>
            <a:solidFill>
              <a:srgbClr val="FE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p:cNvSpPr/>
            <p:nvPr/>
          </p:nvSpPr>
          <p:spPr>
            <a:xfrm>
              <a:off x="1334785" y="1544396"/>
              <a:ext cx="324647" cy="484565"/>
            </a:xfrm>
            <a:prstGeom prst="parallelogram">
              <a:avLst>
                <a:gd name="adj" fmla="val 702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4" name="Text Box 79"/>
            <p:cNvSpPr txBox="1">
              <a:spLocks noChangeArrowheads="1"/>
            </p:cNvSpPr>
            <p:nvPr/>
          </p:nvSpPr>
          <p:spPr bwMode="auto">
            <a:xfrm>
              <a:off x="1739809" y="1563944"/>
              <a:ext cx="179787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解决方案</a:t>
              </a:r>
            </a:p>
          </p:txBody>
        </p:sp>
        <p:sp>
          <p:nvSpPr>
            <p:cNvPr id="125" name="平行四边形 124"/>
            <p:cNvSpPr/>
            <p:nvPr/>
          </p:nvSpPr>
          <p:spPr>
            <a:xfrm>
              <a:off x="1215137" y="1544396"/>
              <a:ext cx="324647" cy="484565"/>
            </a:xfrm>
            <a:prstGeom prst="parallelogram">
              <a:avLst>
                <a:gd name="adj" fmla="val 7027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grpSp>
        <p:nvGrpSpPr>
          <p:cNvPr id="16" name="组合 15"/>
          <p:cNvGrpSpPr/>
          <p:nvPr/>
        </p:nvGrpSpPr>
        <p:grpSpPr>
          <a:xfrm>
            <a:off x="1080814" y="2261290"/>
            <a:ext cx="7343093" cy="476221"/>
            <a:chOff x="1403750" y="3593123"/>
            <a:chExt cx="7343093" cy="476221"/>
          </a:xfrm>
        </p:grpSpPr>
        <p:grpSp>
          <p:nvGrpSpPr>
            <p:cNvPr id="17" name="组合 16"/>
            <p:cNvGrpSpPr/>
            <p:nvPr/>
          </p:nvGrpSpPr>
          <p:grpSpPr>
            <a:xfrm>
              <a:off x="1403750" y="3593123"/>
              <a:ext cx="490436" cy="476221"/>
              <a:chOff x="1403750" y="3593123"/>
              <a:chExt cx="808892" cy="785446"/>
            </a:xfrm>
          </p:grpSpPr>
          <p:sp>
            <p:nvSpPr>
              <p:cNvPr id="19"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p:cNvSpPr txBox="1">
              <a:spLocks noChangeArrowheads="1"/>
            </p:cNvSpPr>
            <p:nvPr/>
          </p:nvSpPr>
          <p:spPr bwMode="auto">
            <a:xfrm>
              <a:off x="1985930" y="3593123"/>
              <a:ext cx="6760913"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将路由器聚合到一个区域</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自治系统” </a:t>
              </a:r>
              <a:r>
                <a:rPr kumimoji="1" lang="en-US" altLang="zh-CN"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(AS)</a:t>
              </a:r>
            </a:p>
          </p:txBody>
        </p:sp>
      </p:grpSp>
      <p:sp>
        <p:nvSpPr>
          <p:cNvPr id="21" name="Text Box 79"/>
          <p:cNvSpPr txBox="1">
            <a:spLocks noChangeArrowheads="1"/>
          </p:cNvSpPr>
          <p:nvPr/>
        </p:nvSpPr>
        <p:spPr bwMode="auto">
          <a:xfrm>
            <a:off x="1210314" y="3464874"/>
            <a:ext cx="10596875"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自治系统内部选路协议</a:t>
            </a:r>
            <a:endParaRPr kumimoji="1" lang="en-US" altLang="zh-CN"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1085850" lvl="1" indent="-342900">
              <a:lnSpc>
                <a:spcPct val="150000"/>
              </a:lnSpc>
              <a:buClr>
                <a:srgbClr val="009FF6"/>
              </a:buClr>
              <a:buFont typeface="Wingdings" panose="05000000000000000000" pitchFamily="2" charset="2"/>
              <a:buChar char="n"/>
            </a:pPr>
            <a:r>
              <a:rPr kumimoji="1"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内部网关协议 IGP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(Interior Gateway Protocol)    目前这类路由选择协议使用得最多，如 RIP 和 OSPF 协议</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在不同</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内的路由器可以运行不同的自治系统内部选路协议</a:t>
            </a:r>
          </a:p>
        </p:txBody>
      </p:sp>
      <p:grpSp>
        <p:nvGrpSpPr>
          <p:cNvPr id="22" name="组合 21"/>
          <p:cNvGrpSpPr/>
          <p:nvPr/>
        </p:nvGrpSpPr>
        <p:grpSpPr>
          <a:xfrm>
            <a:off x="1080814" y="2943899"/>
            <a:ext cx="7343093" cy="476221"/>
            <a:chOff x="1403750" y="3593123"/>
            <a:chExt cx="7343093" cy="476221"/>
          </a:xfrm>
        </p:grpSpPr>
        <p:grpSp>
          <p:nvGrpSpPr>
            <p:cNvPr id="23" name="组合 22"/>
            <p:cNvGrpSpPr/>
            <p:nvPr/>
          </p:nvGrpSpPr>
          <p:grpSpPr>
            <a:xfrm>
              <a:off x="1403750" y="3593123"/>
              <a:ext cx="490436" cy="476221"/>
              <a:chOff x="1403750" y="3593123"/>
              <a:chExt cx="808892" cy="785446"/>
            </a:xfrm>
          </p:grpSpPr>
          <p:sp>
            <p:nvSpPr>
              <p:cNvPr id="25"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p:cNvSpPr txBox="1">
              <a:spLocks noChangeArrowheads="1"/>
            </p:cNvSpPr>
            <p:nvPr/>
          </p:nvSpPr>
          <p:spPr bwMode="auto">
            <a:xfrm>
              <a:off x="1985930" y="3593123"/>
              <a:ext cx="67609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在相同</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内的路由器可全部运行同样的选路算法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wipe(left)">
                                      <p:cBhvr>
                                        <p:cTn id="11" dur="500"/>
                                        <p:tgtEl>
                                          <p:spTgt spid="1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wipe(left)">
                                      <p:cBhvr>
                                        <p:cTn id="25" dur="500"/>
                                        <p:tgtEl>
                                          <p:spTgt spid="21">
                                            <p:txEl>
                                              <p:pRg st="0" end="0"/>
                                            </p:txEl>
                                          </p:spTgt>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1">
                                            <p:txEl>
                                              <p:pRg st="1" end="1"/>
                                            </p:txEl>
                                          </p:spTgt>
                                        </p:tgtEl>
                                        <p:attrNameLst>
                                          <p:attrName>style.visibility</p:attrName>
                                        </p:attrNameLst>
                                      </p:cBhvr>
                                      <p:to>
                                        <p:strVal val="visible"/>
                                      </p:to>
                                    </p:set>
                                    <p:animEffect transition="in" filter="wipe(left)">
                                      <p:cBhvr>
                                        <p:cTn id="29" dur="500"/>
                                        <p:tgtEl>
                                          <p:spTgt spid="21">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1">
                                            <p:txEl>
                                              <p:pRg st="2" end="2"/>
                                            </p:txEl>
                                          </p:spTgt>
                                        </p:tgtEl>
                                        <p:attrNameLst>
                                          <p:attrName>style.visibility</p:attrName>
                                        </p:attrNameLst>
                                      </p:cBhvr>
                                      <p:to>
                                        <p:strVal val="visible"/>
                                      </p:to>
                                    </p:set>
                                    <p:animEffect transition="in" filter="wipe(down)">
                                      <p:cBhvr>
                                        <p:cTn id="34"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62"/>
          <p:cNvSpPr>
            <a:spLocks noChangeArrowheads="1"/>
          </p:cNvSpPr>
          <p:nvPr/>
        </p:nvSpPr>
        <p:spPr bwMode="auto">
          <a:xfrm>
            <a:off x="2137534" y="3000187"/>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5" name="表格 5"/>
          <p:cNvGraphicFramePr>
            <a:graphicFrameLocks noGrp="1"/>
          </p:cNvGraphicFramePr>
          <p:nvPr/>
        </p:nvGraphicFramePr>
        <p:xfrm>
          <a:off x="2137534" y="3031434"/>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2" name="组合 1"/>
          <p:cNvGrpSpPr/>
          <p:nvPr/>
        </p:nvGrpSpPr>
        <p:grpSpPr>
          <a:xfrm>
            <a:off x="4651381" y="3417964"/>
            <a:ext cx="2817893" cy="1798048"/>
            <a:chOff x="10256649" y="1794811"/>
            <a:chExt cx="2817893" cy="1798048"/>
          </a:xfrm>
        </p:grpSpPr>
        <p:sp>
          <p:nvSpPr>
            <p:cNvPr id="196" name="Freeform 4"/>
            <p:cNvSpPr/>
            <p:nvPr/>
          </p:nvSpPr>
          <p:spPr bwMode="auto">
            <a:xfrm>
              <a:off x="10256649" y="1794811"/>
              <a:ext cx="2817893" cy="1798048"/>
            </a:xfrm>
            <a:prstGeom prst="ellipse">
              <a:avLst/>
            </a:prstGeom>
            <a:solidFill>
              <a:schemeClr val="accent4">
                <a:lumMod val="20000"/>
                <a:lumOff val="80000"/>
              </a:schemeClr>
            </a:solidFill>
            <a:ln>
              <a:noFill/>
            </a:ln>
          </p:spPr>
          <p:txBody>
            <a:bodyPr wrap="none" anchor="ctr"/>
            <a:lstStyle/>
            <a:p>
              <a:endParaRPr lang="zh-CN" altLang="en-US"/>
            </a:p>
          </p:txBody>
        </p:sp>
        <p:sp>
          <p:nvSpPr>
            <p:cNvPr id="197" name="Freeform 8"/>
            <p:cNvSpPr/>
            <p:nvPr/>
          </p:nvSpPr>
          <p:spPr bwMode="auto">
            <a:xfrm>
              <a:off x="10871412" y="227830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8" name="Freeform 93"/>
            <p:cNvSpPr/>
            <p:nvPr/>
          </p:nvSpPr>
          <p:spPr bwMode="auto">
            <a:xfrm>
              <a:off x="11788988" y="2224438"/>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9" name="Freeform 94"/>
            <p:cNvSpPr/>
            <p:nvPr/>
          </p:nvSpPr>
          <p:spPr bwMode="auto">
            <a:xfrm>
              <a:off x="10847600" y="266406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0" name="Freeform 95"/>
            <p:cNvSpPr/>
            <p:nvPr/>
          </p:nvSpPr>
          <p:spPr bwMode="auto">
            <a:xfrm>
              <a:off x="11795337" y="264025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1" name="Freeform 96"/>
            <p:cNvSpPr/>
            <p:nvPr/>
          </p:nvSpPr>
          <p:spPr bwMode="auto">
            <a:xfrm>
              <a:off x="12345756" y="263261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2" name="Freeform 97"/>
            <p:cNvSpPr/>
            <p:nvPr/>
          </p:nvSpPr>
          <p:spPr bwMode="auto">
            <a:xfrm>
              <a:off x="11227012" y="322762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3" name="Freeform 98"/>
            <p:cNvSpPr/>
            <p:nvPr/>
          </p:nvSpPr>
          <p:spPr bwMode="auto">
            <a:xfrm>
              <a:off x="10690437" y="268787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204" name="图片 20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312553" y="1971742"/>
              <a:ext cx="663824" cy="369333"/>
            </a:xfrm>
            <a:prstGeom prst="rect">
              <a:avLst/>
            </a:prstGeom>
          </p:spPr>
        </p:pic>
        <p:pic>
          <p:nvPicPr>
            <p:cNvPr id="205" name="图片 20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795472" y="3021034"/>
              <a:ext cx="685757" cy="381536"/>
            </a:xfrm>
            <a:prstGeom prst="rect">
              <a:avLst/>
            </a:prstGeom>
          </p:spPr>
        </p:pic>
        <p:pic>
          <p:nvPicPr>
            <p:cNvPr id="206" name="图片 20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241030" y="2650936"/>
              <a:ext cx="685758" cy="381537"/>
            </a:xfrm>
            <a:prstGeom prst="rect">
              <a:avLst/>
            </a:prstGeom>
          </p:spPr>
        </p:pic>
        <p:pic>
          <p:nvPicPr>
            <p:cNvPr id="207" name="图片 20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775247" y="3024287"/>
              <a:ext cx="685757" cy="381536"/>
            </a:xfrm>
            <a:prstGeom prst="rect">
              <a:avLst/>
            </a:prstGeom>
          </p:spPr>
        </p:pic>
        <p:pic>
          <p:nvPicPr>
            <p:cNvPr id="218" name="图片 2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2292722" y="2407889"/>
              <a:ext cx="695947" cy="387205"/>
            </a:xfrm>
            <a:prstGeom prst="rect">
              <a:avLst/>
            </a:prstGeom>
          </p:spPr>
        </p:pic>
        <p:pic>
          <p:nvPicPr>
            <p:cNvPr id="219" name="图片 2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405059" y="2415288"/>
              <a:ext cx="696357" cy="387434"/>
            </a:xfrm>
            <a:prstGeom prst="rect">
              <a:avLst/>
            </a:prstGeom>
          </p:spPr>
        </p:pic>
      </p:grpSp>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9" name="Line 5"/>
          <p:cNvSpPr>
            <a:spLocks noChangeShapeType="1"/>
          </p:cNvSpPr>
          <p:nvPr/>
        </p:nvSpPr>
        <p:spPr bwMode="auto">
          <a:xfrm rot="5400000" flipV="1">
            <a:off x="4145508" y="3472936"/>
            <a:ext cx="10301" cy="15397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97"/>
          <p:cNvSpPr>
            <a:spLocks noChangeShapeType="1"/>
          </p:cNvSpPr>
          <p:nvPr/>
        </p:nvSpPr>
        <p:spPr bwMode="auto">
          <a:xfrm rot="16200000" flipH="1" flipV="1">
            <a:off x="7821658" y="3743919"/>
            <a:ext cx="0" cy="11858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Text Box 98"/>
          <p:cNvSpPr txBox="1">
            <a:spLocks noChangeArrowheads="1"/>
          </p:cNvSpPr>
          <p:nvPr/>
        </p:nvSpPr>
        <p:spPr bwMode="auto">
          <a:xfrm>
            <a:off x="3628149" y="3656398"/>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zh-CN" altLang="en-US"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启动呼叫</a:t>
            </a:r>
            <a:endParaRPr lang="zh-CN" altLang="en-US"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8" name="Freeform 99"/>
          <p:cNvSpPr/>
          <p:nvPr/>
        </p:nvSpPr>
        <p:spPr bwMode="auto">
          <a:xfrm>
            <a:off x="3460033" y="3856718"/>
            <a:ext cx="4877659" cy="741778"/>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 name="Text Box 100"/>
          <p:cNvSpPr txBox="1">
            <a:spLocks noChangeArrowheads="1"/>
          </p:cNvSpPr>
          <p:nvPr/>
        </p:nvSpPr>
        <p:spPr bwMode="auto">
          <a:xfrm>
            <a:off x="7004159" y="3662641"/>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 </a:t>
            </a:r>
            <a:r>
              <a:rPr lang="zh-CN" altLang="en-US"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入呼叫</a:t>
            </a:r>
            <a:endParaRPr lang="zh-CN" altLang="en-US"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6" name="Text Box 101"/>
          <p:cNvSpPr txBox="1">
            <a:spLocks noChangeArrowheads="1"/>
          </p:cNvSpPr>
          <p:nvPr/>
        </p:nvSpPr>
        <p:spPr bwMode="auto">
          <a:xfrm>
            <a:off x="6773327" y="3344855"/>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3.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接受呼叫</a:t>
            </a:r>
            <a:endPar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7" name="Freeform 102"/>
          <p:cNvSpPr/>
          <p:nvPr/>
        </p:nvSpPr>
        <p:spPr bwMode="auto">
          <a:xfrm>
            <a:off x="3564808" y="3549198"/>
            <a:ext cx="4649977" cy="96718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 name="Text Box 103"/>
          <p:cNvSpPr txBox="1">
            <a:spLocks noChangeArrowheads="1"/>
          </p:cNvSpPr>
          <p:nvPr/>
        </p:nvSpPr>
        <p:spPr bwMode="auto">
          <a:xfrm>
            <a:off x="3628149" y="3332297"/>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4. </a:t>
            </a:r>
            <a:r>
              <a:rPr lang="zh-CN" altLang="en-US"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呼叫连接</a:t>
            </a:r>
            <a:endParaRPr lang="zh-CN" altLang="en-US"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9" name="Text Box 104"/>
          <p:cNvSpPr txBox="1">
            <a:spLocks noChangeArrowheads="1"/>
          </p:cNvSpPr>
          <p:nvPr/>
        </p:nvSpPr>
        <p:spPr bwMode="auto">
          <a:xfrm>
            <a:off x="3628149" y="3008196"/>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5. </a:t>
            </a:r>
            <a:r>
              <a:rPr lang="zh-CN" altLang="en-US"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数据流开始</a:t>
            </a:r>
            <a:endParaRPr lang="zh-CN" altLang="en-US" sz="2400"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0" name="Text Box 105"/>
          <p:cNvSpPr txBox="1">
            <a:spLocks noChangeArrowheads="1"/>
          </p:cNvSpPr>
          <p:nvPr/>
        </p:nvSpPr>
        <p:spPr bwMode="auto">
          <a:xfrm>
            <a:off x="6773327" y="3027069"/>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6. </a:t>
            </a:r>
            <a:r>
              <a:rPr lang="zh-CN" altLang="en-US"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接收数据</a:t>
            </a:r>
            <a:endParaRPr lang="zh-CN" altLang="en-US" sz="2400"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Freeform 106"/>
          <p:cNvSpPr/>
          <p:nvPr/>
        </p:nvSpPr>
        <p:spPr bwMode="auto">
          <a:xfrm>
            <a:off x="3631483" y="3260216"/>
            <a:ext cx="4501107" cy="1155698"/>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chemeClr val="accent2"/>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3" name="矩形 192"/>
          <p:cNvSpPr/>
          <p:nvPr/>
        </p:nvSpPr>
        <p:spPr>
          <a:xfrm>
            <a:off x="5195388" y="5340102"/>
            <a:ext cx="1723549" cy="461665"/>
          </a:xfrm>
          <a:prstGeom prst="rect">
            <a:avLst/>
          </a:prstGeom>
        </p:spPr>
        <p:txBody>
          <a:bodyPr wrap="none">
            <a:spAutoFit/>
          </a:bodyPr>
          <a:lstStyle/>
          <a:p>
            <a:r>
              <a:rPr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虚电路网络</a:t>
            </a:r>
          </a:p>
        </p:txBody>
      </p:sp>
      <p:pic>
        <p:nvPicPr>
          <p:cNvPr id="194" name="图片 1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220788" y="2214698"/>
            <a:ext cx="865823" cy="865823"/>
          </a:xfrm>
          <a:prstGeom prst="rect">
            <a:avLst/>
          </a:prstGeom>
        </p:spPr>
      </p:pic>
      <p:grpSp>
        <p:nvGrpSpPr>
          <p:cNvPr id="3" name="组合 2"/>
          <p:cNvGrpSpPr/>
          <p:nvPr/>
        </p:nvGrpSpPr>
        <p:grpSpPr>
          <a:xfrm>
            <a:off x="4776726" y="4018064"/>
            <a:ext cx="2605700" cy="638274"/>
            <a:chOff x="7301216" y="5542592"/>
            <a:chExt cx="2605700" cy="638274"/>
          </a:xfrm>
        </p:grpSpPr>
        <p:pic>
          <p:nvPicPr>
            <p:cNvPr id="220" name="图片 219"/>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8144656" y="5781976"/>
              <a:ext cx="716949" cy="398890"/>
            </a:xfrm>
            <a:prstGeom prst="rect">
              <a:avLst/>
            </a:prstGeom>
          </p:spPr>
        </p:pic>
        <p:pic>
          <p:nvPicPr>
            <p:cNvPr id="221" name="图片 220"/>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9189232" y="5553722"/>
              <a:ext cx="717684" cy="399299"/>
            </a:xfrm>
            <a:prstGeom prst="rect">
              <a:avLst/>
            </a:prstGeom>
          </p:spPr>
        </p:pic>
        <p:pic>
          <p:nvPicPr>
            <p:cNvPr id="222" name="图片 221"/>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7301216" y="5542592"/>
              <a:ext cx="746302" cy="415222"/>
            </a:xfrm>
            <a:prstGeom prst="rect">
              <a:avLst/>
            </a:prstGeom>
          </p:spPr>
        </p:pic>
      </p:grpSp>
      <p:sp>
        <p:nvSpPr>
          <p:cNvPr id="223" name="Rectangle 162"/>
          <p:cNvSpPr>
            <a:spLocks noChangeArrowheads="1"/>
          </p:cNvSpPr>
          <p:nvPr/>
        </p:nvSpPr>
        <p:spPr bwMode="auto">
          <a:xfrm>
            <a:off x="8391505" y="2998418"/>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224" name="表格 5"/>
          <p:cNvGraphicFramePr>
            <a:graphicFrameLocks noGrp="1"/>
          </p:cNvGraphicFramePr>
          <p:nvPr/>
        </p:nvGraphicFramePr>
        <p:xfrm>
          <a:off x="8391505" y="3029665"/>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pic>
        <p:nvPicPr>
          <p:cNvPr id="195" name="图片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611675" y="2228303"/>
            <a:ext cx="865823" cy="865823"/>
          </a:xfrm>
          <a:prstGeom prst="rect">
            <a:avLst/>
          </a:prstGeom>
        </p:spPr>
      </p:pic>
      <p:grpSp>
        <p:nvGrpSpPr>
          <p:cNvPr id="49" name="组合 48"/>
          <p:cNvGrpSpPr/>
          <p:nvPr/>
        </p:nvGrpSpPr>
        <p:grpSpPr>
          <a:xfrm>
            <a:off x="515938" y="1514317"/>
            <a:ext cx="3560762" cy="526731"/>
            <a:chOff x="722008" y="1303131"/>
            <a:chExt cx="3399920" cy="502939"/>
          </a:xfrm>
        </p:grpSpPr>
        <p:grpSp>
          <p:nvGrpSpPr>
            <p:cNvPr id="50" name="组合 49"/>
            <p:cNvGrpSpPr/>
            <p:nvPr/>
          </p:nvGrpSpPr>
          <p:grpSpPr>
            <a:xfrm>
              <a:off x="722008" y="1303131"/>
              <a:ext cx="546594" cy="475865"/>
              <a:chOff x="708742" y="1296102"/>
              <a:chExt cx="454744" cy="283828"/>
            </a:xfrm>
          </p:grpSpPr>
          <p:sp>
            <p:nvSpPr>
              <p:cNvPr id="53" name="平行四边形 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4" name="平行四边形 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2"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虚电路服务</a:t>
              </a:r>
            </a:p>
          </p:txBody>
        </p:sp>
      </p:grpSp>
      <p:sp>
        <p:nvSpPr>
          <p:cNvPr id="4" name="灯片编号占位符 3">
            <a:extLst>
              <a:ext uri="{FF2B5EF4-FFF2-40B4-BE49-F238E27FC236}">
                <a16:creationId xmlns:a16="http://schemas.microsoft.com/office/drawing/2014/main" id="{089EB46C-2355-4312-9D7B-95D791ED00AF}"/>
              </a:ext>
            </a:extLst>
          </p:cNvPr>
          <p:cNvSpPr>
            <a:spLocks noGrp="1"/>
          </p:cNvSpPr>
          <p:nvPr>
            <p:ph type="sldNum" sz="quarter" idx="12"/>
          </p:nvPr>
        </p:nvSpPr>
        <p:spPr/>
        <p:txBody>
          <a:bodyPr/>
          <a:lstStyle/>
          <a:p>
            <a:fld id="{91F2D4EF-46D4-4764-B373-FC59CD1D281E}" type="slidenum">
              <a:rPr lang="zh-CN" altLang="en-US" smtClean="0"/>
              <a:t>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4"/>
                                        </p:tgtEl>
                                        <p:attrNameLst>
                                          <p:attrName>style.visibility</p:attrName>
                                        </p:attrNameLst>
                                      </p:cBhvr>
                                      <p:to>
                                        <p:strVal val="visible"/>
                                      </p:to>
                                    </p:set>
                                    <p:animEffect transition="in" filter="fade">
                                      <p:cBhvr>
                                        <p:cTn id="11" dur="500"/>
                                        <p:tgtEl>
                                          <p:spTgt spid="19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wipe(up)">
                                      <p:cBhvr>
                                        <p:cTn id="15" dur="500"/>
                                        <p:tgtEl>
                                          <p:spTgt spid="184"/>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23"/>
                                        </p:tgtEl>
                                        <p:attrNameLst>
                                          <p:attrName>style.visibility</p:attrName>
                                        </p:attrNameLst>
                                      </p:cBhvr>
                                      <p:to>
                                        <p:strVal val="visible"/>
                                      </p:to>
                                    </p:set>
                                    <p:animEffect transition="in" filter="wipe(up)">
                                      <p:cBhvr>
                                        <p:cTn id="26" dur="500"/>
                                        <p:tgtEl>
                                          <p:spTgt spid="223"/>
                                        </p:tgtEl>
                                      </p:cBhvr>
                                    </p:animEffect>
                                  </p:childTnLst>
                                </p:cTn>
                              </p:par>
                              <p:par>
                                <p:cTn id="27" presetID="22" presetClass="entr" presetSubtype="1"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animEffect transition="in" filter="wipe(up)">
                                      <p:cBhvr>
                                        <p:cTn id="29" dur="500"/>
                                        <p:tgtEl>
                                          <p:spTgt spid="224"/>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wipe(right)">
                                      <p:cBhvr>
                                        <p:cTn id="36" dur="500"/>
                                        <p:tgtEl>
                                          <p:spTgt spid="116"/>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dissolve">
                                      <p:cBhvr>
                                        <p:cTn id="48" dur="500"/>
                                        <p:tgtEl>
                                          <p:spTgt spid="11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wipe(left)">
                                      <p:cBhvr>
                                        <p:cTn id="52" dur="500"/>
                                        <p:tgtEl>
                                          <p:spTgt spid="11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par>
                          <p:cTn id="57" fill="hold">
                            <p:stCondLst>
                              <p:cond delay="1500"/>
                            </p:stCondLst>
                            <p:childTnLst>
                              <p:par>
                                <p:cTn id="58" presetID="9"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dissolve">
                                      <p:cBhvr>
                                        <p:cTn id="60" dur="500"/>
                                        <p:tgtEl>
                                          <p:spTgt spid="11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dissolve">
                                      <p:cBhvr>
                                        <p:cTn id="65" dur="500"/>
                                        <p:tgtEl>
                                          <p:spTgt spid="126"/>
                                        </p:tgtEl>
                                      </p:cBhvr>
                                    </p:animEffect>
                                  </p:childTnLst>
                                </p:cTn>
                              </p:par>
                            </p:childTnLst>
                          </p:cTn>
                        </p:par>
                        <p:par>
                          <p:cTn id="66" fill="hold">
                            <p:stCondLst>
                              <p:cond delay="500"/>
                            </p:stCondLst>
                            <p:childTnLst>
                              <p:par>
                                <p:cTn id="67" presetID="22" presetClass="entr" presetSubtype="2" fill="hold" nodeType="after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wipe(right)">
                                      <p:cBhvr>
                                        <p:cTn id="69" dur="500"/>
                                        <p:tgtEl>
                                          <p:spTgt spid="127"/>
                                        </p:tgtEl>
                                      </p:cBhvr>
                                    </p:animEffect>
                                  </p:childTnLst>
                                </p:cTn>
                              </p:par>
                            </p:childTnLst>
                          </p:cTn>
                        </p:par>
                        <p:par>
                          <p:cTn id="70" fill="hold">
                            <p:stCondLst>
                              <p:cond delay="1000"/>
                            </p:stCondLst>
                            <p:childTnLst>
                              <p:par>
                                <p:cTn id="71" presetID="9" presetClass="entr" presetSubtype="0" fill="hold" grpId="0" nodeType="after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dissolve">
                                      <p:cBhvr>
                                        <p:cTn id="73" dur="500"/>
                                        <p:tgtEl>
                                          <p:spTgt spid="12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dissolve">
                                      <p:cBhvr>
                                        <p:cTn id="78" dur="500"/>
                                        <p:tgtEl>
                                          <p:spTgt spid="129"/>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31"/>
                                        </p:tgtEl>
                                        <p:attrNameLst>
                                          <p:attrName>style.visibility</p:attrName>
                                        </p:attrNameLst>
                                      </p:cBhvr>
                                      <p:to>
                                        <p:strVal val="visible"/>
                                      </p:to>
                                    </p:set>
                                    <p:animEffect transition="in" filter="wipe(left)">
                                      <p:cBhvr>
                                        <p:cTn id="82" dur="500"/>
                                        <p:tgtEl>
                                          <p:spTgt spid="131"/>
                                        </p:tgtEl>
                                      </p:cBhvr>
                                    </p:animEffect>
                                  </p:childTnLst>
                                </p:cTn>
                              </p:par>
                            </p:childTnLst>
                          </p:cTn>
                        </p:par>
                        <p:par>
                          <p:cTn id="83" fill="hold">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dissolve">
                                      <p:cBhvr>
                                        <p:cTn id="8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ldLvl="0" animBg="1"/>
      <p:bldP spid="19" grpId="0" bldLvl="0" animBg="1"/>
      <p:bldP spid="116" grpId="0" bldLvl="0" animBg="1"/>
      <p:bldP spid="117" grpId="0" autoUpdateAnimBg="0"/>
      <p:bldP spid="119" grpId="0" autoUpdateAnimBg="0"/>
      <p:bldP spid="126" grpId="0" autoUpdateAnimBg="0"/>
      <p:bldP spid="128" grpId="0" autoUpdateAnimBg="0"/>
      <p:bldP spid="129" grpId="0" autoUpdateAnimBg="0"/>
      <p:bldP spid="130" grpId="0" autoUpdateAnimBg="0"/>
      <p:bldP spid="193" grpId="0"/>
      <p:bldP spid="223"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106014" cy="1428589"/>
            <a:chOff x="551030" y="-368704"/>
            <a:chExt cx="7106014" cy="1428589"/>
          </a:xfrm>
        </p:grpSpPr>
        <p:grpSp>
          <p:nvGrpSpPr>
            <p:cNvPr id="29" name="组合 28"/>
            <p:cNvGrpSpPr/>
            <p:nvPr/>
          </p:nvGrpSpPr>
          <p:grpSpPr>
            <a:xfrm>
              <a:off x="1201631" y="303925"/>
              <a:ext cx="6455413" cy="687997"/>
              <a:chOff x="1839058" y="967769"/>
              <a:chExt cx="6455413" cy="687997"/>
            </a:xfrm>
          </p:grpSpPr>
          <p:sp>
            <p:nvSpPr>
              <p:cNvPr id="31" name="矩形: 圆角 30"/>
              <p:cNvSpPr/>
              <p:nvPr/>
            </p:nvSpPr>
            <p:spPr>
              <a:xfrm>
                <a:off x="1839058" y="967769"/>
                <a:ext cx="6120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50837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AS</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间路由困境</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1715016" y="1782590"/>
            <a:ext cx="4235101" cy="476221"/>
            <a:chOff x="1403750" y="3593123"/>
            <a:chExt cx="4235101" cy="476221"/>
          </a:xfrm>
        </p:grpSpPr>
        <p:grpSp>
          <p:nvGrpSpPr>
            <p:cNvPr id="68" name="组合 67"/>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1" y="3593123"/>
              <a:ext cx="365292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间如何获取可达信息？</a:t>
              </a:r>
            </a:p>
          </p:txBody>
        </p:sp>
      </p:grpSp>
      <p:grpSp>
        <p:nvGrpSpPr>
          <p:cNvPr id="83" name="组合 82"/>
          <p:cNvGrpSpPr/>
          <p:nvPr/>
        </p:nvGrpSpPr>
        <p:grpSpPr>
          <a:xfrm>
            <a:off x="1715016" y="2635821"/>
            <a:ext cx="5213669" cy="476221"/>
            <a:chOff x="1403750" y="3593123"/>
            <a:chExt cx="5213669" cy="476221"/>
          </a:xfrm>
        </p:grpSpPr>
        <p:grpSp>
          <p:nvGrpSpPr>
            <p:cNvPr id="84" name="组合 83"/>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5" name="Text Box 79"/>
            <p:cNvSpPr txBox="1">
              <a:spLocks noChangeArrowheads="1"/>
            </p:cNvSpPr>
            <p:nvPr/>
          </p:nvSpPr>
          <p:spPr bwMode="auto">
            <a:xfrm>
              <a:off x="1985930" y="3593123"/>
              <a:ext cx="4631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内部路由如何获取可达信息？</a:t>
              </a:r>
            </a:p>
          </p:txBody>
        </p:sp>
      </p:grpSp>
      <p:grpSp>
        <p:nvGrpSpPr>
          <p:cNvPr id="91" name="组合 90"/>
          <p:cNvGrpSpPr/>
          <p:nvPr/>
        </p:nvGrpSpPr>
        <p:grpSpPr>
          <a:xfrm>
            <a:off x="1715016" y="3489052"/>
            <a:ext cx="5213669" cy="476221"/>
            <a:chOff x="1403750" y="3593123"/>
            <a:chExt cx="5213669" cy="476221"/>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1985931" y="3593123"/>
              <a:ext cx="463148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规模大，</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间难以选择最佳路由？</a:t>
              </a:r>
            </a:p>
          </p:txBody>
        </p:sp>
      </p:grpSp>
      <p:grpSp>
        <p:nvGrpSpPr>
          <p:cNvPr id="96" name="组合 95"/>
          <p:cNvGrpSpPr/>
          <p:nvPr/>
        </p:nvGrpSpPr>
        <p:grpSpPr>
          <a:xfrm>
            <a:off x="1715016" y="4342283"/>
            <a:ext cx="5213669" cy="476221"/>
            <a:chOff x="1403750" y="3593123"/>
            <a:chExt cx="5213669" cy="476221"/>
          </a:xfrm>
        </p:grpSpPr>
        <p:grpSp>
          <p:nvGrpSpPr>
            <p:cNvPr id="97" name="组合 96"/>
            <p:cNvGrpSpPr/>
            <p:nvPr/>
          </p:nvGrpSpPr>
          <p:grpSpPr>
            <a:xfrm>
              <a:off x="1403750" y="3593123"/>
              <a:ext cx="490436" cy="476221"/>
              <a:chOff x="1403750" y="3593123"/>
              <a:chExt cx="808892" cy="785446"/>
            </a:xfrm>
          </p:grpSpPr>
          <p:sp>
            <p:nvSpPr>
              <p:cNvPr id="105" name="对话气泡: 椭圆形 10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0" y="3593123"/>
              <a:ext cx="4631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“好”路由如何确定？</a:t>
              </a:r>
            </a:p>
          </p:txBody>
        </p:sp>
      </p:grpSp>
      <p:grpSp>
        <p:nvGrpSpPr>
          <p:cNvPr id="108" name="组合 107"/>
          <p:cNvGrpSpPr/>
          <p:nvPr/>
        </p:nvGrpSpPr>
        <p:grpSpPr>
          <a:xfrm>
            <a:off x="1715016" y="5195513"/>
            <a:ext cx="5213669" cy="476221"/>
            <a:chOff x="1403750" y="3593123"/>
            <a:chExt cx="5213669" cy="476221"/>
          </a:xfrm>
        </p:grpSpPr>
        <p:grpSp>
          <p:nvGrpSpPr>
            <p:cNvPr id="114" name="组合 113"/>
            <p:cNvGrpSpPr/>
            <p:nvPr/>
          </p:nvGrpSpPr>
          <p:grpSpPr>
            <a:xfrm>
              <a:off x="1403750" y="3593123"/>
              <a:ext cx="490436" cy="476221"/>
              <a:chOff x="1403750" y="3593123"/>
              <a:chExt cx="808892" cy="785446"/>
            </a:xfrm>
          </p:grpSpPr>
          <p:sp>
            <p:nvSpPr>
              <p:cNvPr id="116" name="对话气泡: 椭圆形 1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5" name="Text Box 79"/>
            <p:cNvSpPr txBox="1">
              <a:spLocks noChangeArrowheads="1"/>
            </p:cNvSpPr>
            <p:nvPr/>
          </p:nvSpPr>
          <p:spPr bwMode="auto">
            <a:xfrm>
              <a:off x="1985930" y="3593123"/>
              <a:ext cx="4631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间的路由策略如何选择？</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500"/>
                                        <p:tgtEl>
                                          <p:spTgt spid="8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left)">
                                      <p:cBhvr>
                                        <p:cTn id="19" dur="500"/>
                                        <p:tgtEl>
                                          <p:spTgt spid="9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wipe(left)">
                                      <p:cBhvr>
                                        <p:cTn id="23" dur="500"/>
                                        <p:tgtEl>
                                          <p:spTgt spid="9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wipe(left)">
                                      <p:cBhvr>
                                        <p:cTn id="2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2" name="Freeform 4"/>
          <p:cNvSpPr/>
          <p:nvPr/>
        </p:nvSpPr>
        <p:spPr>
          <a:xfrm>
            <a:off x="4256088" y="2532062"/>
            <a:ext cx="2352675" cy="15113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alpha val="100000"/>
            </a:srgbClr>
          </a:solidFill>
          <a:ln w="9525">
            <a:noFill/>
          </a:ln>
        </p:spPr>
        <p:txBody>
          <a:bodyPr/>
          <a:lstStyle/>
          <a:p>
            <a:endParaRPr lang="zh-CN" altLang="en-US"/>
          </a:p>
        </p:txBody>
      </p:sp>
      <p:sp>
        <p:nvSpPr>
          <p:cNvPr id="234503" name="Freeform 5"/>
          <p:cNvSpPr/>
          <p:nvPr/>
        </p:nvSpPr>
        <p:spPr>
          <a:xfrm>
            <a:off x="430213" y="1720850"/>
            <a:ext cx="1831975" cy="14986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endParaRPr lang="zh-CN" altLang="en-US"/>
          </a:p>
        </p:txBody>
      </p:sp>
      <p:sp>
        <p:nvSpPr>
          <p:cNvPr id="234504" name="Freeform 6"/>
          <p:cNvSpPr/>
          <p:nvPr/>
        </p:nvSpPr>
        <p:spPr>
          <a:xfrm>
            <a:off x="1612900" y="2801937"/>
            <a:ext cx="2930525" cy="11684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alpha val="100000"/>
            </a:srgbClr>
          </a:solidFill>
          <a:ln w="9525">
            <a:noFill/>
          </a:ln>
        </p:spPr>
        <p:txBody>
          <a:bodyPr/>
          <a:lstStyle/>
          <a:p>
            <a:endParaRPr lang="zh-CN" altLang="en-US"/>
          </a:p>
        </p:txBody>
      </p:sp>
      <p:sp>
        <p:nvSpPr>
          <p:cNvPr id="234505" name="Oval 7"/>
          <p:cNvSpPr/>
          <p:nvPr/>
        </p:nvSpPr>
        <p:spPr>
          <a:xfrm>
            <a:off x="811213" y="2800350"/>
            <a:ext cx="457200" cy="11906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06" name="Line 8"/>
          <p:cNvSpPr/>
          <p:nvPr/>
        </p:nvSpPr>
        <p:spPr>
          <a:xfrm>
            <a:off x="811213" y="2789237"/>
            <a:ext cx="0" cy="74613"/>
          </a:xfrm>
          <a:prstGeom prst="line">
            <a:avLst/>
          </a:prstGeom>
          <a:ln w="12700" cap="flat" cmpd="sng">
            <a:solidFill>
              <a:schemeClr val="tx1"/>
            </a:solidFill>
            <a:prstDash val="solid"/>
            <a:headEnd type="none" w="med" len="med"/>
            <a:tailEnd type="none" w="med" len="med"/>
          </a:ln>
        </p:spPr>
      </p:sp>
      <p:sp>
        <p:nvSpPr>
          <p:cNvPr id="234507" name="Line 9"/>
          <p:cNvSpPr/>
          <p:nvPr/>
        </p:nvSpPr>
        <p:spPr>
          <a:xfrm>
            <a:off x="1268413" y="2789237"/>
            <a:ext cx="0" cy="74613"/>
          </a:xfrm>
          <a:prstGeom prst="line">
            <a:avLst/>
          </a:prstGeom>
          <a:ln w="12700" cap="flat" cmpd="sng">
            <a:solidFill>
              <a:schemeClr val="tx1"/>
            </a:solidFill>
            <a:prstDash val="solid"/>
            <a:headEnd type="none" w="med" len="med"/>
            <a:tailEnd type="none" w="med" len="med"/>
          </a:ln>
        </p:spPr>
      </p:sp>
      <p:sp>
        <p:nvSpPr>
          <p:cNvPr id="234508" name="Rectangle 10"/>
          <p:cNvSpPr/>
          <p:nvPr/>
        </p:nvSpPr>
        <p:spPr>
          <a:xfrm>
            <a:off x="811213" y="2789237"/>
            <a:ext cx="452437" cy="73025"/>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09" name="Oval 11"/>
          <p:cNvSpPr/>
          <p:nvPr/>
        </p:nvSpPr>
        <p:spPr>
          <a:xfrm>
            <a:off x="806450" y="2703512"/>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10" name="Rectangle 12"/>
          <p:cNvSpPr/>
          <p:nvPr/>
        </p:nvSpPr>
        <p:spPr>
          <a:xfrm>
            <a:off x="933450" y="2722562"/>
            <a:ext cx="206375" cy="182563"/>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11" name="Text Box 13"/>
          <p:cNvSpPr txBox="1"/>
          <p:nvPr/>
        </p:nvSpPr>
        <p:spPr>
          <a:xfrm>
            <a:off x="831692" y="2632075"/>
            <a:ext cx="42100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3b</a:t>
            </a:r>
            <a:endParaRPr lang="en-US" altLang="zh-CN" sz="2400" dirty="0">
              <a:ea typeface="楷体" panose="02010609060101010101" pitchFamily="49" charset="-122"/>
            </a:endParaRPr>
          </a:p>
        </p:txBody>
      </p:sp>
      <p:sp>
        <p:nvSpPr>
          <p:cNvPr id="234512" name="Oval 14"/>
          <p:cNvSpPr/>
          <p:nvPr/>
        </p:nvSpPr>
        <p:spPr>
          <a:xfrm>
            <a:off x="2589213" y="3694112"/>
            <a:ext cx="457200" cy="1190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13" name="Line 15"/>
          <p:cNvSpPr/>
          <p:nvPr/>
        </p:nvSpPr>
        <p:spPr>
          <a:xfrm>
            <a:off x="2589213" y="3683000"/>
            <a:ext cx="0" cy="74612"/>
          </a:xfrm>
          <a:prstGeom prst="line">
            <a:avLst/>
          </a:prstGeom>
          <a:ln w="12700" cap="flat" cmpd="sng">
            <a:solidFill>
              <a:schemeClr val="tx1"/>
            </a:solidFill>
            <a:prstDash val="solid"/>
            <a:headEnd type="none" w="med" len="med"/>
            <a:tailEnd type="none" w="med" len="med"/>
          </a:ln>
        </p:spPr>
      </p:sp>
      <p:sp>
        <p:nvSpPr>
          <p:cNvPr id="234514" name="Line 16"/>
          <p:cNvSpPr/>
          <p:nvPr/>
        </p:nvSpPr>
        <p:spPr>
          <a:xfrm>
            <a:off x="3046413" y="3683000"/>
            <a:ext cx="0" cy="74612"/>
          </a:xfrm>
          <a:prstGeom prst="line">
            <a:avLst/>
          </a:prstGeom>
          <a:ln w="12700" cap="flat" cmpd="sng">
            <a:solidFill>
              <a:schemeClr val="tx1"/>
            </a:solidFill>
            <a:prstDash val="solid"/>
            <a:headEnd type="none" w="med" len="med"/>
            <a:tailEnd type="none" w="med" len="med"/>
          </a:ln>
        </p:spPr>
      </p:sp>
      <p:sp>
        <p:nvSpPr>
          <p:cNvPr id="234515" name="Rectangle 17"/>
          <p:cNvSpPr/>
          <p:nvPr/>
        </p:nvSpPr>
        <p:spPr>
          <a:xfrm>
            <a:off x="2589213" y="3683000"/>
            <a:ext cx="452437" cy="73025"/>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16" name="Oval 18"/>
          <p:cNvSpPr/>
          <p:nvPr/>
        </p:nvSpPr>
        <p:spPr>
          <a:xfrm>
            <a:off x="2584450" y="3597275"/>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grpSp>
        <p:nvGrpSpPr>
          <p:cNvPr id="234517" name="Group 19"/>
          <p:cNvGrpSpPr/>
          <p:nvPr/>
        </p:nvGrpSpPr>
        <p:grpSpPr>
          <a:xfrm>
            <a:off x="2604970" y="3516312"/>
            <a:ext cx="433623" cy="398574"/>
            <a:chOff x="2908" y="2429"/>
            <a:chExt cx="300" cy="270"/>
          </a:xfrm>
        </p:grpSpPr>
        <p:sp>
          <p:nvSpPr>
            <p:cNvPr id="234618" name="Rectangle 20"/>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19" name="Text Box 21"/>
            <p:cNvSpPr txBox="1"/>
            <p:nvPr/>
          </p:nvSpPr>
          <p:spPr>
            <a:xfrm>
              <a:off x="2908" y="2429"/>
              <a:ext cx="300"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1d</a:t>
              </a:r>
            </a:p>
          </p:txBody>
        </p:sp>
      </p:grpSp>
      <p:sp>
        <p:nvSpPr>
          <p:cNvPr id="234518" name="Oval 22"/>
          <p:cNvSpPr/>
          <p:nvPr/>
        </p:nvSpPr>
        <p:spPr>
          <a:xfrm>
            <a:off x="1630363" y="2605087"/>
            <a:ext cx="457200" cy="12065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19" name="Line 23"/>
          <p:cNvSpPr/>
          <p:nvPr/>
        </p:nvSpPr>
        <p:spPr>
          <a:xfrm>
            <a:off x="1630363" y="2595562"/>
            <a:ext cx="0" cy="73025"/>
          </a:xfrm>
          <a:prstGeom prst="line">
            <a:avLst/>
          </a:prstGeom>
          <a:ln w="12700" cap="flat" cmpd="sng">
            <a:solidFill>
              <a:schemeClr val="tx1"/>
            </a:solidFill>
            <a:prstDash val="solid"/>
            <a:headEnd type="none" w="med" len="med"/>
            <a:tailEnd type="none" w="med" len="med"/>
          </a:ln>
        </p:spPr>
      </p:sp>
      <p:sp>
        <p:nvSpPr>
          <p:cNvPr id="234520" name="Line 24"/>
          <p:cNvSpPr/>
          <p:nvPr/>
        </p:nvSpPr>
        <p:spPr>
          <a:xfrm>
            <a:off x="2087563" y="2595562"/>
            <a:ext cx="0" cy="73025"/>
          </a:xfrm>
          <a:prstGeom prst="line">
            <a:avLst/>
          </a:prstGeom>
          <a:ln w="12700" cap="flat" cmpd="sng">
            <a:solidFill>
              <a:schemeClr val="tx1"/>
            </a:solidFill>
            <a:prstDash val="solid"/>
            <a:headEnd type="none" w="med" len="med"/>
            <a:tailEnd type="none" w="med" len="med"/>
          </a:ln>
        </p:spPr>
      </p:sp>
      <p:sp>
        <p:nvSpPr>
          <p:cNvPr id="234521" name="Rectangle 25"/>
          <p:cNvSpPr/>
          <p:nvPr/>
        </p:nvSpPr>
        <p:spPr>
          <a:xfrm>
            <a:off x="1630363" y="2595562"/>
            <a:ext cx="452437" cy="71438"/>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22" name="Oval 26"/>
          <p:cNvSpPr/>
          <p:nvPr/>
        </p:nvSpPr>
        <p:spPr>
          <a:xfrm>
            <a:off x="1625600" y="2508250"/>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23" name="Rectangle 27"/>
          <p:cNvSpPr/>
          <p:nvPr/>
        </p:nvSpPr>
        <p:spPr>
          <a:xfrm>
            <a:off x="1752600" y="2527300"/>
            <a:ext cx="207963" cy="161925"/>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24" name="Text Box 28"/>
          <p:cNvSpPr txBox="1"/>
          <p:nvPr/>
        </p:nvSpPr>
        <p:spPr>
          <a:xfrm>
            <a:off x="1652271" y="2436812"/>
            <a:ext cx="41973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3a</a:t>
            </a:r>
            <a:endParaRPr lang="en-US" altLang="zh-CN" sz="2400" dirty="0">
              <a:ea typeface="楷体" panose="02010609060101010101" pitchFamily="49" charset="-122"/>
            </a:endParaRPr>
          </a:p>
        </p:txBody>
      </p:sp>
      <p:sp>
        <p:nvSpPr>
          <p:cNvPr id="234525" name="Oval 29"/>
          <p:cNvSpPr/>
          <p:nvPr/>
        </p:nvSpPr>
        <p:spPr>
          <a:xfrm>
            <a:off x="2536825" y="3109912"/>
            <a:ext cx="457200" cy="1190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26" name="Line 30"/>
          <p:cNvSpPr/>
          <p:nvPr/>
        </p:nvSpPr>
        <p:spPr>
          <a:xfrm>
            <a:off x="2536825" y="3100387"/>
            <a:ext cx="0" cy="73025"/>
          </a:xfrm>
          <a:prstGeom prst="line">
            <a:avLst/>
          </a:prstGeom>
          <a:ln w="12700" cap="flat" cmpd="sng">
            <a:solidFill>
              <a:schemeClr val="tx1"/>
            </a:solidFill>
            <a:prstDash val="solid"/>
            <a:headEnd type="none" w="med" len="med"/>
            <a:tailEnd type="none" w="med" len="med"/>
          </a:ln>
        </p:spPr>
      </p:sp>
      <p:sp>
        <p:nvSpPr>
          <p:cNvPr id="234527" name="Line 31"/>
          <p:cNvSpPr/>
          <p:nvPr/>
        </p:nvSpPr>
        <p:spPr>
          <a:xfrm>
            <a:off x="2994025" y="3100387"/>
            <a:ext cx="0" cy="73025"/>
          </a:xfrm>
          <a:prstGeom prst="line">
            <a:avLst/>
          </a:prstGeom>
          <a:ln w="12700" cap="flat" cmpd="sng">
            <a:solidFill>
              <a:schemeClr val="tx1"/>
            </a:solidFill>
            <a:prstDash val="solid"/>
            <a:headEnd type="none" w="med" len="med"/>
            <a:tailEnd type="none" w="med" len="med"/>
          </a:ln>
        </p:spPr>
      </p:sp>
      <p:sp>
        <p:nvSpPr>
          <p:cNvPr id="234528" name="Rectangle 32"/>
          <p:cNvSpPr/>
          <p:nvPr/>
        </p:nvSpPr>
        <p:spPr>
          <a:xfrm>
            <a:off x="2536825" y="3100387"/>
            <a:ext cx="452438" cy="71438"/>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29" name="Oval 33"/>
          <p:cNvSpPr/>
          <p:nvPr/>
        </p:nvSpPr>
        <p:spPr>
          <a:xfrm>
            <a:off x="2532063" y="3013075"/>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grpSp>
        <p:nvGrpSpPr>
          <p:cNvPr id="234530" name="Group 34"/>
          <p:cNvGrpSpPr/>
          <p:nvPr/>
        </p:nvGrpSpPr>
        <p:grpSpPr>
          <a:xfrm>
            <a:off x="2552438" y="2933700"/>
            <a:ext cx="424387" cy="398579"/>
            <a:chOff x="2908" y="2429"/>
            <a:chExt cx="299" cy="271"/>
          </a:xfrm>
        </p:grpSpPr>
        <p:sp>
          <p:nvSpPr>
            <p:cNvPr id="234616" name="Rectangle 35"/>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17" name="Text Box 36"/>
            <p:cNvSpPr txBox="1"/>
            <p:nvPr/>
          </p:nvSpPr>
          <p:spPr>
            <a:xfrm>
              <a:off x="2908" y="2429"/>
              <a:ext cx="299"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1c</a:t>
              </a:r>
            </a:p>
          </p:txBody>
        </p:sp>
      </p:grpSp>
      <p:sp>
        <p:nvSpPr>
          <p:cNvPr id="234531" name="Line 37"/>
          <p:cNvSpPr/>
          <p:nvPr/>
        </p:nvSpPr>
        <p:spPr>
          <a:xfrm>
            <a:off x="5157788" y="2832100"/>
            <a:ext cx="449262" cy="142875"/>
          </a:xfrm>
          <a:prstGeom prst="line">
            <a:avLst/>
          </a:prstGeom>
          <a:ln w="28575" cap="flat" cmpd="sng">
            <a:solidFill>
              <a:schemeClr val="tx1"/>
            </a:solidFill>
            <a:prstDash val="solid"/>
            <a:headEnd type="none" w="med" len="med"/>
            <a:tailEnd type="none" w="med" len="med"/>
          </a:ln>
        </p:spPr>
      </p:sp>
      <p:sp>
        <p:nvSpPr>
          <p:cNvPr id="234532" name="Line 38"/>
          <p:cNvSpPr/>
          <p:nvPr/>
        </p:nvSpPr>
        <p:spPr>
          <a:xfrm>
            <a:off x="5630863" y="2720975"/>
            <a:ext cx="133350" cy="171450"/>
          </a:xfrm>
          <a:prstGeom prst="line">
            <a:avLst/>
          </a:prstGeom>
          <a:ln w="28575" cap="flat" cmpd="sng">
            <a:solidFill>
              <a:schemeClr val="tx1"/>
            </a:solidFill>
            <a:prstDash val="solid"/>
            <a:headEnd type="none" w="med" len="med"/>
            <a:tailEnd type="none" w="med" len="med"/>
          </a:ln>
        </p:spPr>
      </p:sp>
      <p:sp>
        <p:nvSpPr>
          <p:cNvPr id="234533" name="Line 39"/>
          <p:cNvSpPr/>
          <p:nvPr/>
        </p:nvSpPr>
        <p:spPr>
          <a:xfrm flipV="1">
            <a:off x="5057775" y="2655887"/>
            <a:ext cx="166688" cy="112713"/>
          </a:xfrm>
          <a:prstGeom prst="line">
            <a:avLst/>
          </a:prstGeom>
          <a:ln w="28575" cap="flat" cmpd="sng">
            <a:solidFill>
              <a:schemeClr val="tx1"/>
            </a:solidFill>
            <a:prstDash val="solid"/>
            <a:headEnd type="none" w="med" len="med"/>
            <a:tailEnd type="none" w="med" len="med"/>
          </a:ln>
        </p:spPr>
      </p:sp>
      <p:sp>
        <p:nvSpPr>
          <p:cNvPr id="234534" name="Freeform 40"/>
          <p:cNvSpPr/>
          <p:nvPr/>
        </p:nvSpPr>
        <p:spPr>
          <a:xfrm>
            <a:off x="3043238" y="3590925"/>
            <a:ext cx="385762" cy="120650"/>
          </a:xfrm>
          <a:custGeom>
            <a:avLst/>
            <a:gdLst/>
            <a:ahLst/>
            <a:cxnLst>
              <a:cxn ang="0">
                <a:pos x="0" y="2147483646"/>
              </a:cxn>
              <a:cxn ang="0">
                <a:pos x="2147483646" y="0"/>
              </a:cxn>
            </a:cxnLst>
            <a:rect l="0" t="0" r="0" b="0"/>
            <a:pathLst>
              <a:path w="264" h="82">
                <a:moveTo>
                  <a:pt x="0" y="82"/>
                </a:moveTo>
                <a:lnTo>
                  <a:pt x="264"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35" name="Freeform 41"/>
          <p:cNvSpPr/>
          <p:nvPr/>
        </p:nvSpPr>
        <p:spPr>
          <a:xfrm>
            <a:off x="2371725" y="3536950"/>
            <a:ext cx="222250" cy="174625"/>
          </a:xfrm>
          <a:custGeom>
            <a:avLst/>
            <a:gdLst/>
            <a:ahLst/>
            <a:cxnLst>
              <a:cxn ang="0">
                <a:pos x="0" y="0"/>
              </a:cxn>
              <a:cxn ang="0">
                <a:pos x="2147483646" y="2147483646"/>
              </a:cxn>
            </a:cxnLst>
            <a:rect l="0" t="0" r="0" b="0"/>
            <a:pathLst>
              <a:path w="152" h="118">
                <a:moveTo>
                  <a:pt x="0" y="0"/>
                </a:moveTo>
                <a:lnTo>
                  <a:pt x="152" y="118"/>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36" name="Freeform 42"/>
          <p:cNvSpPr/>
          <p:nvPr/>
        </p:nvSpPr>
        <p:spPr>
          <a:xfrm>
            <a:off x="2552700" y="3433762"/>
            <a:ext cx="823913" cy="122238"/>
          </a:xfrm>
          <a:custGeom>
            <a:avLst/>
            <a:gdLst/>
            <a:ahLst/>
            <a:cxnLst>
              <a:cxn ang="0">
                <a:pos x="0" y="0"/>
              </a:cxn>
              <a:cxn ang="0">
                <a:pos x="2147483646" y="2147483646"/>
              </a:cxn>
            </a:cxnLst>
            <a:rect l="0" t="0" r="0" b="0"/>
            <a:pathLst>
              <a:path w="564" h="82">
                <a:moveTo>
                  <a:pt x="0" y="0"/>
                </a:moveTo>
                <a:lnTo>
                  <a:pt x="564" y="82"/>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37" name="Freeform 43"/>
          <p:cNvSpPr/>
          <p:nvPr/>
        </p:nvSpPr>
        <p:spPr>
          <a:xfrm>
            <a:off x="2462213" y="3195637"/>
            <a:ext cx="111125" cy="138113"/>
          </a:xfrm>
          <a:custGeom>
            <a:avLst/>
            <a:gdLst/>
            <a:ahLst/>
            <a:cxnLst>
              <a:cxn ang="0">
                <a:pos x="0" y="2147483646"/>
              </a:cxn>
              <a:cxn ang="0">
                <a:pos x="2147483646" y="0"/>
              </a:cxn>
            </a:cxnLst>
            <a:rect l="0" t="0" r="0" b="0"/>
            <a:pathLst>
              <a:path w="76" h="94">
                <a:moveTo>
                  <a:pt x="0" y="94"/>
                </a:moveTo>
                <a:lnTo>
                  <a:pt x="76"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38" name="Freeform 44"/>
          <p:cNvSpPr/>
          <p:nvPr/>
        </p:nvSpPr>
        <p:spPr>
          <a:xfrm>
            <a:off x="1257300" y="2641600"/>
            <a:ext cx="366713" cy="168275"/>
          </a:xfrm>
          <a:custGeom>
            <a:avLst/>
            <a:gdLst/>
            <a:ahLst/>
            <a:cxnLst>
              <a:cxn ang="0">
                <a:pos x="0" y="2147483646"/>
              </a:cxn>
              <a:cxn ang="0">
                <a:pos x="2147483646" y="0"/>
              </a:cxn>
            </a:cxnLst>
            <a:rect l="0" t="0" r="0" b="0"/>
            <a:pathLst>
              <a:path w="252" h="114">
                <a:moveTo>
                  <a:pt x="0" y="114"/>
                </a:moveTo>
                <a:lnTo>
                  <a:pt x="252"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39" name="Freeform 45"/>
          <p:cNvSpPr/>
          <p:nvPr/>
        </p:nvSpPr>
        <p:spPr>
          <a:xfrm>
            <a:off x="1892300" y="2728912"/>
            <a:ext cx="649288" cy="381000"/>
          </a:xfrm>
          <a:custGeom>
            <a:avLst/>
            <a:gdLst/>
            <a:ahLst/>
            <a:cxnLst>
              <a:cxn ang="0">
                <a:pos x="0" y="0"/>
              </a:cxn>
              <a:cxn ang="0">
                <a:pos x="2147483646" y="2147483646"/>
              </a:cxn>
            </a:cxnLst>
            <a:rect l="0" t="0" r="0" b="0"/>
            <a:pathLst>
              <a:path w="444" h="258">
                <a:moveTo>
                  <a:pt x="0" y="0"/>
                </a:moveTo>
                <a:lnTo>
                  <a:pt x="444" y="258"/>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40" name="Freeform 46"/>
          <p:cNvSpPr/>
          <p:nvPr/>
        </p:nvSpPr>
        <p:spPr>
          <a:xfrm>
            <a:off x="3825875" y="2903537"/>
            <a:ext cx="955675" cy="619125"/>
          </a:xfrm>
          <a:custGeom>
            <a:avLst/>
            <a:gdLst/>
            <a:ahLst/>
            <a:cxnLst>
              <a:cxn ang="0">
                <a:pos x="0" y="2147483646"/>
              </a:cxn>
              <a:cxn ang="0">
                <a:pos x="2147483646" y="0"/>
              </a:cxn>
            </a:cxnLst>
            <a:rect l="0" t="0" r="0" b="0"/>
            <a:pathLst>
              <a:path w="654" h="420">
                <a:moveTo>
                  <a:pt x="0" y="420"/>
                </a:moveTo>
                <a:lnTo>
                  <a:pt x="654"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4541" name="Oval 47"/>
          <p:cNvSpPr/>
          <p:nvPr/>
        </p:nvSpPr>
        <p:spPr>
          <a:xfrm>
            <a:off x="4700588" y="2809875"/>
            <a:ext cx="457200" cy="11906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42" name="Line 48"/>
          <p:cNvSpPr/>
          <p:nvPr/>
        </p:nvSpPr>
        <p:spPr>
          <a:xfrm>
            <a:off x="4700588" y="2798762"/>
            <a:ext cx="0" cy="73025"/>
          </a:xfrm>
          <a:prstGeom prst="line">
            <a:avLst/>
          </a:prstGeom>
          <a:ln w="12700" cap="flat" cmpd="sng">
            <a:solidFill>
              <a:schemeClr val="tx1"/>
            </a:solidFill>
            <a:prstDash val="solid"/>
            <a:headEnd type="none" w="med" len="med"/>
            <a:tailEnd type="none" w="med" len="med"/>
          </a:ln>
        </p:spPr>
      </p:sp>
      <p:sp>
        <p:nvSpPr>
          <p:cNvPr id="234543" name="Line 49"/>
          <p:cNvSpPr/>
          <p:nvPr/>
        </p:nvSpPr>
        <p:spPr>
          <a:xfrm>
            <a:off x="5157788" y="2798762"/>
            <a:ext cx="0" cy="73025"/>
          </a:xfrm>
          <a:prstGeom prst="line">
            <a:avLst/>
          </a:prstGeom>
          <a:ln w="12700" cap="flat" cmpd="sng">
            <a:solidFill>
              <a:schemeClr val="tx1"/>
            </a:solidFill>
            <a:prstDash val="solid"/>
            <a:headEnd type="none" w="med" len="med"/>
            <a:tailEnd type="none" w="med" len="med"/>
          </a:ln>
        </p:spPr>
      </p:sp>
      <p:sp>
        <p:nvSpPr>
          <p:cNvPr id="234544" name="Rectangle 50"/>
          <p:cNvSpPr/>
          <p:nvPr/>
        </p:nvSpPr>
        <p:spPr>
          <a:xfrm>
            <a:off x="4700588" y="2798762"/>
            <a:ext cx="452437" cy="73025"/>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45" name="Oval 51"/>
          <p:cNvSpPr/>
          <p:nvPr/>
        </p:nvSpPr>
        <p:spPr>
          <a:xfrm>
            <a:off x="4695825" y="2711450"/>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46" name="Rectangle 52"/>
          <p:cNvSpPr/>
          <p:nvPr/>
        </p:nvSpPr>
        <p:spPr>
          <a:xfrm>
            <a:off x="4822825" y="2730500"/>
            <a:ext cx="206375" cy="17780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47" name="Text Box 53"/>
          <p:cNvSpPr txBox="1"/>
          <p:nvPr/>
        </p:nvSpPr>
        <p:spPr>
          <a:xfrm>
            <a:off x="4720908" y="2641600"/>
            <a:ext cx="41973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2a</a:t>
            </a:r>
            <a:endParaRPr lang="en-US" altLang="zh-CN" sz="2400" dirty="0">
              <a:ea typeface="楷体" panose="02010609060101010101" pitchFamily="49" charset="-122"/>
            </a:endParaRPr>
          </a:p>
        </p:txBody>
      </p:sp>
      <p:sp>
        <p:nvSpPr>
          <p:cNvPr id="234548" name="Text Box 54"/>
          <p:cNvSpPr txBox="1"/>
          <p:nvPr/>
        </p:nvSpPr>
        <p:spPr>
          <a:xfrm>
            <a:off x="1301750" y="2770187"/>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000" dirty="0">
                <a:ea typeface="楷体" panose="02010609060101010101" pitchFamily="49" charset="-122"/>
              </a:rPr>
              <a:t>AS3</a:t>
            </a:r>
            <a:endParaRPr lang="en-US" altLang="zh-CN" sz="1800" dirty="0">
              <a:ea typeface="楷体" panose="02010609060101010101" pitchFamily="49" charset="-122"/>
            </a:endParaRPr>
          </a:p>
        </p:txBody>
      </p:sp>
      <p:sp>
        <p:nvSpPr>
          <p:cNvPr id="234549" name="Text Box 55"/>
          <p:cNvSpPr txBox="1"/>
          <p:nvPr/>
        </p:nvSpPr>
        <p:spPr>
          <a:xfrm>
            <a:off x="3905250" y="3443287"/>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000" dirty="0">
                <a:ea typeface="楷体" panose="02010609060101010101" pitchFamily="49" charset="-122"/>
              </a:rPr>
              <a:t>AS1</a:t>
            </a:r>
            <a:endParaRPr lang="en-US" altLang="zh-CN" sz="1800" dirty="0">
              <a:ea typeface="楷体" panose="02010609060101010101" pitchFamily="49" charset="-122"/>
            </a:endParaRPr>
          </a:p>
        </p:txBody>
      </p:sp>
      <p:sp>
        <p:nvSpPr>
          <p:cNvPr id="234550" name="Text Box 56"/>
          <p:cNvSpPr txBox="1"/>
          <p:nvPr/>
        </p:nvSpPr>
        <p:spPr>
          <a:xfrm>
            <a:off x="5111750" y="3065462"/>
            <a:ext cx="5765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800" dirty="0">
                <a:ea typeface="楷体" panose="02010609060101010101" pitchFamily="49" charset="-122"/>
              </a:rPr>
              <a:t>AS2</a:t>
            </a:r>
          </a:p>
        </p:txBody>
      </p:sp>
      <p:sp>
        <p:nvSpPr>
          <p:cNvPr id="234551" name="Oval 57"/>
          <p:cNvSpPr/>
          <p:nvPr/>
        </p:nvSpPr>
        <p:spPr>
          <a:xfrm>
            <a:off x="2090738" y="3419475"/>
            <a:ext cx="457200" cy="11906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52" name="Line 58"/>
          <p:cNvSpPr/>
          <p:nvPr/>
        </p:nvSpPr>
        <p:spPr>
          <a:xfrm>
            <a:off x="2090738" y="3409950"/>
            <a:ext cx="0" cy="73025"/>
          </a:xfrm>
          <a:prstGeom prst="line">
            <a:avLst/>
          </a:prstGeom>
          <a:ln w="12700" cap="flat" cmpd="sng">
            <a:solidFill>
              <a:schemeClr val="tx1"/>
            </a:solidFill>
            <a:prstDash val="solid"/>
            <a:headEnd type="none" w="med" len="med"/>
            <a:tailEnd type="none" w="med" len="med"/>
          </a:ln>
        </p:spPr>
      </p:sp>
      <p:sp>
        <p:nvSpPr>
          <p:cNvPr id="234553" name="Line 59"/>
          <p:cNvSpPr/>
          <p:nvPr/>
        </p:nvSpPr>
        <p:spPr>
          <a:xfrm>
            <a:off x="2547938" y="3409950"/>
            <a:ext cx="0" cy="73025"/>
          </a:xfrm>
          <a:prstGeom prst="line">
            <a:avLst/>
          </a:prstGeom>
          <a:ln w="12700" cap="flat" cmpd="sng">
            <a:solidFill>
              <a:schemeClr val="tx1"/>
            </a:solidFill>
            <a:prstDash val="solid"/>
            <a:headEnd type="none" w="med" len="med"/>
            <a:tailEnd type="none" w="med" len="med"/>
          </a:ln>
        </p:spPr>
      </p:sp>
      <p:sp>
        <p:nvSpPr>
          <p:cNvPr id="234554" name="Rectangle 60"/>
          <p:cNvSpPr/>
          <p:nvPr/>
        </p:nvSpPr>
        <p:spPr>
          <a:xfrm>
            <a:off x="2090738" y="3409950"/>
            <a:ext cx="452437" cy="71437"/>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55" name="Oval 61"/>
          <p:cNvSpPr/>
          <p:nvPr/>
        </p:nvSpPr>
        <p:spPr>
          <a:xfrm>
            <a:off x="2085975" y="3328987"/>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56" name="Rectangle 62"/>
          <p:cNvSpPr/>
          <p:nvPr/>
        </p:nvSpPr>
        <p:spPr>
          <a:xfrm>
            <a:off x="2209800" y="3368675"/>
            <a:ext cx="207963" cy="141287"/>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57" name="Text Box 63"/>
          <p:cNvSpPr txBox="1"/>
          <p:nvPr/>
        </p:nvSpPr>
        <p:spPr>
          <a:xfrm>
            <a:off x="2114233" y="3248025"/>
            <a:ext cx="41973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1a</a:t>
            </a:r>
            <a:endParaRPr lang="en-US" altLang="zh-CN" sz="2400" dirty="0">
              <a:ea typeface="楷体" panose="02010609060101010101" pitchFamily="49" charset="-122"/>
            </a:endParaRPr>
          </a:p>
        </p:txBody>
      </p:sp>
      <p:grpSp>
        <p:nvGrpSpPr>
          <p:cNvPr id="234558" name="Group 64"/>
          <p:cNvGrpSpPr/>
          <p:nvPr/>
        </p:nvGrpSpPr>
        <p:grpSpPr>
          <a:xfrm>
            <a:off x="5203825" y="2473325"/>
            <a:ext cx="460506" cy="398574"/>
            <a:chOff x="4320" y="1940"/>
            <a:chExt cx="316" cy="270"/>
          </a:xfrm>
        </p:grpSpPr>
        <p:sp>
          <p:nvSpPr>
            <p:cNvPr id="234609" name="Oval 65"/>
            <p:cNvSpPr/>
            <p:nvPr/>
          </p:nvSpPr>
          <p:spPr>
            <a:xfrm>
              <a:off x="4323" y="20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10" name="Line 66"/>
            <p:cNvSpPr/>
            <p:nvPr/>
          </p:nvSpPr>
          <p:spPr>
            <a:xfrm>
              <a:off x="4323" y="2047"/>
              <a:ext cx="0" cy="50"/>
            </a:xfrm>
            <a:prstGeom prst="line">
              <a:avLst/>
            </a:prstGeom>
            <a:ln w="12700" cap="flat" cmpd="sng">
              <a:solidFill>
                <a:schemeClr val="tx1"/>
              </a:solidFill>
              <a:prstDash val="solid"/>
              <a:headEnd type="none" w="med" len="med"/>
              <a:tailEnd type="none" w="med" len="med"/>
            </a:ln>
          </p:spPr>
        </p:sp>
        <p:sp>
          <p:nvSpPr>
            <p:cNvPr id="234611" name="Line 67"/>
            <p:cNvSpPr/>
            <p:nvPr/>
          </p:nvSpPr>
          <p:spPr>
            <a:xfrm>
              <a:off x="4636" y="2047"/>
              <a:ext cx="0" cy="50"/>
            </a:xfrm>
            <a:prstGeom prst="line">
              <a:avLst/>
            </a:prstGeom>
            <a:ln w="12700" cap="flat" cmpd="sng">
              <a:solidFill>
                <a:schemeClr val="tx1"/>
              </a:solidFill>
              <a:prstDash val="solid"/>
              <a:headEnd type="none" w="med" len="med"/>
              <a:tailEnd type="none" w="med" len="med"/>
            </a:ln>
          </p:spPr>
        </p:sp>
        <p:sp>
          <p:nvSpPr>
            <p:cNvPr id="234612" name="Rectangle 68"/>
            <p:cNvSpPr/>
            <p:nvPr/>
          </p:nvSpPr>
          <p:spPr>
            <a:xfrm>
              <a:off x="4323" y="2047"/>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613" name="Oval 69"/>
            <p:cNvSpPr/>
            <p:nvPr/>
          </p:nvSpPr>
          <p:spPr>
            <a:xfrm>
              <a:off x="4320" y="19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14" name="Rectangle 70"/>
            <p:cNvSpPr/>
            <p:nvPr/>
          </p:nvSpPr>
          <p:spPr>
            <a:xfrm>
              <a:off x="4407" y="2001"/>
              <a:ext cx="141" cy="118"/>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15" name="Text Box 71"/>
            <p:cNvSpPr txBox="1"/>
            <p:nvPr/>
          </p:nvSpPr>
          <p:spPr>
            <a:xfrm>
              <a:off x="4335" y="1940"/>
              <a:ext cx="292"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2c</a:t>
              </a:r>
              <a:endParaRPr lang="en-US" altLang="zh-CN" sz="2400" dirty="0">
                <a:ea typeface="楷体" panose="02010609060101010101" pitchFamily="49" charset="-122"/>
              </a:endParaRPr>
            </a:p>
          </p:txBody>
        </p:sp>
      </p:grpSp>
      <p:grpSp>
        <p:nvGrpSpPr>
          <p:cNvPr id="234559" name="Group 72"/>
          <p:cNvGrpSpPr/>
          <p:nvPr/>
        </p:nvGrpSpPr>
        <p:grpSpPr>
          <a:xfrm>
            <a:off x="5608638" y="2800350"/>
            <a:ext cx="461269" cy="398574"/>
            <a:chOff x="4596" y="2162"/>
            <a:chExt cx="316" cy="270"/>
          </a:xfrm>
        </p:grpSpPr>
        <p:sp>
          <p:nvSpPr>
            <p:cNvPr id="234602" name="Oval 73"/>
            <p:cNvSpPr/>
            <p:nvPr/>
          </p:nvSpPr>
          <p:spPr>
            <a:xfrm>
              <a:off x="4599" y="227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03" name="Line 74"/>
            <p:cNvSpPr/>
            <p:nvPr/>
          </p:nvSpPr>
          <p:spPr>
            <a:xfrm>
              <a:off x="4599" y="2269"/>
              <a:ext cx="0" cy="50"/>
            </a:xfrm>
            <a:prstGeom prst="line">
              <a:avLst/>
            </a:prstGeom>
            <a:ln w="12700" cap="flat" cmpd="sng">
              <a:solidFill>
                <a:schemeClr val="tx1"/>
              </a:solidFill>
              <a:prstDash val="solid"/>
              <a:headEnd type="none" w="med" len="med"/>
              <a:tailEnd type="none" w="med" len="med"/>
            </a:ln>
          </p:spPr>
        </p:sp>
        <p:sp>
          <p:nvSpPr>
            <p:cNvPr id="234604" name="Line 75"/>
            <p:cNvSpPr/>
            <p:nvPr/>
          </p:nvSpPr>
          <p:spPr>
            <a:xfrm>
              <a:off x="4912" y="2269"/>
              <a:ext cx="0" cy="50"/>
            </a:xfrm>
            <a:prstGeom prst="line">
              <a:avLst/>
            </a:prstGeom>
            <a:ln w="12700" cap="flat" cmpd="sng">
              <a:solidFill>
                <a:schemeClr val="tx1"/>
              </a:solidFill>
              <a:prstDash val="solid"/>
              <a:headEnd type="none" w="med" len="med"/>
              <a:tailEnd type="none" w="med" len="med"/>
            </a:ln>
          </p:spPr>
        </p:sp>
        <p:sp>
          <p:nvSpPr>
            <p:cNvPr id="234605" name="Rectangle 76"/>
            <p:cNvSpPr/>
            <p:nvPr/>
          </p:nvSpPr>
          <p:spPr>
            <a:xfrm>
              <a:off x="4599" y="2269"/>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606" name="Oval 77"/>
            <p:cNvSpPr/>
            <p:nvPr/>
          </p:nvSpPr>
          <p:spPr>
            <a:xfrm>
              <a:off x="4596" y="221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07" name="Rectangle 78"/>
            <p:cNvSpPr/>
            <p:nvPr/>
          </p:nvSpPr>
          <p:spPr>
            <a:xfrm>
              <a:off x="4683" y="2223"/>
              <a:ext cx="142" cy="11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08" name="Text Box 79"/>
            <p:cNvSpPr txBox="1"/>
            <p:nvPr/>
          </p:nvSpPr>
          <p:spPr>
            <a:xfrm>
              <a:off x="4614" y="2162"/>
              <a:ext cx="288"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2b</a:t>
              </a:r>
              <a:endParaRPr lang="en-US" altLang="zh-CN" sz="2400" dirty="0">
                <a:ea typeface="楷体" panose="02010609060101010101" pitchFamily="49" charset="-122"/>
              </a:endParaRPr>
            </a:p>
          </p:txBody>
        </p:sp>
      </p:grpSp>
      <p:grpSp>
        <p:nvGrpSpPr>
          <p:cNvPr id="234560" name="Group 80"/>
          <p:cNvGrpSpPr/>
          <p:nvPr/>
        </p:nvGrpSpPr>
        <p:grpSpPr>
          <a:xfrm>
            <a:off x="3373438" y="3346450"/>
            <a:ext cx="461269" cy="398574"/>
            <a:chOff x="2016" y="1980"/>
            <a:chExt cx="316" cy="270"/>
          </a:xfrm>
        </p:grpSpPr>
        <p:sp>
          <p:nvSpPr>
            <p:cNvPr id="234594" name="Oval 81"/>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95" name="Line 82"/>
            <p:cNvSpPr/>
            <p:nvPr/>
          </p:nvSpPr>
          <p:spPr>
            <a:xfrm>
              <a:off x="2019" y="2095"/>
              <a:ext cx="0" cy="50"/>
            </a:xfrm>
            <a:prstGeom prst="line">
              <a:avLst/>
            </a:prstGeom>
            <a:ln w="12700" cap="flat" cmpd="sng">
              <a:solidFill>
                <a:schemeClr val="tx1"/>
              </a:solidFill>
              <a:prstDash val="solid"/>
              <a:headEnd type="none" w="med" len="med"/>
              <a:tailEnd type="none" w="med" len="med"/>
            </a:ln>
          </p:spPr>
        </p:sp>
        <p:sp>
          <p:nvSpPr>
            <p:cNvPr id="234596" name="Line 83"/>
            <p:cNvSpPr/>
            <p:nvPr/>
          </p:nvSpPr>
          <p:spPr>
            <a:xfrm>
              <a:off x="2332" y="2095"/>
              <a:ext cx="0" cy="50"/>
            </a:xfrm>
            <a:prstGeom prst="line">
              <a:avLst/>
            </a:prstGeom>
            <a:ln w="12700" cap="flat" cmpd="sng">
              <a:solidFill>
                <a:schemeClr val="tx1"/>
              </a:solidFill>
              <a:prstDash val="solid"/>
              <a:headEnd type="none" w="med" len="med"/>
              <a:tailEnd type="none" w="med" len="med"/>
            </a:ln>
          </p:spPr>
        </p:sp>
        <p:sp>
          <p:nvSpPr>
            <p:cNvPr id="234597" name="Rectangle 84"/>
            <p:cNvSpPr/>
            <p:nvPr/>
          </p:nvSpPr>
          <p:spPr>
            <a:xfrm>
              <a:off x="2019" y="2095"/>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98" name="Oval 85"/>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grpSp>
          <p:nvGrpSpPr>
            <p:cNvPr id="234599" name="Group 86"/>
            <p:cNvGrpSpPr/>
            <p:nvPr/>
          </p:nvGrpSpPr>
          <p:grpSpPr>
            <a:xfrm>
              <a:off x="2034" y="1980"/>
              <a:ext cx="289" cy="270"/>
              <a:chOff x="2910" y="2429"/>
              <a:chExt cx="295" cy="270"/>
            </a:xfrm>
          </p:grpSpPr>
          <p:sp>
            <p:nvSpPr>
              <p:cNvPr id="234600" name="Rectangle 87"/>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601" name="Text Box 88"/>
              <p:cNvSpPr txBox="1"/>
              <p:nvPr/>
            </p:nvSpPr>
            <p:spPr>
              <a:xfrm>
                <a:off x="2910" y="2429"/>
                <a:ext cx="295"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1b</a:t>
                </a:r>
                <a:endParaRPr lang="en-US" altLang="zh-CN" sz="2400" dirty="0">
                  <a:ea typeface="楷体" panose="02010609060101010101" pitchFamily="49" charset="-122"/>
                </a:endParaRPr>
              </a:p>
            </p:txBody>
          </p:sp>
        </p:grpSp>
      </p:grpSp>
      <p:sp>
        <p:nvSpPr>
          <p:cNvPr id="234561" name="Freeform 89"/>
          <p:cNvSpPr/>
          <p:nvPr/>
        </p:nvSpPr>
        <p:spPr>
          <a:xfrm>
            <a:off x="2557463" y="3821112"/>
            <a:ext cx="2697162" cy="609600"/>
          </a:xfrm>
          <a:custGeom>
            <a:avLst/>
            <a:gdLst/>
            <a:ahLst/>
            <a:cxnLst>
              <a:cxn ang="0">
                <a:pos x="0" y="2147483646"/>
              </a:cxn>
              <a:cxn ang="0">
                <a:pos x="2147483646" y="0"/>
              </a:cxn>
              <a:cxn ang="0">
                <a:pos x="2147483646" y="2147483646"/>
              </a:cxn>
              <a:cxn ang="0">
                <a:pos x="2147483646" y="2147483646"/>
              </a:cxn>
              <a:cxn ang="0">
                <a:pos x="0" y="2147483646"/>
              </a:cxn>
            </a:cxnLst>
            <a:rect l="0" t="0" r="0" b="0"/>
            <a:pathLst>
              <a:path w="1848" h="414">
                <a:moveTo>
                  <a:pt x="0" y="414"/>
                </a:moveTo>
                <a:lnTo>
                  <a:pt x="84" y="0"/>
                </a:lnTo>
                <a:lnTo>
                  <a:pt x="384" y="6"/>
                </a:lnTo>
                <a:lnTo>
                  <a:pt x="1848" y="414"/>
                </a:lnTo>
                <a:lnTo>
                  <a:pt x="0" y="414"/>
                </a:lnTo>
                <a:close/>
              </a:path>
            </a:pathLst>
          </a:custGeom>
          <a:solidFill>
            <a:srgbClr val="DDDDDD">
              <a:alpha val="100000"/>
            </a:srgbClr>
          </a:solidFill>
          <a:ln w="9525" cap="flat" cmpd="sng">
            <a:solidFill>
              <a:srgbClr val="DDDDDD">
                <a:alpha val="100000"/>
              </a:srgbClr>
            </a:solidFill>
            <a:prstDash val="solid"/>
            <a:round/>
            <a:headEnd type="none" w="med" len="med"/>
            <a:tailEnd type="none" w="med" len="med"/>
          </a:ln>
        </p:spPr>
        <p:txBody>
          <a:bodyPr/>
          <a:lstStyle/>
          <a:p>
            <a:endParaRPr lang="zh-CN" altLang="en-US"/>
          </a:p>
        </p:txBody>
      </p:sp>
      <p:sp>
        <p:nvSpPr>
          <p:cNvPr id="234562" name="Oval 91"/>
          <p:cNvSpPr/>
          <p:nvPr/>
        </p:nvSpPr>
        <p:spPr>
          <a:xfrm>
            <a:off x="2663825" y="4464050"/>
            <a:ext cx="1074738" cy="706437"/>
          </a:xfrm>
          <a:prstGeom prst="ellipse">
            <a:avLst/>
          </a:prstGeom>
          <a:noFill/>
          <a:ln w="9525" cap="flat" cmpd="sng">
            <a:solidFill>
              <a:srgbClr val="0000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63" name="Text Box 92"/>
          <p:cNvSpPr txBox="1"/>
          <p:nvPr/>
        </p:nvSpPr>
        <p:spPr>
          <a:xfrm>
            <a:off x="2735263" y="4503737"/>
            <a:ext cx="1430337" cy="6451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r>
              <a:rPr lang="en-US" altLang="zh-CN" sz="1800" dirty="0">
                <a:solidFill>
                  <a:srgbClr val="0000FF"/>
                </a:solidFill>
                <a:ea typeface="楷体" panose="02010609060101010101" pitchFamily="49" charset="-122"/>
              </a:rPr>
              <a:t>AS</a:t>
            </a:r>
            <a:r>
              <a:rPr lang="zh-CN" altLang="en-US" sz="1800" dirty="0">
                <a:solidFill>
                  <a:srgbClr val="0000FF"/>
                </a:solidFill>
                <a:ea typeface="楷体" panose="02010609060101010101" pitchFamily="49" charset="-122"/>
              </a:rPr>
              <a:t>内部</a:t>
            </a:r>
          </a:p>
          <a:p>
            <a:pPr marL="0" lvl="0" indent="0" eaLnBrk="1" hangingPunct="1">
              <a:spcBef>
                <a:spcPct val="0"/>
              </a:spcBef>
              <a:buClrTx/>
              <a:buSzPct val="100000"/>
              <a:buFont typeface="Arial" panose="020B0704020202020204" pitchFamily="34" charset="0"/>
              <a:buNone/>
            </a:pPr>
            <a:r>
              <a:rPr lang="zh-CN" altLang="en-US" sz="1800" dirty="0">
                <a:solidFill>
                  <a:srgbClr val="0000FF"/>
                </a:solidFill>
                <a:ea typeface="楷体" panose="02010609060101010101" pitchFamily="49" charset="-122"/>
              </a:rPr>
              <a:t>选路算法</a:t>
            </a:r>
          </a:p>
        </p:txBody>
      </p:sp>
      <p:sp>
        <p:nvSpPr>
          <p:cNvPr id="234564" name="Oval 93"/>
          <p:cNvSpPr/>
          <p:nvPr/>
        </p:nvSpPr>
        <p:spPr>
          <a:xfrm>
            <a:off x="3887788" y="4464050"/>
            <a:ext cx="1074737" cy="704850"/>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65" name="Text Box 94"/>
          <p:cNvSpPr txBox="1"/>
          <p:nvPr/>
        </p:nvSpPr>
        <p:spPr>
          <a:xfrm>
            <a:off x="3990975" y="4481512"/>
            <a:ext cx="91948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r>
              <a:rPr lang="en-US" altLang="zh-CN" sz="1800" dirty="0">
                <a:solidFill>
                  <a:srgbClr val="FF0000"/>
                </a:solidFill>
                <a:ea typeface="楷体" panose="02010609060101010101" pitchFamily="49" charset="-122"/>
              </a:rPr>
              <a:t>AS</a:t>
            </a:r>
            <a:r>
              <a:rPr lang="zh-CN" altLang="en-US" sz="1800" dirty="0">
                <a:solidFill>
                  <a:srgbClr val="FF0000"/>
                </a:solidFill>
                <a:ea typeface="楷体" panose="02010609060101010101" pitchFamily="49" charset="-122"/>
              </a:rPr>
              <a:t>间选</a:t>
            </a:r>
          </a:p>
          <a:p>
            <a:pPr marL="0" lvl="0" indent="0" eaLnBrk="1" hangingPunct="1">
              <a:spcBef>
                <a:spcPct val="0"/>
              </a:spcBef>
              <a:buClrTx/>
              <a:buSzPct val="100000"/>
              <a:buFont typeface="Arial" panose="020B0704020202020204" pitchFamily="34" charset="0"/>
              <a:buNone/>
            </a:pPr>
            <a:r>
              <a:rPr lang="zh-CN" altLang="en-US" sz="1800" dirty="0">
                <a:solidFill>
                  <a:srgbClr val="FF0000"/>
                </a:solidFill>
                <a:ea typeface="楷体" panose="02010609060101010101" pitchFamily="49" charset="-122"/>
              </a:rPr>
              <a:t>路算法</a:t>
            </a:r>
          </a:p>
        </p:txBody>
      </p:sp>
      <p:sp>
        <p:nvSpPr>
          <p:cNvPr id="234566" name="Rectangle 95"/>
          <p:cNvSpPr/>
          <p:nvPr/>
        </p:nvSpPr>
        <p:spPr>
          <a:xfrm>
            <a:off x="3117850" y="5391150"/>
            <a:ext cx="1138238" cy="392112"/>
          </a:xfrm>
          <a:prstGeom prst="rect">
            <a:avLst/>
          </a:prstGeom>
          <a:solidFill>
            <a:schemeClr val="accent2">
              <a:lumMod val="60000"/>
              <a:lumOff val="40000"/>
            </a:scheme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Pct val="100000"/>
              <a:buFont typeface="Arial" panose="020B0704020202020204" pitchFamily="34" charset="0"/>
              <a:buNone/>
            </a:pPr>
            <a:r>
              <a:rPr lang="zh-CN" altLang="en-US" sz="1800" dirty="0">
                <a:ea typeface="楷体" panose="02010609060101010101" pitchFamily="49" charset="-122"/>
              </a:rPr>
              <a:t>转发表</a:t>
            </a:r>
          </a:p>
        </p:txBody>
      </p:sp>
      <p:sp>
        <p:nvSpPr>
          <p:cNvPr id="234567" name="Freeform 96"/>
          <p:cNvSpPr/>
          <p:nvPr/>
        </p:nvSpPr>
        <p:spPr>
          <a:xfrm>
            <a:off x="2767013" y="5040312"/>
            <a:ext cx="401637" cy="508000"/>
          </a:xfrm>
          <a:custGeom>
            <a:avLst/>
            <a:gdLst/>
            <a:ahLst/>
            <a:cxnLst>
              <a:cxn ang="0">
                <a:pos x="0" y="0"/>
              </a:cxn>
              <a:cxn ang="0">
                <a:pos x="2147483646" y="2147483646"/>
              </a:cxn>
              <a:cxn ang="0">
                <a:pos x="2147483646" y="2147483646"/>
              </a:cxn>
            </a:cxnLst>
            <a:rect l="0" t="0" r="0" b="0"/>
            <a:pathLst>
              <a:path w="275" h="345">
                <a:moveTo>
                  <a:pt x="0" y="0"/>
                </a:moveTo>
                <a:cubicBezTo>
                  <a:pt x="12" y="86"/>
                  <a:pt x="25" y="173"/>
                  <a:pt x="71" y="230"/>
                </a:cubicBezTo>
                <a:cubicBezTo>
                  <a:pt x="117" y="287"/>
                  <a:pt x="241" y="326"/>
                  <a:pt x="275" y="345"/>
                </a:cubicBezTo>
              </a:path>
            </a:pathLst>
          </a:custGeom>
          <a:noFill/>
          <a:ln w="9525" cap="flat" cmpd="sng">
            <a:solidFill>
              <a:srgbClr val="0000FF">
                <a:alpha val="100000"/>
              </a:srgbClr>
            </a:solidFill>
            <a:prstDash val="solid"/>
            <a:round/>
            <a:headEnd type="none" w="med" len="med"/>
            <a:tailEnd type="triangle" w="med" len="med"/>
          </a:ln>
        </p:spPr>
        <p:txBody>
          <a:bodyPr/>
          <a:lstStyle/>
          <a:p>
            <a:endParaRPr lang="zh-CN" altLang="en-US"/>
          </a:p>
        </p:txBody>
      </p:sp>
      <p:sp>
        <p:nvSpPr>
          <p:cNvPr id="234568" name="Freeform 97"/>
          <p:cNvSpPr/>
          <p:nvPr/>
        </p:nvSpPr>
        <p:spPr>
          <a:xfrm>
            <a:off x="4319588" y="5040312"/>
            <a:ext cx="517525" cy="547688"/>
          </a:xfrm>
          <a:custGeom>
            <a:avLst/>
            <a:gdLst/>
            <a:ahLst/>
            <a:cxnLst>
              <a:cxn ang="0">
                <a:pos x="2147483646" y="0"/>
              </a:cxn>
              <a:cxn ang="0">
                <a:pos x="2147483646" y="2147483646"/>
              </a:cxn>
              <a:cxn ang="0">
                <a:pos x="0" y="2147483646"/>
              </a:cxn>
            </a:cxnLst>
            <a:rect l="0" t="0" r="0" b="0"/>
            <a:pathLst>
              <a:path w="354" h="372">
                <a:moveTo>
                  <a:pt x="354" y="0"/>
                </a:moveTo>
                <a:cubicBezTo>
                  <a:pt x="330" y="106"/>
                  <a:pt x="307" y="212"/>
                  <a:pt x="248" y="274"/>
                </a:cubicBezTo>
                <a:cubicBezTo>
                  <a:pt x="189" y="336"/>
                  <a:pt x="41" y="354"/>
                  <a:pt x="0" y="372"/>
                </a:cubicBezTo>
              </a:path>
            </a:pathLst>
          </a:custGeom>
          <a:noFill/>
          <a:ln w="9525" cap="flat" cmpd="sng">
            <a:solidFill>
              <a:srgbClr val="FF0000">
                <a:alpha val="100000"/>
              </a:srgbClr>
            </a:solidFill>
            <a:prstDash val="solid"/>
            <a:round/>
            <a:headEnd type="none" w="med" len="med"/>
            <a:tailEnd type="triangle" w="med" len="med"/>
          </a:ln>
        </p:spPr>
        <p:txBody>
          <a:bodyPr/>
          <a:lstStyle/>
          <a:p>
            <a:endParaRPr lang="zh-CN" altLang="en-US"/>
          </a:p>
        </p:txBody>
      </p:sp>
      <p:grpSp>
        <p:nvGrpSpPr>
          <p:cNvPr id="234569" name="Group 98"/>
          <p:cNvGrpSpPr/>
          <p:nvPr/>
        </p:nvGrpSpPr>
        <p:grpSpPr>
          <a:xfrm>
            <a:off x="1041400" y="2233612"/>
            <a:ext cx="461963" cy="398574"/>
            <a:chOff x="2016" y="1980"/>
            <a:chExt cx="316" cy="270"/>
          </a:xfrm>
        </p:grpSpPr>
        <p:sp>
          <p:nvSpPr>
            <p:cNvPr id="234586" name="Oval 99"/>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87" name="Line 100"/>
            <p:cNvSpPr/>
            <p:nvPr/>
          </p:nvSpPr>
          <p:spPr>
            <a:xfrm>
              <a:off x="2019" y="2095"/>
              <a:ext cx="0" cy="50"/>
            </a:xfrm>
            <a:prstGeom prst="line">
              <a:avLst/>
            </a:prstGeom>
            <a:ln w="12700" cap="flat" cmpd="sng">
              <a:solidFill>
                <a:schemeClr val="tx1"/>
              </a:solidFill>
              <a:prstDash val="solid"/>
              <a:headEnd type="none" w="med" len="med"/>
              <a:tailEnd type="none" w="med" len="med"/>
            </a:ln>
          </p:spPr>
        </p:sp>
        <p:sp>
          <p:nvSpPr>
            <p:cNvPr id="234588" name="Line 101"/>
            <p:cNvSpPr/>
            <p:nvPr/>
          </p:nvSpPr>
          <p:spPr>
            <a:xfrm>
              <a:off x="2332" y="2095"/>
              <a:ext cx="0" cy="50"/>
            </a:xfrm>
            <a:prstGeom prst="line">
              <a:avLst/>
            </a:prstGeom>
            <a:ln w="12700" cap="flat" cmpd="sng">
              <a:solidFill>
                <a:schemeClr val="tx1"/>
              </a:solidFill>
              <a:prstDash val="solid"/>
              <a:headEnd type="none" w="med" len="med"/>
              <a:tailEnd type="none" w="med" len="med"/>
            </a:ln>
          </p:spPr>
        </p:sp>
        <p:sp>
          <p:nvSpPr>
            <p:cNvPr id="234589" name="Rectangle 102"/>
            <p:cNvSpPr/>
            <p:nvPr/>
          </p:nvSpPr>
          <p:spPr>
            <a:xfrm>
              <a:off x="2019" y="2095"/>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dirty="0">
                <a:ea typeface="楷体" panose="02010609060101010101" pitchFamily="49" charset="-122"/>
              </a:endParaRPr>
            </a:p>
          </p:txBody>
        </p:sp>
        <p:sp>
          <p:nvSpPr>
            <p:cNvPr id="234590" name="Oval 103"/>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grpSp>
          <p:nvGrpSpPr>
            <p:cNvPr id="234591" name="Group 104"/>
            <p:cNvGrpSpPr/>
            <p:nvPr/>
          </p:nvGrpSpPr>
          <p:grpSpPr>
            <a:xfrm>
              <a:off x="2027" y="1980"/>
              <a:ext cx="291" cy="270"/>
              <a:chOff x="2908" y="2429"/>
              <a:chExt cx="298" cy="270"/>
            </a:xfrm>
          </p:grpSpPr>
          <p:sp>
            <p:nvSpPr>
              <p:cNvPr id="234592" name="Rectangle 105"/>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34593" name="Text Box 106"/>
              <p:cNvSpPr txBox="1"/>
              <p:nvPr/>
            </p:nvSpPr>
            <p:spPr>
              <a:xfrm>
                <a:off x="2908" y="2429"/>
                <a:ext cx="298"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dirty="0">
                    <a:ea typeface="楷体" panose="02010609060101010101" pitchFamily="49" charset="-122"/>
                  </a:rPr>
                  <a:t>3c</a:t>
                </a:r>
                <a:endParaRPr lang="en-US" altLang="zh-CN" sz="2400" dirty="0">
                  <a:ea typeface="楷体" panose="02010609060101010101" pitchFamily="49" charset="-122"/>
                </a:endParaRPr>
              </a:p>
            </p:txBody>
          </p:sp>
        </p:grpSp>
      </p:grpSp>
      <p:sp>
        <p:nvSpPr>
          <p:cNvPr id="234570" name="Line 107"/>
          <p:cNvSpPr/>
          <p:nvPr/>
        </p:nvSpPr>
        <p:spPr>
          <a:xfrm flipH="1">
            <a:off x="1076325" y="2543175"/>
            <a:ext cx="90488" cy="157162"/>
          </a:xfrm>
          <a:prstGeom prst="line">
            <a:avLst/>
          </a:prstGeom>
          <a:ln w="28575" cap="flat" cmpd="sng">
            <a:solidFill>
              <a:schemeClr val="tx1"/>
            </a:solidFill>
            <a:prstDash val="solid"/>
            <a:headEnd type="none" w="med" len="med"/>
            <a:tailEnd type="none" w="med" len="med"/>
          </a:ln>
        </p:spPr>
      </p:sp>
      <p:sp>
        <p:nvSpPr>
          <p:cNvPr id="234571" name="Line 108"/>
          <p:cNvSpPr/>
          <p:nvPr/>
        </p:nvSpPr>
        <p:spPr>
          <a:xfrm>
            <a:off x="628650" y="2611437"/>
            <a:ext cx="211138" cy="161925"/>
          </a:xfrm>
          <a:prstGeom prst="line">
            <a:avLst/>
          </a:prstGeom>
          <a:ln w="9525" cap="flat" cmpd="sng">
            <a:solidFill>
              <a:schemeClr val="tx1"/>
            </a:solidFill>
            <a:prstDash val="solid"/>
            <a:headEnd type="none" w="med" len="med"/>
            <a:tailEnd type="none" w="med" len="med"/>
          </a:ln>
        </p:spPr>
      </p:sp>
      <p:sp>
        <p:nvSpPr>
          <p:cNvPr id="234572" name="Line 109"/>
          <p:cNvSpPr/>
          <p:nvPr/>
        </p:nvSpPr>
        <p:spPr>
          <a:xfrm flipH="1">
            <a:off x="1357313" y="2087562"/>
            <a:ext cx="198437" cy="223838"/>
          </a:xfrm>
          <a:prstGeom prst="line">
            <a:avLst/>
          </a:prstGeom>
          <a:ln w="9525" cap="flat" cmpd="sng">
            <a:solidFill>
              <a:schemeClr val="tx1"/>
            </a:solidFill>
            <a:prstDash val="solid"/>
            <a:headEnd type="none" w="med" len="med"/>
            <a:tailEnd type="none" w="med" len="med"/>
          </a:ln>
        </p:spPr>
      </p:sp>
      <p:sp>
        <p:nvSpPr>
          <p:cNvPr id="234573" name="Line 110"/>
          <p:cNvSpPr/>
          <p:nvPr/>
        </p:nvSpPr>
        <p:spPr>
          <a:xfrm>
            <a:off x="949325" y="2074862"/>
            <a:ext cx="173038" cy="261938"/>
          </a:xfrm>
          <a:prstGeom prst="line">
            <a:avLst/>
          </a:prstGeom>
          <a:ln w="9525" cap="flat" cmpd="sng">
            <a:solidFill>
              <a:schemeClr val="tx1"/>
            </a:solidFill>
            <a:prstDash val="solid"/>
            <a:headEnd type="none" w="med" len="med"/>
            <a:tailEnd type="none" w="med" len="med"/>
          </a:ln>
        </p:spPr>
      </p:sp>
      <p:sp>
        <p:nvSpPr>
          <p:cNvPr id="234574" name="Line 111"/>
          <p:cNvSpPr/>
          <p:nvPr/>
        </p:nvSpPr>
        <p:spPr>
          <a:xfrm flipH="1">
            <a:off x="1912938" y="2211387"/>
            <a:ext cx="100012" cy="301625"/>
          </a:xfrm>
          <a:prstGeom prst="line">
            <a:avLst/>
          </a:prstGeom>
          <a:ln w="9525" cap="flat" cmpd="sng">
            <a:solidFill>
              <a:schemeClr val="tx1"/>
            </a:solidFill>
            <a:prstDash val="solid"/>
            <a:headEnd type="none" w="med" len="med"/>
            <a:tailEnd type="none" w="med" len="med"/>
          </a:ln>
        </p:spPr>
      </p:sp>
      <p:sp>
        <p:nvSpPr>
          <p:cNvPr id="234575" name="Line 112"/>
          <p:cNvSpPr/>
          <p:nvPr/>
        </p:nvSpPr>
        <p:spPr>
          <a:xfrm flipH="1">
            <a:off x="5740400" y="3125787"/>
            <a:ext cx="141288" cy="392113"/>
          </a:xfrm>
          <a:prstGeom prst="line">
            <a:avLst/>
          </a:prstGeom>
          <a:ln w="9525" cap="flat" cmpd="sng">
            <a:solidFill>
              <a:schemeClr val="tx1"/>
            </a:solidFill>
            <a:prstDash val="solid"/>
            <a:headEnd type="none" w="med" len="med"/>
            <a:tailEnd type="none" w="med" len="med"/>
          </a:ln>
        </p:spPr>
      </p:sp>
      <p:sp>
        <p:nvSpPr>
          <p:cNvPr id="234576" name="Line 113"/>
          <p:cNvSpPr/>
          <p:nvPr/>
        </p:nvSpPr>
        <p:spPr>
          <a:xfrm>
            <a:off x="5970588" y="3097212"/>
            <a:ext cx="368300" cy="320675"/>
          </a:xfrm>
          <a:prstGeom prst="line">
            <a:avLst/>
          </a:prstGeom>
          <a:ln w="9525" cap="flat" cmpd="sng">
            <a:solidFill>
              <a:schemeClr val="tx1"/>
            </a:solidFill>
            <a:prstDash val="solid"/>
            <a:headEnd type="none" w="med" len="med"/>
            <a:tailEnd type="none" w="med" len="med"/>
          </a:ln>
        </p:spPr>
      </p:sp>
      <p:sp>
        <p:nvSpPr>
          <p:cNvPr id="234577" name="Line 114"/>
          <p:cNvSpPr/>
          <p:nvPr/>
        </p:nvSpPr>
        <p:spPr>
          <a:xfrm flipH="1" flipV="1">
            <a:off x="5165725" y="2262187"/>
            <a:ext cx="185738" cy="298450"/>
          </a:xfrm>
          <a:prstGeom prst="line">
            <a:avLst/>
          </a:prstGeom>
          <a:ln w="9525" cap="flat" cmpd="sng">
            <a:solidFill>
              <a:schemeClr val="tx1"/>
            </a:solidFill>
            <a:prstDash val="solid"/>
            <a:headEnd type="none" w="med" len="med"/>
            <a:tailEnd type="none" w="med" len="med"/>
          </a:ln>
        </p:spPr>
      </p:sp>
      <p:sp>
        <p:nvSpPr>
          <p:cNvPr id="234578" name="Line 115"/>
          <p:cNvSpPr/>
          <p:nvPr/>
        </p:nvSpPr>
        <p:spPr>
          <a:xfrm flipH="1" flipV="1">
            <a:off x="4710113" y="2413000"/>
            <a:ext cx="196850" cy="273050"/>
          </a:xfrm>
          <a:prstGeom prst="line">
            <a:avLst/>
          </a:prstGeom>
          <a:ln w="9525" cap="flat" cmpd="sng">
            <a:solidFill>
              <a:schemeClr val="tx1"/>
            </a:solidFill>
            <a:prstDash val="solid"/>
            <a:headEnd type="none" w="med" len="med"/>
            <a:tailEnd type="none" w="med" len="med"/>
          </a:ln>
        </p:spPr>
      </p:sp>
      <p:sp>
        <p:nvSpPr>
          <p:cNvPr id="234579" name="Line 116"/>
          <p:cNvSpPr/>
          <p:nvPr/>
        </p:nvSpPr>
        <p:spPr>
          <a:xfrm flipH="1">
            <a:off x="1951038" y="3511550"/>
            <a:ext cx="196850" cy="174625"/>
          </a:xfrm>
          <a:prstGeom prst="line">
            <a:avLst/>
          </a:prstGeom>
          <a:ln w="9525" cap="flat" cmpd="sng">
            <a:solidFill>
              <a:schemeClr val="tx1"/>
            </a:solidFill>
            <a:prstDash val="solid"/>
            <a:headEnd type="none" w="med" len="med"/>
            <a:tailEnd type="none" w="med" len="med"/>
          </a:ln>
        </p:spPr>
      </p:sp>
      <p:sp>
        <p:nvSpPr>
          <p:cNvPr id="234580" name="Line 117"/>
          <p:cNvSpPr/>
          <p:nvPr/>
        </p:nvSpPr>
        <p:spPr>
          <a:xfrm flipH="1" flipV="1">
            <a:off x="1901825" y="3362325"/>
            <a:ext cx="185738" cy="11112"/>
          </a:xfrm>
          <a:prstGeom prst="line">
            <a:avLst/>
          </a:prstGeom>
          <a:ln w="9525" cap="flat" cmpd="sng">
            <a:solidFill>
              <a:schemeClr val="tx1"/>
            </a:solidFill>
            <a:prstDash val="solid"/>
            <a:headEnd type="none" w="med" len="med"/>
            <a:tailEnd type="none" w="med" len="med"/>
          </a:ln>
        </p:spPr>
      </p:sp>
      <p:sp>
        <p:nvSpPr>
          <p:cNvPr id="234581" name="Line 118"/>
          <p:cNvSpPr/>
          <p:nvPr/>
        </p:nvSpPr>
        <p:spPr>
          <a:xfrm flipH="1">
            <a:off x="2297113" y="3762375"/>
            <a:ext cx="309562" cy="23812"/>
          </a:xfrm>
          <a:prstGeom prst="line">
            <a:avLst/>
          </a:prstGeom>
          <a:ln w="9525" cap="flat" cmpd="sng">
            <a:solidFill>
              <a:schemeClr val="tx1"/>
            </a:solidFill>
            <a:prstDash val="solid"/>
            <a:headEnd type="none" w="med" len="med"/>
            <a:tailEnd type="none" w="med" len="med"/>
          </a:ln>
        </p:spPr>
      </p:sp>
      <p:sp>
        <p:nvSpPr>
          <p:cNvPr id="234582" name="Line 119"/>
          <p:cNvSpPr/>
          <p:nvPr/>
        </p:nvSpPr>
        <p:spPr>
          <a:xfrm flipV="1">
            <a:off x="3001963" y="3086100"/>
            <a:ext cx="334962" cy="14287"/>
          </a:xfrm>
          <a:prstGeom prst="line">
            <a:avLst/>
          </a:prstGeom>
          <a:ln w="9525" cap="flat" cmpd="sng">
            <a:solidFill>
              <a:schemeClr val="tx1"/>
            </a:solidFill>
            <a:prstDash val="solid"/>
            <a:headEnd type="none" w="med" len="med"/>
            <a:tailEnd type="none" w="med" len="med"/>
          </a:ln>
        </p:spPr>
      </p:sp>
      <p:sp>
        <p:nvSpPr>
          <p:cNvPr id="234583" name="Line 120"/>
          <p:cNvSpPr/>
          <p:nvPr/>
        </p:nvSpPr>
        <p:spPr>
          <a:xfrm>
            <a:off x="3670300" y="3636962"/>
            <a:ext cx="173038" cy="161925"/>
          </a:xfrm>
          <a:prstGeom prst="line">
            <a:avLst/>
          </a:prstGeom>
          <a:ln w="9525" cap="flat" cmpd="sng">
            <a:solidFill>
              <a:schemeClr val="tx1"/>
            </a:solidFill>
            <a:prstDash val="solid"/>
            <a:headEnd type="none" w="med" len="med"/>
            <a:tailEnd type="none" w="med" len="med"/>
          </a:ln>
        </p:spPr>
      </p:sp>
      <p:sp>
        <p:nvSpPr>
          <p:cNvPr id="234584" name="Line 121"/>
          <p:cNvSpPr/>
          <p:nvPr/>
        </p:nvSpPr>
        <p:spPr>
          <a:xfrm>
            <a:off x="2965450" y="3198812"/>
            <a:ext cx="209550" cy="112713"/>
          </a:xfrm>
          <a:prstGeom prst="line">
            <a:avLst/>
          </a:prstGeom>
          <a:ln w="9525" cap="flat" cmpd="sng">
            <a:solidFill>
              <a:schemeClr val="tx1"/>
            </a:solidFill>
            <a:prstDash val="solid"/>
            <a:headEnd type="none" w="med" len="med"/>
            <a:tailEnd type="none" w="med" len="med"/>
          </a:ln>
        </p:spPr>
      </p:sp>
      <p:sp>
        <p:nvSpPr>
          <p:cNvPr id="234585" name="Rectangle 122"/>
          <p:cNvSpPr/>
          <p:nvPr/>
        </p:nvSpPr>
        <p:spPr>
          <a:xfrm>
            <a:off x="2519363" y="4440237"/>
            <a:ext cx="2678112" cy="164782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层次路由——转发选路算法</a:t>
                </a: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8" name="组合 127"/>
          <p:cNvGrpSpPr/>
          <p:nvPr/>
        </p:nvGrpSpPr>
        <p:grpSpPr>
          <a:xfrm>
            <a:off x="6480175" y="1873937"/>
            <a:ext cx="5212153" cy="904863"/>
            <a:chOff x="1403750" y="3593123"/>
            <a:chExt cx="5212153" cy="904863"/>
          </a:xfrm>
        </p:grpSpPr>
        <p:grpSp>
          <p:nvGrpSpPr>
            <p:cNvPr id="129" name="组合 128"/>
            <p:cNvGrpSpPr/>
            <p:nvPr/>
          </p:nvGrpSpPr>
          <p:grpSpPr>
            <a:xfrm>
              <a:off x="1403750" y="3593123"/>
              <a:ext cx="490436" cy="476221"/>
              <a:chOff x="1403750" y="3593123"/>
              <a:chExt cx="808892" cy="785446"/>
            </a:xfrm>
          </p:grpSpPr>
          <p:sp>
            <p:nvSpPr>
              <p:cNvPr id="131"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0" name="Text Box 79"/>
            <p:cNvSpPr txBox="1">
              <a:spLocks noChangeArrowheads="1"/>
            </p:cNvSpPr>
            <p:nvPr/>
          </p:nvSpPr>
          <p:spPr bwMode="auto">
            <a:xfrm>
              <a:off x="1985930" y="3593123"/>
              <a:ext cx="462997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转发表是由</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内部选路算法和</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间选路算法共同决定的</a:t>
              </a:r>
            </a:p>
          </p:txBody>
        </p:sp>
      </p:grpSp>
      <p:sp>
        <p:nvSpPr>
          <p:cNvPr id="133" name="Text Box 79"/>
          <p:cNvSpPr txBox="1">
            <a:spLocks noChangeArrowheads="1"/>
          </p:cNvSpPr>
          <p:nvPr/>
        </p:nvSpPr>
        <p:spPr bwMode="auto">
          <a:xfrm>
            <a:off x="6786246" y="2824231"/>
            <a:ext cx="490608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内部选路算法为内部目的地址设置转发表信息</a:t>
            </a:r>
          </a:p>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内部选路算法和</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间选路算法共同为外部目的地址设置转发表信息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left)">
                                      <p:cBhvr>
                                        <p:cTn id="12" dur="500"/>
                                        <p:tgtEl>
                                          <p:spTgt spid="1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wipe(left)">
                                      <p:cBhvr>
                                        <p:cTn id="16" dur="500"/>
                                        <p:tgtEl>
                                          <p:spTgt spid="133">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33">
                                            <p:txEl>
                                              <p:pRg st="1" end="1"/>
                                            </p:txEl>
                                          </p:spTgt>
                                        </p:tgtEl>
                                        <p:attrNameLst>
                                          <p:attrName>style.visibility</p:attrName>
                                        </p:attrNameLst>
                                      </p:cBhvr>
                                      <p:to>
                                        <p:strVal val="visible"/>
                                      </p:to>
                                    </p:set>
                                    <p:animEffect transition="in" filter="wipe(left)">
                                      <p:cBhvr>
                                        <p:cTn id="20" dur="500"/>
                                        <p:tgtEl>
                                          <p:spTgt spid="1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uiExpand="1"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4"/>
          <p:cNvSpPr/>
          <p:nvPr/>
        </p:nvSpPr>
        <p:spPr>
          <a:xfrm>
            <a:off x="7637780" y="1435962"/>
            <a:ext cx="4443095" cy="2480945"/>
          </a:xfrm>
          <a:prstGeom prst="rect">
            <a:avLst/>
          </a:prstGeom>
          <a:no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457200" lvl="0" indent="-457200" eaLnBrk="1" hangingPunct="1">
              <a:buNone/>
            </a:pPr>
            <a:r>
              <a:rPr lang="en-US" altLang="zh-CN" sz="2400" u="sng" dirty="0">
                <a:solidFill>
                  <a:srgbClr val="FF0000"/>
                </a:solidFill>
                <a:ea typeface="楷体" panose="02010609060101010101" pitchFamily="49" charset="-122"/>
              </a:rPr>
              <a:t>AS1:</a:t>
            </a:r>
          </a:p>
          <a:p>
            <a:pPr marL="457200" lvl="0" indent="-457200" eaLnBrk="1" hangingPunct="1">
              <a:buFont typeface="ZapfDingbats" pitchFamily="82" charset="2"/>
              <a:buAutoNum type="arabicPeriod"/>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需要知道通过AS2可以到达哪些目的地，通过AS3可以到达哪些目的地</a:t>
            </a:r>
          </a:p>
          <a:p>
            <a:pPr marL="457200" lvl="0" indent="-457200" eaLnBrk="1" hangingPunct="1">
              <a:buFont typeface="ZapfDingbats" pitchFamily="82" charset="2"/>
              <a:buAutoNum type="arabicPeriod"/>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将这些可达性信息向AS1中的所有路由器传播</a:t>
            </a:r>
          </a:p>
        </p:txBody>
      </p:sp>
      <p:sp>
        <p:nvSpPr>
          <p:cNvPr id="236551" name="Freeform 5"/>
          <p:cNvSpPr/>
          <p:nvPr/>
        </p:nvSpPr>
        <p:spPr>
          <a:xfrm>
            <a:off x="9070975" y="4750508"/>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endParaRPr lang="zh-CN" altLang="en-US"/>
          </a:p>
        </p:txBody>
      </p:sp>
      <p:sp>
        <p:nvSpPr>
          <p:cNvPr id="236552" name="Freeform 6"/>
          <p:cNvSpPr/>
          <p:nvPr/>
        </p:nvSpPr>
        <p:spPr>
          <a:xfrm>
            <a:off x="7024688" y="5060070"/>
            <a:ext cx="1944687" cy="12922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alpha val="100000"/>
            </a:srgbClr>
          </a:solidFill>
          <a:ln w="9525">
            <a:noFill/>
          </a:ln>
        </p:spPr>
        <p:txBody>
          <a:bodyPr/>
          <a:lstStyle/>
          <a:p>
            <a:endParaRPr lang="zh-CN" altLang="en-US"/>
          </a:p>
        </p:txBody>
      </p:sp>
      <p:sp>
        <p:nvSpPr>
          <p:cNvPr id="236553" name="Freeform 7"/>
          <p:cNvSpPr/>
          <p:nvPr/>
        </p:nvSpPr>
        <p:spPr>
          <a:xfrm>
            <a:off x="3271838" y="4352045"/>
            <a:ext cx="1679575" cy="14112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endParaRPr lang="zh-CN" altLang="en-US"/>
          </a:p>
        </p:txBody>
      </p:sp>
      <p:sp>
        <p:nvSpPr>
          <p:cNvPr id="236554" name="Freeform 8"/>
          <p:cNvSpPr/>
          <p:nvPr/>
        </p:nvSpPr>
        <p:spPr>
          <a:xfrm>
            <a:off x="3902075" y="5096583"/>
            <a:ext cx="400050" cy="180975"/>
          </a:xfrm>
          <a:custGeom>
            <a:avLst/>
            <a:gdLst/>
            <a:ahLst/>
            <a:cxnLst>
              <a:cxn ang="0">
                <a:pos x="0" y="2147483646"/>
              </a:cxn>
              <a:cxn ang="0">
                <a:pos x="2147483646" y="0"/>
              </a:cxn>
            </a:cxnLst>
            <a:rect l="0" t="0" r="0" b="0"/>
            <a:pathLst>
              <a:path w="252" h="114">
                <a:moveTo>
                  <a:pt x="0" y="114"/>
                </a:moveTo>
                <a:lnTo>
                  <a:pt x="252"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6555" name="Text Box 9"/>
          <p:cNvSpPr txBox="1"/>
          <p:nvPr/>
        </p:nvSpPr>
        <p:spPr>
          <a:xfrm>
            <a:off x="3846513" y="5317245"/>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000" u="sng" dirty="0">
                <a:ea typeface="MS PGothic" panose="020B0600070205080204" pitchFamily="34" charset="-128"/>
              </a:rPr>
              <a:t>AS3</a:t>
            </a:r>
            <a:endParaRPr lang="en-US" altLang="zh-CN" sz="1800" u="sng" dirty="0">
              <a:ea typeface="MS PGothic" panose="020B0600070205080204" pitchFamily="34" charset="-128"/>
            </a:endParaRPr>
          </a:p>
        </p:txBody>
      </p:sp>
      <p:sp>
        <p:nvSpPr>
          <p:cNvPr id="236556" name="Text Box 10"/>
          <p:cNvSpPr txBox="1"/>
          <p:nvPr/>
        </p:nvSpPr>
        <p:spPr>
          <a:xfrm>
            <a:off x="7661275" y="5982408"/>
            <a:ext cx="5765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800" u="sng" dirty="0">
                <a:ea typeface="MS PGothic" panose="020B0600070205080204" pitchFamily="34" charset="-128"/>
              </a:rPr>
              <a:t>AS2</a:t>
            </a:r>
          </a:p>
        </p:txBody>
      </p:sp>
      <p:sp>
        <p:nvSpPr>
          <p:cNvPr id="236557" name="Line 11"/>
          <p:cNvSpPr/>
          <p:nvPr/>
        </p:nvSpPr>
        <p:spPr>
          <a:xfrm flipV="1">
            <a:off x="7540625" y="5471233"/>
            <a:ext cx="434975" cy="192087"/>
          </a:xfrm>
          <a:prstGeom prst="line">
            <a:avLst/>
          </a:prstGeom>
          <a:ln w="12700" cap="flat" cmpd="sng">
            <a:solidFill>
              <a:schemeClr val="tx1"/>
            </a:solidFill>
            <a:prstDash val="solid"/>
            <a:headEnd type="none" w="med" len="med"/>
            <a:tailEnd type="none" w="med" len="med"/>
          </a:ln>
        </p:spPr>
      </p:sp>
      <p:sp>
        <p:nvSpPr>
          <p:cNvPr id="236558" name="Line 12"/>
          <p:cNvSpPr/>
          <p:nvPr/>
        </p:nvSpPr>
        <p:spPr>
          <a:xfrm flipH="1" flipV="1">
            <a:off x="4117975" y="4829883"/>
            <a:ext cx="241300" cy="174625"/>
          </a:xfrm>
          <a:prstGeom prst="line">
            <a:avLst/>
          </a:prstGeom>
          <a:ln w="12700" cap="flat" cmpd="sng">
            <a:solidFill>
              <a:schemeClr val="tx1"/>
            </a:solidFill>
            <a:prstDash val="solid"/>
            <a:headEnd type="none" w="med" len="med"/>
            <a:tailEnd type="none" w="med" len="med"/>
          </a:ln>
        </p:spPr>
      </p:sp>
      <p:sp>
        <p:nvSpPr>
          <p:cNvPr id="236559" name="Line 13"/>
          <p:cNvSpPr/>
          <p:nvPr/>
        </p:nvSpPr>
        <p:spPr>
          <a:xfrm flipH="1">
            <a:off x="3676650" y="4823533"/>
            <a:ext cx="147638" cy="376237"/>
          </a:xfrm>
          <a:prstGeom prst="line">
            <a:avLst/>
          </a:prstGeom>
          <a:ln w="12700" cap="flat" cmpd="sng">
            <a:solidFill>
              <a:schemeClr val="tx1"/>
            </a:solidFill>
            <a:prstDash val="solid"/>
            <a:headEnd type="none" w="med" len="med"/>
            <a:tailEnd type="none" w="med" len="med"/>
          </a:ln>
        </p:spPr>
      </p:sp>
      <p:grpSp>
        <p:nvGrpSpPr>
          <p:cNvPr id="236560" name="Group 14"/>
          <p:cNvGrpSpPr/>
          <p:nvPr/>
        </p:nvGrpSpPr>
        <p:grpSpPr>
          <a:xfrm>
            <a:off x="3413125" y="5091820"/>
            <a:ext cx="501650" cy="398463"/>
            <a:chOff x="873" y="3243"/>
            <a:chExt cx="316" cy="251"/>
          </a:xfrm>
        </p:grpSpPr>
        <p:sp>
          <p:nvSpPr>
            <p:cNvPr id="236657" name="Oval 15"/>
            <p:cNvSpPr/>
            <p:nvPr/>
          </p:nvSpPr>
          <p:spPr>
            <a:xfrm>
              <a:off x="876" y="336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58" name="Line 16"/>
            <p:cNvSpPr/>
            <p:nvPr/>
          </p:nvSpPr>
          <p:spPr>
            <a:xfrm>
              <a:off x="876" y="3354"/>
              <a:ext cx="0" cy="50"/>
            </a:xfrm>
            <a:prstGeom prst="line">
              <a:avLst/>
            </a:prstGeom>
            <a:ln w="12700" cap="flat" cmpd="sng">
              <a:solidFill>
                <a:schemeClr val="tx1"/>
              </a:solidFill>
              <a:prstDash val="solid"/>
              <a:headEnd type="none" w="med" len="med"/>
              <a:tailEnd type="none" w="med" len="med"/>
            </a:ln>
          </p:spPr>
        </p:sp>
        <p:sp>
          <p:nvSpPr>
            <p:cNvPr id="236659" name="Line 17"/>
            <p:cNvSpPr/>
            <p:nvPr/>
          </p:nvSpPr>
          <p:spPr>
            <a:xfrm>
              <a:off x="1189" y="3354"/>
              <a:ext cx="0" cy="50"/>
            </a:xfrm>
            <a:prstGeom prst="line">
              <a:avLst/>
            </a:prstGeom>
            <a:ln w="12700" cap="flat" cmpd="sng">
              <a:solidFill>
                <a:schemeClr val="tx1"/>
              </a:solidFill>
              <a:prstDash val="solid"/>
              <a:headEnd type="none" w="med" len="med"/>
              <a:tailEnd type="none" w="med" len="med"/>
            </a:ln>
          </p:spPr>
        </p:sp>
        <p:sp>
          <p:nvSpPr>
            <p:cNvPr id="236660" name="Rectangle 18"/>
            <p:cNvSpPr/>
            <p:nvPr/>
          </p:nvSpPr>
          <p:spPr>
            <a:xfrm>
              <a:off x="876" y="3354"/>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61" name="Oval 19"/>
            <p:cNvSpPr/>
            <p:nvPr/>
          </p:nvSpPr>
          <p:spPr>
            <a:xfrm>
              <a:off x="873" y="329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62" name="Rectangle 20"/>
            <p:cNvSpPr/>
            <p:nvPr/>
          </p:nvSpPr>
          <p:spPr>
            <a:xfrm>
              <a:off x="960" y="3308"/>
              <a:ext cx="141" cy="124"/>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63" name="Text Box 21"/>
            <p:cNvSpPr txBox="1"/>
            <p:nvPr/>
          </p:nvSpPr>
          <p:spPr>
            <a:xfrm>
              <a:off x="901" y="3243"/>
              <a:ext cx="266"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3b</a:t>
              </a:r>
              <a:endParaRPr lang="en-US" altLang="zh-CN" sz="2400" u="sng" dirty="0">
                <a:ea typeface="MS PGothic" panose="020B0600070205080204" pitchFamily="34" charset="-128"/>
              </a:endParaRPr>
            </a:p>
          </p:txBody>
        </p:sp>
      </p:grpSp>
      <p:grpSp>
        <p:nvGrpSpPr>
          <p:cNvPr id="236561" name="Group 22"/>
          <p:cNvGrpSpPr/>
          <p:nvPr/>
        </p:nvGrpSpPr>
        <p:grpSpPr>
          <a:xfrm>
            <a:off x="3683000" y="4515558"/>
            <a:ext cx="501650" cy="398463"/>
            <a:chOff x="2016" y="1976"/>
            <a:chExt cx="316" cy="251"/>
          </a:xfrm>
        </p:grpSpPr>
        <p:sp>
          <p:nvSpPr>
            <p:cNvPr id="236649" name="Oval 23"/>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50" name="Line 24"/>
            <p:cNvSpPr/>
            <p:nvPr/>
          </p:nvSpPr>
          <p:spPr>
            <a:xfrm>
              <a:off x="2019" y="2095"/>
              <a:ext cx="0" cy="50"/>
            </a:xfrm>
            <a:prstGeom prst="line">
              <a:avLst/>
            </a:prstGeom>
            <a:ln w="12700" cap="flat" cmpd="sng">
              <a:solidFill>
                <a:schemeClr val="tx1"/>
              </a:solidFill>
              <a:prstDash val="solid"/>
              <a:headEnd type="none" w="med" len="med"/>
              <a:tailEnd type="none" w="med" len="med"/>
            </a:ln>
          </p:spPr>
        </p:sp>
        <p:sp>
          <p:nvSpPr>
            <p:cNvPr id="236651" name="Line 25"/>
            <p:cNvSpPr/>
            <p:nvPr/>
          </p:nvSpPr>
          <p:spPr>
            <a:xfrm>
              <a:off x="2332" y="2095"/>
              <a:ext cx="0" cy="50"/>
            </a:xfrm>
            <a:prstGeom prst="line">
              <a:avLst/>
            </a:prstGeom>
            <a:ln w="12700" cap="flat" cmpd="sng">
              <a:solidFill>
                <a:schemeClr val="tx1"/>
              </a:solidFill>
              <a:prstDash val="solid"/>
              <a:headEnd type="none" w="med" len="med"/>
              <a:tailEnd type="none" w="med" len="med"/>
            </a:ln>
          </p:spPr>
        </p:sp>
        <p:sp>
          <p:nvSpPr>
            <p:cNvPr id="236652" name="Rectangle 26"/>
            <p:cNvSpPr/>
            <p:nvPr/>
          </p:nvSpPr>
          <p:spPr>
            <a:xfrm>
              <a:off x="2019" y="2095"/>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53" name="Oval 27"/>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6654" name="Group 28"/>
            <p:cNvGrpSpPr/>
            <p:nvPr/>
          </p:nvGrpSpPr>
          <p:grpSpPr>
            <a:xfrm>
              <a:off x="2041" y="1976"/>
              <a:ext cx="267" cy="251"/>
              <a:chOff x="2921" y="2425"/>
              <a:chExt cx="272" cy="251"/>
            </a:xfrm>
          </p:grpSpPr>
          <p:sp>
            <p:nvSpPr>
              <p:cNvPr id="236655" name="Rectangle 29"/>
              <p:cNvSpPr/>
              <p:nvPr/>
            </p:nvSpPr>
            <p:spPr>
              <a:xfrm>
                <a:off x="2982" y="2490"/>
                <a:ext cx="142"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56" name="Text Box 30"/>
              <p:cNvSpPr txBox="1"/>
              <p:nvPr/>
            </p:nvSpPr>
            <p:spPr>
              <a:xfrm>
                <a:off x="2921" y="2425"/>
                <a:ext cx="27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3c</a:t>
                </a:r>
                <a:endParaRPr lang="en-US" altLang="zh-CN" sz="2400" u="sng" dirty="0">
                  <a:ea typeface="MS PGothic" panose="020B0600070205080204" pitchFamily="34" charset="-128"/>
                </a:endParaRPr>
              </a:p>
            </p:txBody>
          </p:sp>
        </p:grpSp>
      </p:grpSp>
      <p:grpSp>
        <p:nvGrpSpPr>
          <p:cNvPr id="236562" name="Group 31"/>
          <p:cNvGrpSpPr/>
          <p:nvPr/>
        </p:nvGrpSpPr>
        <p:grpSpPr>
          <a:xfrm>
            <a:off x="4260850" y="4890208"/>
            <a:ext cx="501650" cy="398463"/>
            <a:chOff x="1434" y="3104"/>
            <a:chExt cx="316" cy="251"/>
          </a:xfrm>
        </p:grpSpPr>
        <p:grpSp>
          <p:nvGrpSpPr>
            <p:cNvPr id="236641" name="Group 32"/>
            <p:cNvGrpSpPr/>
            <p:nvPr/>
          </p:nvGrpSpPr>
          <p:grpSpPr>
            <a:xfrm>
              <a:off x="1434" y="3163"/>
              <a:ext cx="316" cy="147"/>
              <a:chOff x="1434" y="3163"/>
              <a:chExt cx="316" cy="147"/>
            </a:xfrm>
          </p:grpSpPr>
          <p:sp>
            <p:nvSpPr>
              <p:cNvPr id="236643" name="Oval 33"/>
              <p:cNvSpPr/>
              <p:nvPr/>
            </p:nvSpPr>
            <p:spPr>
              <a:xfrm>
                <a:off x="1437" y="3229"/>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44" name="Line 34"/>
              <p:cNvSpPr/>
              <p:nvPr/>
            </p:nvSpPr>
            <p:spPr>
              <a:xfrm>
                <a:off x="1437" y="3222"/>
                <a:ext cx="0" cy="50"/>
              </a:xfrm>
              <a:prstGeom prst="line">
                <a:avLst/>
              </a:prstGeom>
              <a:ln w="12700" cap="flat" cmpd="sng">
                <a:solidFill>
                  <a:schemeClr val="tx1"/>
                </a:solidFill>
                <a:prstDash val="solid"/>
                <a:headEnd type="none" w="med" len="med"/>
                <a:tailEnd type="none" w="med" len="med"/>
              </a:ln>
            </p:spPr>
          </p:sp>
          <p:sp>
            <p:nvSpPr>
              <p:cNvPr id="236645" name="Line 35"/>
              <p:cNvSpPr/>
              <p:nvPr/>
            </p:nvSpPr>
            <p:spPr>
              <a:xfrm>
                <a:off x="1750" y="3222"/>
                <a:ext cx="0" cy="50"/>
              </a:xfrm>
              <a:prstGeom prst="line">
                <a:avLst/>
              </a:prstGeom>
              <a:ln w="12700" cap="flat" cmpd="sng">
                <a:solidFill>
                  <a:schemeClr val="tx1"/>
                </a:solidFill>
                <a:prstDash val="solid"/>
                <a:headEnd type="none" w="med" len="med"/>
                <a:tailEnd type="none" w="med" len="med"/>
              </a:ln>
            </p:spPr>
          </p:sp>
          <p:sp>
            <p:nvSpPr>
              <p:cNvPr id="236646" name="Rectangle 36"/>
              <p:cNvSpPr/>
              <p:nvPr/>
            </p:nvSpPr>
            <p:spPr>
              <a:xfrm>
                <a:off x="1437" y="3222"/>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47" name="Oval 37"/>
              <p:cNvSpPr/>
              <p:nvPr/>
            </p:nvSpPr>
            <p:spPr>
              <a:xfrm>
                <a:off x="1434" y="3163"/>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48" name="Rectangle 38"/>
              <p:cNvSpPr/>
              <p:nvPr/>
            </p:nvSpPr>
            <p:spPr>
              <a:xfrm>
                <a:off x="1521" y="3176"/>
                <a:ext cx="142" cy="11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sp>
          <p:nvSpPr>
            <p:cNvPr id="236642" name="Text Box 39"/>
            <p:cNvSpPr txBox="1"/>
            <p:nvPr/>
          </p:nvSpPr>
          <p:spPr>
            <a:xfrm>
              <a:off x="1463" y="3104"/>
              <a:ext cx="26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3a</a:t>
              </a:r>
              <a:endParaRPr lang="en-US" altLang="zh-CN" sz="2400" u="sng" dirty="0">
                <a:ea typeface="MS PGothic" panose="020B0600070205080204" pitchFamily="34" charset="-128"/>
              </a:endParaRPr>
            </a:p>
          </p:txBody>
        </p:sp>
      </p:grpSp>
      <p:grpSp>
        <p:nvGrpSpPr>
          <p:cNvPr id="236563" name="Group 40"/>
          <p:cNvGrpSpPr/>
          <p:nvPr/>
        </p:nvGrpSpPr>
        <p:grpSpPr>
          <a:xfrm>
            <a:off x="4289425" y="5415670"/>
            <a:ext cx="2660650" cy="1122363"/>
            <a:chOff x="1572" y="3293"/>
            <a:chExt cx="1676" cy="707"/>
          </a:xfrm>
        </p:grpSpPr>
        <p:sp>
          <p:nvSpPr>
            <p:cNvPr id="236598" name="Freeform 41"/>
            <p:cNvSpPr/>
            <p:nvPr/>
          </p:nvSpPr>
          <p:spPr>
            <a:xfrm>
              <a:off x="1572" y="3293"/>
              <a:ext cx="1676" cy="707"/>
            </a:xfrm>
            <a:custGeom>
              <a:avLst/>
              <a:gdLst/>
              <a:ahLst/>
              <a:cxnLst>
                <a:cxn ang="0">
                  <a:pos x="184" y="250"/>
                </a:cxn>
                <a:cxn ang="0">
                  <a:pos x="483" y="83"/>
                </a:cxn>
                <a:cxn ang="0">
                  <a:pos x="932" y="23"/>
                </a:cxn>
                <a:cxn ang="0">
                  <a:pos x="1373" y="216"/>
                </a:cxn>
                <a:cxn ang="0">
                  <a:pos x="1856" y="477"/>
                </a:cxn>
                <a:cxn ang="0">
                  <a:pos x="1510" y="717"/>
                </a:cxn>
                <a:cxn ang="0">
                  <a:pos x="819" y="731"/>
                </a:cxn>
                <a:cxn ang="0">
                  <a:pos x="106" y="664"/>
                </a:cxn>
                <a:cxn ang="0">
                  <a:pos x="184" y="250"/>
                </a:cxn>
              </a:cxnLst>
              <a:rect l="0" t="0" r="0" b="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alpha val="100000"/>
              </a:srgbClr>
            </a:solidFill>
            <a:ln w="9525">
              <a:noFill/>
            </a:ln>
          </p:spPr>
          <p:txBody>
            <a:bodyPr/>
            <a:lstStyle/>
            <a:p>
              <a:endParaRPr lang="zh-CN" altLang="en-US"/>
            </a:p>
          </p:txBody>
        </p:sp>
        <p:sp>
          <p:nvSpPr>
            <p:cNvPr id="236599" name="Text Box 42"/>
            <p:cNvSpPr txBox="1"/>
            <p:nvPr/>
          </p:nvSpPr>
          <p:spPr>
            <a:xfrm>
              <a:off x="1719" y="3724"/>
              <a:ext cx="3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000" u="sng" dirty="0">
                  <a:ea typeface="MS PGothic" panose="020B0600070205080204" pitchFamily="34" charset="-128"/>
                </a:rPr>
                <a:t>AS1</a:t>
              </a:r>
              <a:endParaRPr lang="en-US" altLang="zh-CN" sz="1800" u="sng" dirty="0">
                <a:ea typeface="MS PGothic" panose="020B0600070205080204" pitchFamily="34" charset="-128"/>
              </a:endParaRPr>
            </a:p>
          </p:txBody>
        </p:sp>
        <p:sp>
          <p:nvSpPr>
            <p:cNvPr id="236600" name="Line 43"/>
            <p:cNvSpPr/>
            <p:nvPr/>
          </p:nvSpPr>
          <p:spPr>
            <a:xfrm flipH="1">
              <a:off x="2134" y="3469"/>
              <a:ext cx="93" cy="102"/>
            </a:xfrm>
            <a:prstGeom prst="line">
              <a:avLst/>
            </a:prstGeom>
            <a:ln w="12700" cap="flat" cmpd="sng">
              <a:solidFill>
                <a:schemeClr val="tx1"/>
              </a:solidFill>
              <a:prstDash val="solid"/>
              <a:headEnd type="none" w="med" len="med"/>
              <a:tailEnd type="none" w="med" len="med"/>
            </a:ln>
          </p:spPr>
        </p:sp>
        <p:sp>
          <p:nvSpPr>
            <p:cNvPr id="236601" name="Line 44"/>
            <p:cNvSpPr/>
            <p:nvPr/>
          </p:nvSpPr>
          <p:spPr>
            <a:xfrm>
              <a:off x="2388" y="3491"/>
              <a:ext cx="3" cy="285"/>
            </a:xfrm>
            <a:prstGeom prst="line">
              <a:avLst/>
            </a:prstGeom>
            <a:ln w="12700" cap="flat" cmpd="sng">
              <a:solidFill>
                <a:schemeClr val="tx1"/>
              </a:solidFill>
              <a:prstDash val="solid"/>
              <a:headEnd type="none" w="med" len="med"/>
              <a:tailEnd type="none" w="med" len="med"/>
            </a:ln>
          </p:spPr>
        </p:sp>
        <p:sp>
          <p:nvSpPr>
            <p:cNvPr id="236602" name="Line 45"/>
            <p:cNvSpPr/>
            <p:nvPr/>
          </p:nvSpPr>
          <p:spPr>
            <a:xfrm>
              <a:off x="2490" y="3461"/>
              <a:ext cx="313" cy="211"/>
            </a:xfrm>
            <a:prstGeom prst="line">
              <a:avLst/>
            </a:prstGeom>
            <a:ln w="12700" cap="flat" cmpd="sng">
              <a:solidFill>
                <a:schemeClr val="tx1"/>
              </a:solidFill>
              <a:prstDash val="solid"/>
              <a:headEnd type="none" w="med" len="med"/>
              <a:tailEnd type="none" w="med" len="med"/>
            </a:ln>
          </p:spPr>
        </p:sp>
        <p:sp>
          <p:nvSpPr>
            <p:cNvPr id="236603" name="Line 46"/>
            <p:cNvSpPr/>
            <p:nvPr/>
          </p:nvSpPr>
          <p:spPr>
            <a:xfrm flipH="1">
              <a:off x="2566" y="3749"/>
              <a:ext cx="237" cy="76"/>
            </a:xfrm>
            <a:prstGeom prst="line">
              <a:avLst/>
            </a:prstGeom>
            <a:ln w="12700" cap="flat" cmpd="sng">
              <a:solidFill>
                <a:schemeClr val="tx1"/>
              </a:solidFill>
              <a:prstDash val="solid"/>
              <a:headEnd type="none" w="med" len="med"/>
              <a:tailEnd type="none" w="med" len="med"/>
            </a:ln>
          </p:spPr>
        </p:sp>
        <p:sp>
          <p:nvSpPr>
            <p:cNvPr id="236604" name="Line 47"/>
            <p:cNvSpPr/>
            <p:nvPr/>
          </p:nvSpPr>
          <p:spPr>
            <a:xfrm flipH="1" flipV="1">
              <a:off x="2202" y="3638"/>
              <a:ext cx="568" cy="51"/>
            </a:xfrm>
            <a:prstGeom prst="line">
              <a:avLst/>
            </a:prstGeom>
            <a:ln w="12700" cap="flat" cmpd="sng">
              <a:solidFill>
                <a:schemeClr val="tx1"/>
              </a:solidFill>
              <a:prstDash val="solid"/>
              <a:headEnd type="none" w="med" len="med"/>
              <a:tailEnd type="none" w="med" len="med"/>
            </a:ln>
          </p:spPr>
        </p:sp>
        <p:sp>
          <p:nvSpPr>
            <p:cNvPr id="236605" name="Line 48"/>
            <p:cNvSpPr/>
            <p:nvPr/>
          </p:nvSpPr>
          <p:spPr>
            <a:xfrm>
              <a:off x="2143" y="3689"/>
              <a:ext cx="127" cy="85"/>
            </a:xfrm>
            <a:prstGeom prst="line">
              <a:avLst/>
            </a:prstGeom>
            <a:ln w="12700" cap="flat" cmpd="sng">
              <a:solidFill>
                <a:schemeClr val="tx1"/>
              </a:solidFill>
              <a:prstDash val="solid"/>
              <a:headEnd type="none" w="med" len="med"/>
              <a:tailEnd type="none" w="med" len="med"/>
            </a:ln>
          </p:spPr>
        </p:sp>
        <p:grpSp>
          <p:nvGrpSpPr>
            <p:cNvPr id="236606" name="Group 49"/>
            <p:cNvGrpSpPr/>
            <p:nvPr/>
          </p:nvGrpSpPr>
          <p:grpSpPr>
            <a:xfrm>
              <a:off x="2202" y="3293"/>
              <a:ext cx="316" cy="251"/>
              <a:chOff x="2055" y="3447"/>
              <a:chExt cx="316" cy="251"/>
            </a:xfrm>
          </p:grpSpPr>
          <p:sp>
            <p:nvSpPr>
              <p:cNvPr id="236633" name="Oval 50"/>
              <p:cNvSpPr/>
              <p:nvPr/>
            </p:nvSpPr>
            <p:spPr>
              <a:xfrm>
                <a:off x="2058" y="357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34" name="Line 51"/>
              <p:cNvSpPr/>
              <p:nvPr/>
            </p:nvSpPr>
            <p:spPr>
              <a:xfrm>
                <a:off x="2058" y="3564"/>
                <a:ext cx="0" cy="50"/>
              </a:xfrm>
              <a:prstGeom prst="line">
                <a:avLst/>
              </a:prstGeom>
              <a:ln w="12700" cap="flat" cmpd="sng">
                <a:solidFill>
                  <a:schemeClr val="tx1"/>
                </a:solidFill>
                <a:prstDash val="solid"/>
                <a:headEnd type="none" w="med" len="med"/>
                <a:tailEnd type="none" w="med" len="med"/>
              </a:ln>
            </p:spPr>
          </p:sp>
          <p:sp>
            <p:nvSpPr>
              <p:cNvPr id="236635" name="Line 52"/>
              <p:cNvSpPr/>
              <p:nvPr/>
            </p:nvSpPr>
            <p:spPr>
              <a:xfrm>
                <a:off x="2371" y="3564"/>
                <a:ext cx="0" cy="50"/>
              </a:xfrm>
              <a:prstGeom prst="line">
                <a:avLst/>
              </a:prstGeom>
              <a:ln w="12700" cap="flat" cmpd="sng">
                <a:solidFill>
                  <a:schemeClr val="tx1"/>
                </a:solidFill>
                <a:prstDash val="solid"/>
                <a:headEnd type="none" w="med" len="med"/>
                <a:tailEnd type="none" w="med" len="med"/>
              </a:ln>
            </p:spPr>
          </p:sp>
          <p:sp>
            <p:nvSpPr>
              <p:cNvPr id="236636" name="Rectangle 53"/>
              <p:cNvSpPr/>
              <p:nvPr/>
            </p:nvSpPr>
            <p:spPr>
              <a:xfrm>
                <a:off x="2058" y="3564"/>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37" name="Oval 54"/>
              <p:cNvSpPr/>
              <p:nvPr/>
            </p:nvSpPr>
            <p:spPr>
              <a:xfrm>
                <a:off x="2055" y="350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6638" name="Group 55"/>
              <p:cNvGrpSpPr/>
              <p:nvPr/>
            </p:nvGrpSpPr>
            <p:grpSpPr>
              <a:xfrm>
                <a:off x="2081" y="3447"/>
                <a:ext cx="267" cy="251"/>
                <a:chOff x="2921" y="2425"/>
                <a:chExt cx="274" cy="251"/>
              </a:xfrm>
            </p:grpSpPr>
            <p:sp>
              <p:nvSpPr>
                <p:cNvPr id="236639" name="Rectangle 56"/>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40" name="Text Box 57"/>
                <p:cNvSpPr txBox="1"/>
                <p:nvPr/>
              </p:nvSpPr>
              <p:spPr>
                <a:xfrm>
                  <a:off x="2921" y="2425"/>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1c</a:t>
                  </a:r>
                </a:p>
              </p:txBody>
            </p:sp>
          </p:grpSp>
        </p:grpSp>
        <p:grpSp>
          <p:nvGrpSpPr>
            <p:cNvPr id="236607" name="Group 58"/>
            <p:cNvGrpSpPr/>
            <p:nvPr/>
          </p:nvGrpSpPr>
          <p:grpSpPr>
            <a:xfrm>
              <a:off x="1896" y="3507"/>
              <a:ext cx="316" cy="251"/>
              <a:chOff x="1749" y="3661"/>
              <a:chExt cx="316" cy="251"/>
            </a:xfrm>
          </p:grpSpPr>
          <p:sp>
            <p:nvSpPr>
              <p:cNvPr id="236626" name="Oval 59"/>
              <p:cNvSpPr/>
              <p:nvPr/>
            </p:nvSpPr>
            <p:spPr>
              <a:xfrm>
                <a:off x="1752" y="378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27" name="Line 60"/>
              <p:cNvSpPr/>
              <p:nvPr/>
            </p:nvSpPr>
            <p:spPr>
              <a:xfrm>
                <a:off x="1752" y="3774"/>
                <a:ext cx="0" cy="50"/>
              </a:xfrm>
              <a:prstGeom prst="line">
                <a:avLst/>
              </a:prstGeom>
              <a:ln w="12700" cap="flat" cmpd="sng">
                <a:solidFill>
                  <a:schemeClr val="tx1"/>
                </a:solidFill>
                <a:prstDash val="solid"/>
                <a:headEnd type="none" w="med" len="med"/>
                <a:tailEnd type="none" w="med" len="med"/>
              </a:ln>
            </p:spPr>
          </p:sp>
          <p:sp>
            <p:nvSpPr>
              <p:cNvPr id="236628" name="Line 61"/>
              <p:cNvSpPr/>
              <p:nvPr/>
            </p:nvSpPr>
            <p:spPr>
              <a:xfrm>
                <a:off x="2065" y="3774"/>
                <a:ext cx="0" cy="50"/>
              </a:xfrm>
              <a:prstGeom prst="line">
                <a:avLst/>
              </a:prstGeom>
              <a:ln w="12700" cap="flat" cmpd="sng">
                <a:solidFill>
                  <a:schemeClr val="tx1"/>
                </a:solidFill>
                <a:prstDash val="solid"/>
                <a:headEnd type="none" w="med" len="med"/>
                <a:tailEnd type="none" w="med" len="med"/>
              </a:ln>
            </p:spPr>
          </p:sp>
          <p:sp>
            <p:nvSpPr>
              <p:cNvPr id="236629" name="Rectangle 62"/>
              <p:cNvSpPr/>
              <p:nvPr/>
            </p:nvSpPr>
            <p:spPr>
              <a:xfrm>
                <a:off x="1752" y="3774"/>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30" name="Oval 63"/>
              <p:cNvSpPr/>
              <p:nvPr/>
            </p:nvSpPr>
            <p:spPr>
              <a:xfrm>
                <a:off x="1749" y="3719"/>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31" name="Rectangle 64"/>
              <p:cNvSpPr/>
              <p:nvPr/>
            </p:nvSpPr>
            <p:spPr>
              <a:xfrm>
                <a:off x="1834" y="3746"/>
                <a:ext cx="142" cy="96"/>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32" name="Text Box 65"/>
              <p:cNvSpPr txBox="1"/>
              <p:nvPr/>
            </p:nvSpPr>
            <p:spPr>
              <a:xfrm>
                <a:off x="1780" y="3661"/>
                <a:ext cx="26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1a</a:t>
                </a:r>
                <a:endParaRPr lang="en-US" altLang="zh-CN" sz="2400" u="sng" dirty="0">
                  <a:ea typeface="MS PGothic" panose="020B0600070205080204" pitchFamily="34" charset="-128"/>
                </a:endParaRPr>
              </a:p>
            </p:txBody>
          </p:sp>
        </p:grpSp>
        <p:grpSp>
          <p:nvGrpSpPr>
            <p:cNvPr id="236608" name="Group 66"/>
            <p:cNvGrpSpPr/>
            <p:nvPr/>
          </p:nvGrpSpPr>
          <p:grpSpPr>
            <a:xfrm>
              <a:off x="2238" y="3689"/>
              <a:ext cx="316" cy="251"/>
              <a:chOff x="2091" y="3843"/>
              <a:chExt cx="316" cy="251"/>
            </a:xfrm>
          </p:grpSpPr>
          <p:sp>
            <p:nvSpPr>
              <p:cNvPr id="236618" name="Oval 67"/>
              <p:cNvSpPr/>
              <p:nvPr/>
            </p:nvSpPr>
            <p:spPr>
              <a:xfrm>
                <a:off x="2094" y="3967"/>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19" name="Line 68"/>
              <p:cNvSpPr/>
              <p:nvPr/>
            </p:nvSpPr>
            <p:spPr>
              <a:xfrm>
                <a:off x="2094" y="3960"/>
                <a:ext cx="0" cy="50"/>
              </a:xfrm>
              <a:prstGeom prst="line">
                <a:avLst/>
              </a:prstGeom>
              <a:ln w="12700" cap="flat" cmpd="sng">
                <a:solidFill>
                  <a:schemeClr val="tx1"/>
                </a:solidFill>
                <a:prstDash val="solid"/>
                <a:headEnd type="none" w="med" len="med"/>
                <a:tailEnd type="none" w="med" len="med"/>
              </a:ln>
            </p:spPr>
          </p:sp>
          <p:sp>
            <p:nvSpPr>
              <p:cNvPr id="236620" name="Line 69"/>
              <p:cNvSpPr/>
              <p:nvPr/>
            </p:nvSpPr>
            <p:spPr>
              <a:xfrm>
                <a:off x="2407" y="3960"/>
                <a:ext cx="0" cy="50"/>
              </a:xfrm>
              <a:prstGeom prst="line">
                <a:avLst/>
              </a:prstGeom>
              <a:ln w="12700" cap="flat" cmpd="sng">
                <a:solidFill>
                  <a:schemeClr val="tx1"/>
                </a:solidFill>
                <a:prstDash val="solid"/>
                <a:headEnd type="none" w="med" len="med"/>
                <a:tailEnd type="none" w="med" len="med"/>
              </a:ln>
            </p:spPr>
          </p:sp>
          <p:sp>
            <p:nvSpPr>
              <p:cNvPr id="236621" name="Rectangle 70"/>
              <p:cNvSpPr/>
              <p:nvPr/>
            </p:nvSpPr>
            <p:spPr>
              <a:xfrm>
                <a:off x="2094" y="3960"/>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22" name="Oval 71"/>
              <p:cNvSpPr/>
              <p:nvPr/>
            </p:nvSpPr>
            <p:spPr>
              <a:xfrm>
                <a:off x="2091" y="3901"/>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6623" name="Group 72"/>
              <p:cNvGrpSpPr/>
              <p:nvPr/>
            </p:nvGrpSpPr>
            <p:grpSpPr>
              <a:xfrm>
                <a:off x="2117" y="3843"/>
                <a:ext cx="272" cy="251"/>
                <a:chOff x="2921" y="2425"/>
                <a:chExt cx="274" cy="251"/>
              </a:xfrm>
            </p:grpSpPr>
            <p:sp>
              <p:nvSpPr>
                <p:cNvPr id="236624" name="Rectangle 73"/>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25" name="Text Box 74"/>
                <p:cNvSpPr txBox="1"/>
                <p:nvPr/>
              </p:nvSpPr>
              <p:spPr>
                <a:xfrm>
                  <a:off x="2921" y="2425"/>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1d</a:t>
                  </a:r>
                </a:p>
              </p:txBody>
            </p:sp>
          </p:grpSp>
        </p:grpSp>
        <p:grpSp>
          <p:nvGrpSpPr>
            <p:cNvPr id="236609" name="Group 75"/>
            <p:cNvGrpSpPr/>
            <p:nvPr/>
          </p:nvGrpSpPr>
          <p:grpSpPr>
            <a:xfrm>
              <a:off x="2778" y="3573"/>
              <a:ext cx="316" cy="251"/>
              <a:chOff x="2016" y="1976"/>
              <a:chExt cx="316" cy="251"/>
            </a:xfrm>
          </p:grpSpPr>
          <p:sp>
            <p:nvSpPr>
              <p:cNvPr id="236610" name="Oval 76"/>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11" name="Line 77"/>
              <p:cNvSpPr/>
              <p:nvPr/>
            </p:nvSpPr>
            <p:spPr>
              <a:xfrm>
                <a:off x="2019" y="2095"/>
                <a:ext cx="0" cy="50"/>
              </a:xfrm>
              <a:prstGeom prst="line">
                <a:avLst/>
              </a:prstGeom>
              <a:ln w="12700" cap="flat" cmpd="sng">
                <a:solidFill>
                  <a:schemeClr val="tx1"/>
                </a:solidFill>
                <a:prstDash val="solid"/>
                <a:headEnd type="none" w="med" len="med"/>
                <a:tailEnd type="none" w="med" len="med"/>
              </a:ln>
            </p:spPr>
          </p:sp>
          <p:sp>
            <p:nvSpPr>
              <p:cNvPr id="236612" name="Line 78"/>
              <p:cNvSpPr/>
              <p:nvPr/>
            </p:nvSpPr>
            <p:spPr>
              <a:xfrm>
                <a:off x="2332" y="2095"/>
                <a:ext cx="0" cy="50"/>
              </a:xfrm>
              <a:prstGeom prst="line">
                <a:avLst/>
              </a:prstGeom>
              <a:ln w="12700" cap="flat" cmpd="sng">
                <a:solidFill>
                  <a:schemeClr val="tx1"/>
                </a:solidFill>
                <a:prstDash val="solid"/>
                <a:headEnd type="none" w="med" len="med"/>
                <a:tailEnd type="none" w="med" len="med"/>
              </a:ln>
            </p:spPr>
          </p:sp>
          <p:sp>
            <p:nvSpPr>
              <p:cNvPr id="236613" name="Rectangle 79"/>
              <p:cNvSpPr/>
              <p:nvPr/>
            </p:nvSpPr>
            <p:spPr>
              <a:xfrm>
                <a:off x="2019" y="2095"/>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614" name="Oval 80"/>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6615" name="Group 81"/>
              <p:cNvGrpSpPr/>
              <p:nvPr/>
            </p:nvGrpSpPr>
            <p:grpSpPr>
              <a:xfrm>
                <a:off x="2044" y="1976"/>
                <a:ext cx="265" cy="251"/>
                <a:chOff x="2924" y="2425"/>
                <a:chExt cx="269" cy="251"/>
              </a:xfrm>
            </p:grpSpPr>
            <p:sp>
              <p:nvSpPr>
                <p:cNvPr id="236616" name="Rectangle 82"/>
                <p:cNvSpPr/>
                <p:nvPr/>
              </p:nvSpPr>
              <p:spPr>
                <a:xfrm>
                  <a:off x="2982" y="2490"/>
                  <a:ext cx="142"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617" name="Text Box 83"/>
                <p:cNvSpPr txBox="1"/>
                <p:nvPr/>
              </p:nvSpPr>
              <p:spPr>
                <a:xfrm>
                  <a:off x="2924" y="2425"/>
                  <a:ext cx="26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1b</a:t>
                  </a:r>
                  <a:endParaRPr lang="en-US" altLang="zh-CN" sz="2400" u="sng" dirty="0">
                    <a:ea typeface="MS PGothic" panose="020B0600070205080204" pitchFamily="34" charset="-128"/>
                  </a:endParaRPr>
                </a:p>
              </p:txBody>
            </p:sp>
          </p:grpSp>
        </p:grpSp>
      </p:grpSp>
      <p:grpSp>
        <p:nvGrpSpPr>
          <p:cNvPr id="236564" name="Group 84"/>
          <p:cNvGrpSpPr/>
          <p:nvPr/>
        </p:nvGrpSpPr>
        <p:grpSpPr>
          <a:xfrm>
            <a:off x="7208838" y="5512508"/>
            <a:ext cx="501650" cy="398463"/>
            <a:chOff x="3537" y="3473"/>
            <a:chExt cx="316" cy="251"/>
          </a:xfrm>
        </p:grpSpPr>
        <p:sp>
          <p:nvSpPr>
            <p:cNvPr id="236591" name="Oval 85"/>
            <p:cNvSpPr/>
            <p:nvPr/>
          </p:nvSpPr>
          <p:spPr>
            <a:xfrm>
              <a:off x="3540" y="3598"/>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92" name="Line 86"/>
            <p:cNvSpPr/>
            <p:nvPr/>
          </p:nvSpPr>
          <p:spPr>
            <a:xfrm>
              <a:off x="3540" y="3591"/>
              <a:ext cx="0" cy="50"/>
            </a:xfrm>
            <a:prstGeom prst="line">
              <a:avLst/>
            </a:prstGeom>
            <a:ln w="12700" cap="flat" cmpd="sng">
              <a:solidFill>
                <a:schemeClr val="tx1"/>
              </a:solidFill>
              <a:prstDash val="solid"/>
              <a:headEnd type="none" w="med" len="med"/>
              <a:tailEnd type="none" w="med" len="med"/>
            </a:ln>
          </p:spPr>
        </p:sp>
        <p:sp>
          <p:nvSpPr>
            <p:cNvPr id="236593" name="Line 87"/>
            <p:cNvSpPr/>
            <p:nvPr/>
          </p:nvSpPr>
          <p:spPr>
            <a:xfrm>
              <a:off x="3853" y="3591"/>
              <a:ext cx="0" cy="50"/>
            </a:xfrm>
            <a:prstGeom prst="line">
              <a:avLst/>
            </a:prstGeom>
            <a:ln w="12700" cap="flat" cmpd="sng">
              <a:solidFill>
                <a:schemeClr val="tx1"/>
              </a:solidFill>
              <a:prstDash val="solid"/>
              <a:headEnd type="none" w="med" len="med"/>
              <a:tailEnd type="none" w="med" len="med"/>
            </a:ln>
          </p:spPr>
        </p:sp>
        <p:sp>
          <p:nvSpPr>
            <p:cNvPr id="236594" name="Rectangle 88"/>
            <p:cNvSpPr/>
            <p:nvPr/>
          </p:nvSpPr>
          <p:spPr>
            <a:xfrm>
              <a:off x="3540" y="3591"/>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595" name="Oval 89"/>
            <p:cNvSpPr/>
            <p:nvPr/>
          </p:nvSpPr>
          <p:spPr>
            <a:xfrm>
              <a:off x="3537" y="3532"/>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96" name="Rectangle 90"/>
            <p:cNvSpPr/>
            <p:nvPr/>
          </p:nvSpPr>
          <p:spPr>
            <a:xfrm>
              <a:off x="3624" y="3545"/>
              <a:ext cx="141" cy="12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97" name="Text Box 91"/>
            <p:cNvSpPr txBox="1"/>
            <p:nvPr/>
          </p:nvSpPr>
          <p:spPr>
            <a:xfrm>
              <a:off x="3566" y="3473"/>
              <a:ext cx="26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2a</a:t>
              </a:r>
              <a:endParaRPr lang="en-US" altLang="zh-CN" sz="2400" u="sng" dirty="0">
                <a:ea typeface="MS PGothic" panose="020B0600070205080204" pitchFamily="34" charset="-128"/>
              </a:endParaRPr>
            </a:p>
          </p:txBody>
        </p:sp>
      </p:grpSp>
      <p:sp>
        <p:nvSpPr>
          <p:cNvPr id="236565" name="Line 92"/>
          <p:cNvSpPr/>
          <p:nvPr/>
        </p:nvSpPr>
        <p:spPr>
          <a:xfrm>
            <a:off x="8429625" y="5429958"/>
            <a:ext cx="857250" cy="0"/>
          </a:xfrm>
          <a:prstGeom prst="line">
            <a:avLst/>
          </a:prstGeom>
          <a:ln w="9525" cap="flat" cmpd="sng">
            <a:solidFill>
              <a:schemeClr val="tx1"/>
            </a:solidFill>
            <a:prstDash val="solid"/>
            <a:headEnd type="none" w="med" len="med"/>
            <a:tailEnd type="none" w="med" len="med"/>
          </a:ln>
        </p:spPr>
      </p:sp>
      <p:sp>
        <p:nvSpPr>
          <p:cNvPr id="236566" name="Line 93"/>
          <p:cNvSpPr/>
          <p:nvPr/>
        </p:nvSpPr>
        <p:spPr>
          <a:xfrm>
            <a:off x="8683625" y="5895095"/>
            <a:ext cx="735013" cy="0"/>
          </a:xfrm>
          <a:prstGeom prst="line">
            <a:avLst/>
          </a:prstGeom>
          <a:ln w="9525" cap="flat" cmpd="sng">
            <a:solidFill>
              <a:schemeClr val="tx1"/>
            </a:solidFill>
            <a:prstDash val="solid"/>
            <a:headEnd type="none" w="med" len="med"/>
            <a:tailEnd type="none" w="med" len="med"/>
          </a:ln>
        </p:spPr>
      </p:sp>
      <p:sp>
        <p:nvSpPr>
          <p:cNvPr id="236567" name="Line 94"/>
          <p:cNvSpPr/>
          <p:nvPr/>
        </p:nvSpPr>
        <p:spPr>
          <a:xfrm>
            <a:off x="7715250" y="5741108"/>
            <a:ext cx="488950" cy="152400"/>
          </a:xfrm>
          <a:prstGeom prst="line">
            <a:avLst/>
          </a:prstGeom>
          <a:ln w="12700" cap="flat" cmpd="sng">
            <a:solidFill>
              <a:schemeClr val="tx1"/>
            </a:solidFill>
            <a:prstDash val="solid"/>
            <a:headEnd type="none" w="med" len="med"/>
            <a:tailEnd type="none" w="med" len="med"/>
          </a:ln>
        </p:spPr>
      </p:sp>
      <p:sp>
        <p:nvSpPr>
          <p:cNvPr id="236568" name="Line 95"/>
          <p:cNvSpPr/>
          <p:nvPr/>
        </p:nvSpPr>
        <p:spPr>
          <a:xfrm>
            <a:off x="8324850" y="5539495"/>
            <a:ext cx="68263" cy="228600"/>
          </a:xfrm>
          <a:prstGeom prst="line">
            <a:avLst/>
          </a:prstGeom>
          <a:ln w="12700" cap="flat" cmpd="sng">
            <a:solidFill>
              <a:schemeClr val="tx1"/>
            </a:solidFill>
            <a:prstDash val="solid"/>
            <a:headEnd type="none" w="med" len="med"/>
            <a:tailEnd type="none" w="med" len="med"/>
          </a:ln>
        </p:spPr>
      </p:sp>
      <p:grpSp>
        <p:nvGrpSpPr>
          <p:cNvPr id="236569" name="Group 96"/>
          <p:cNvGrpSpPr/>
          <p:nvPr/>
        </p:nvGrpSpPr>
        <p:grpSpPr>
          <a:xfrm>
            <a:off x="7935913" y="5234695"/>
            <a:ext cx="501650" cy="398463"/>
            <a:chOff x="4320" y="1936"/>
            <a:chExt cx="316" cy="251"/>
          </a:xfrm>
        </p:grpSpPr>
        <p:sp>
          <p:nvSpPr>
            <p:cNvPr id="236584" name="Oval 97"/>
            <p:cNvSpPr/>
            <p:nvPr/>
          </p:nvSpPr>
          <p:spPr>
            <a:xfrm>
              <a:off x="4323" y="20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85" name="Line 98"/>
            <p:cNvSpPr/>
            <p:nvPr/>
          </p:nvSpPr>
          <p:spPr>
            <a:xfrm>
              <a:off x="4323" y="2047"/>
              <a:ext cx="0" cy="50"/>
            </a:xfrm>
            <a:prstGeom prst="line">
              <a:avLst/>
            </a:prstGeom>
            <a:ln w="12700" cap="flat" cmpd="sng">
              <a:solidFill>
                <a:schemeClr val="tx1"/>
              </a:solidFill>
              <a:prstDash val="solid"/>
              <a:headEnd type="none" w="med" len="med"/>
              <a:tailEnd type="none" w="med" len="med"/>
            </a:ln>
          </p:spPr>
        </p:sp>
        <p:sp>
          <p:nvSpPr>
            <p:cNvPr id="236586" name="Line 99"/>
            <p:cNvSpPr/>
            <p:nvPr/>
          </p:nvSpPr>
          <p:spPr>
            <a:xfrm>
              <a:off x="4636" y="2047"/>
              <a:ext cx="0" cy="50"/>
            </a:xfrm>
            <a:prstGeom prst="line">
              <a:avLst/>
            </a:prstGeom>
            <a:ln w="12700" cap="flat" cmpd="sng">
              <a:solidFill>
                <a:schemeClr val="tx1"/>
              </a:solidFill>
              <a:prstDash val="solid"/>
              <a:headEnd type="none" w="med" len="med"/>
              <a:tailEnd type="none" w="med" len="med"/>
            </a:ln>
          </p:spPr>
        </p:sp>
        <p:sp>
          <p:nvSpPr>
            <p:cNvPr id="236587" name="Rectangle 100"/>
            <p:cNvSpPr/>
            <p:nvPr/>
          </p:nvSpPr>
          <p:spPr>
            <a:xfrm>
              <a:off x="4323" y="2047"/>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588" name="Oval 101"/>
            <p:cNvSpPr/>
            <p:nvPr/>
          </p:nvSpPr>
          <p:spPr>
            <a:xfrm>
              <a:off x="4320" y="19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89" name="Rectangle 102"/>
            <p:cNvSpPr/>
            <p:nvPr/>
          </p:nvSpPr>
          <p:spPr>
            <a:xfrm>
              <a:off x="4407" y="2001"/>
              <a:ext cx="141" cy="118"/>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90" name="Text Box 103"/>
            <p:cNvSpPr txBox="1"/>
            <p:nvPr/>
          </p:nvSpPr>
          <p:spPr>
            <a:xfrm>
              <a:off x="4347" y="1936"/>
              <a:ext cx="26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2c</a:t>
              </a:r>
              <a:endParaRPr lang="en-US" altLang="zh-CN" sz="2400" u="sng" dirty="0">
                <a:ea typeface="MS PGothic" panose="020B0600070205080204" pitchFamily="34" charset="-128"/>
              </a:endParaRPr>
            </a:p>
          </p:txBody>
        </p:sp>
      </p:grpSp>
      <p:grpSp>
        <p:nvGrpSpPr>
          <p:cNvPr id="236570" name="Group 104"/>
          <p:cNvGrpSpPr/>
          <p:nvPr/>
        </p:nvGrpSpPr>
        <p:grpSpPr>
          <a:xfrm>
            <a:off x="8199438" y="5690308"/>
            <a:ext cx="501650" cy="398463"/>
            <a:chOff x="4596" y="2158"/>
            <a:chExt cx="316" cy="251"/>
          </a:xfrm>
        </p:grpSpPr>
        <p:sp>
          <p:nvSpPr>
            <p:cNvPr id="236577" name="Oval 105"/>
            <p:cNvSpPr/>
            <p:nvPr/>
          </p:nvSpPr>
          <p:spPr>
            <a:xfrm>
              <a:off x="4599" y="227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78" name="Line 106"/>
            <p:cNvSpPr/>
            <p:nvPr/>
          </p:nvSpPr>
          <p:spPr>
            <a:xfrm>
              <a:off x="4599" y="2269"/>
              <a:ext cx="0" cy="50"/>
            </a:xfrm>
            <a:prstGeom prst="line">
              <a:avLst/>
            </a:prstGeom>
            <a:ln w="12700" cap="flat" cmpd="sng">
              <a:solidFill>
                <a:schemeClr val="tx1"/>
              </a:solidFill>
              <a:prstDash val="solid"/>
              <a:headEnd type="none" w="med" len="med"/>
              <a:tailEnd type="none" w="med" len="med"/>
            </a:ln>
          </p:spPr>
        </p:sp>
        <p:sp>
          <p:nvSpPr>
            <p:cNvPr id="236579" name="Line 107"/>
            <p:cNvSpPr/>
            <p:nvPr/>
          </p:nvSpPr>
          <p:spPr>
            <a:xfrm>
              <a:off x="4912" y="2269"/>
              <a:ext cx="0" cy="50"/>
            </a:xfrm>
            <a:prstGeom prst="line">
              <a:avLst/>
            </a:prstGeom>
            <a:ln w="12700" cap="flat" cmpd="sng">
              <a:solidFill>
                <a:schemeClr val="tx1"/>
              </a:solidFill>
              <a:prstDash val="solid"/>
              <a:headEnd type="none" w="med" len="med"/>
              <a:tailEnd type="none" w="med" len="med"/>
            </a:ln>
          </p:spPr>
        </p:sp>
        <p:sp>
          <p:nvSpPr>
            <p:cNvPr id="236580" name="Rectangle 108"/>
            <p:cNvSpPr/>
            <p:nvPr/>
          </p:nvSpPr>
          <p:spPr>
            <a:xfrm>
              <a:off x="4599" y="2269"/>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6581" name="Oval 109"/>
            <p:cNvSpPr/>
            <p:nvPr/>
          </p:nvSpPr>
          <p:spPr>
            <a:xfrm>
              <a:off x="4596" y="221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82" name="Rectangle 110"/>
            <p:cNvSpPr/>
            <p:nvPr/>
          </p:nvSpPr>
          <p:spPr>
            <a:xfrm>
              <a:off x="4683" y="2223"/>
              <a:ext cx="142" cy="11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6583" name="Text Box 111"/>
            <p:cNvSpPr txBox="1"/>
            <p:nvPr/>
          </p:nvSpPr>
          <p:spPr>
            <a:xfrm>
              <a:off x="4624" y="2158"/>
              <a:ext cx="266"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2b</a:t>
              </a:r>
              <a:endParaRPr lang="en-US" altLang="zh-CN" sz="2400" u="sng" dirty="0">
                <a:ea typeface="MS PGothic" panose="020B0600070205080204" pitchFamily="34" charset="-128"/>
              </a:endParaRPr>
            </a:p>
          </p:txBody>
        </p:sp>
      </p:grpSp>
      <p:sp>
        <p:nvSpPr>
          <p:cNvPr id="236571" name="Text Box 112"/>
          <p:cNvSpPr txBox="1"/>
          <p:nvPr/>
        </p:nvSpPr>
        <p:spPr>
          <a:xfrm>
            <a:off x="9450388" y="5347408"/>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other</a:t>
            </a:r>
          </a:p>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networks</a:t>
            </a:r>
          </a:p>
        </p:txBody>
      </p:sp>
      <p:sp>
        <p:nvSpPr>
          <p:cNvPr id="236572" name="Freeform 113"/>
          <p:cNvSpPr/>
          <p:nvPr/>
        </p:nvSpPr>
        <p:spPr>
          <a:xfrm flipH="1">
            <a:off x="2085975" y="4960058"/>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endParaRPr lang="zh-CN" altLang="en-US"/>
          </a:p>
        </p:txBody>
      </p:sp>
      <p:sp>
        <p:nvSpPr>
          <p:cNvPr id="236573" name="Text Box 114"/>
          <p:cNvSpPr txBox="1"/>
          <p:nvPr/>
        </p:nvSpPr>
        <p:spPr>
          <a:xfrm>
            <a:off x="2143125" y="5744283"/>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other</a:t>
            </a:r>
          </a:p>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networks</a:t>
            </a:r>
          </a:p>
        </p:txBody>
      </p:sp>
      <p:sp>
        <p:nvSpPr>
          <p:cNvPr id="236574" name="Line 115"/>
          <p:cNvSpPr/>
          <p:nvPr/>
        </p:nvSpPr>
        <p:spPr>
          <a:xfrm flipH="1">
            <a:off x="2943225" y="5306133"/>
            <a:ext cx="468313" cy="268287"/>
          </a:xfrm>
          <a:prstGeom prst="line">
            <a:avLst/>
          </a:prstGeom>
          <a:ln w="12700" cap="flat" cmpd="sng">
            <a:solidFill>
              <a:schemeClr val="tx1"/>
            </a:solidFill>
            <a:prstDash val="solid"/>
            <a:headEnd type="none" w="med" len="med"/>
            <a:tailEnd type="none" w="med" len="med"/>
          </a:ln>
        </p:spPr>
      </p:sp>
      <p:sp>
        <p:nvSpPr>
          <p:cNvPr id="236575" name="Freeform 116"/>
          <p:cNvSpPr/>
          <p:nvPr/>
        </p:nvSpPr>
        <p:spPr>
          <a:xfrm>
            <a:off x="6707188" y="5795083"/>
            <a:ext cx="523875" cy="261937"/>
          </a:xfrm>
          <a:custGeom>
            <a:avLst/>
            <a:gdLst/>
            <a:ahLst/>
            <a:cxnLst>
              <a:cxn ang="0">
                <a:pos x="0" y="2147483646"/>
              </a:cxn>
              <a:cxn ang="0">
                <a:pos x="2147483646" y="0"/>
              </a:cxn>
            </a:cxnLst>
            <a:rect l="0" t="0" r="0" b="0"/>
            <a:pathLst>
              <a:path w="654" h="420">
                <a:moveTo>
                  <a:pt x="0" y="420"/>
                </a:moveTo>
                <a:lnTo>
                  <a:pt x="654"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6576" name="Freeform 117"/>
          <p:cNvSpPr/>
          <p:nvPr/>
        </p:nvSpPr>
        <p:spPr>
          <a:xfrm>
            <a:off x="4594225" y="5202945"/>
            <a:ext cx="704850" cy="409575"/>
          </a:xfrm>
          <a:custGeom>
            <a:avLst/>
            <a:gdLst/>
            <a:ahLst/>
            <a:cxnLst>
              <a:cxn ang="0">
                <a:pos x="0" y="0"/>
              </a:cxn>
              <a:cxn ang="0">
                <a:pos x="2147483646" y="2147483646"/>
              </a:cxn>
            </a:cxnLst>
            <a:rect l="0" t="0" r="0" b="0"/>
            <a:pathLst>
              <a:path w="444" h="258">
                <a:moveTo>
                  <a:pt x="0" y="0"/>
                </a:moveTo>
                <a:lnTo>
                  <a:pt x="444" y="258"/>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层次路由——转发选路算法</a:t>
                </a: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5" name="组合 124"/>
          <p:cNvGrpSpPr/>
          <p:nvPr/>
        </p:nvGrpSpPr>
        <p:grpSpPr>
          <a:xfrm>
            <a:off x="616953" y="1707082"/>
            <a:ext cx="5212153" cy="476221"/>
            <a:chOff x="1403750" y="3593123"/>
            <a:chExt cx="5212153" cy="476221"/>
          </a:xfrm>
        </p:grpSpPr>
        <p:grpSp>
          <p:nvGrpSpPr>
            <p:cNvPr id="126" name="组合 125"/>
            <p:cNvGrpSpPr/>
            <p:nvPr/>
          </p:nvGrpSpPr>
          <p:grpSpPr>
            <a:xfrm>
              <a:off x="1403750" y="3593123"/>
              <a:ext cx="490436" cy="476221"/>
              <a:chOff x="1403750" y="3593123"/>
              <a:chExt cx="808892" cy="785446"/>
            </a:xfrm>
          </p:grpSpPr>
          <p:sp>
            <p:nvSpPr>
              <p:cNvPr id="128"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7" name="Text Box 79"/>
            <p:cNvSpPr txBox="1">
              <a:spLocks noChangeArrowheads="1"/>
            </p:cNvSpPr>
            <p:nvPr/>
          </p:nvSpPr>
          <p:spPr bwMode="auto">
            <a:xfrm>
              <a:off x="1985930" y="3593123"/>
              <a:ext cx="462997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自治系统间路由器的任务</a:t>
              </a:r>
            </a:p>
          </p:txBody>
        </p:sp>
      </p:grpSp>
      <p:sp>
        <p:nvSpPr>
          <p:cNvPr id="130" name="Text Box 79"/>
          <p:cNvSpPr txBox="1">
            <a:spLocks noChangeArrowheads="1"/>
          </p:cNvSpPr>
          <p:nvPr/>
        </p:nvSpPr>
        <p:spPr bwMode="auto">
          <a:xfrm>
            <a:off x="937506" y="2268439"/>
            <a:ext cx="608718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假设</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中的路由器收到一个数据报，其目的地址在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之外</a:t>
            </a:r>
          </a:p>
          <a:p>
            <a:pPr marL="1085850" lvl="1" indent="-342900">
              <a:lnSpc>
                <a:spcPct val="120000"/>
              </a:lnSpc>
              <a:buClr>
                <a:srgbClr val="009FF6"/>
              </a:buClr>
              <a:buFont typeface="Wingdings" panose="05000000000000000000" pitchFamily="2" charset="2"/>
              <a:buChar char="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该路由器应该将该数据报转发到某一个网关路由器，但是是哪一个呢？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left)">
                                      <p:cBhvr>
                                        <p:cTn id="12" dur="500"/>
                                        <p:tgtEl>
                                          <p:spTgt spid="12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0">
                                            <p:txEl>
                                              <p:pRg st="0" end="0"/>
                                            </p:txEl>
                                          </p:spTgt>
                                        </p:tgtEl>
                                        <p:attrNameLst>
                                          <p:attrName>style.visibility</p:attrName>
                                        </p:attrNameLst>
                                      </p:cBhvr>
                                      <p:to>
                                        <p:strVal val="visible"/>
                                      </p:to>
                                    </p:set>
                                    <p:animEffect transition="in" filter="wipe(left)">
                                      <p:cBhvr>
                                        <p:cTn id="16" dur="500"/>
                                        <p:tgtEl>
                                          <p:spTgt spid="130">
                                            <p:txEl>
                                              <p:pRg st="0" end="0"/>
                                            </p:txEl>
                                          </p:spTgt>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30">
                                            <p:txEl>
                                              <p:pRg st="1" end="1"/>
                                            </p:txEl>
                                          </p:spTgt>
                                        </p:tgtEl>
                                        <p:attrNameLst>
                                          <p:attrName>style.visibility</p:attrName>
                                        </p:attrNameLst>
                                      </p:cBhvr>
                                      <p:to>
                                        <p:strVal val="visible"/>
                                      </p:to>
                                    </p:set>
                                    <p:animEffect transition="in" filter="wipe(down)">
                                      <p:cBhvr>
                                        <p:cTn id="20" dur="500"/>
                                        <p:tgtEl>
                                          <p:spTgt spid="13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3238"/>
                                        </p:tgtEl>
                                        <p:attrNameLst>
                                          <p:attrName>style.visibility</p:attrName>
                                        </p:attrNameLst>
                                      </p:cBhvr>
                                      <p:to>
                                        <p:strVal val="visible"/>
                                      </p:to>
                                    </p:set>
                                    <p:animEffect transition="in" filter="fade">
                                      <p:cBhvr>
                                        <p:cTn id="25" dur="500"/>
                                        <p:tgtEl>
                                          <p:spTgt spid="223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8" grpId="0"/>
      <p:bldP spid="130" grpId="0" uiExpand="1"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Freeform 113"/>
          <p:cNvSpPr/>
          <p:nvPr/>
        </p:nvSpPr>
        <p:spPr>
          <a:xfrm flipH="1">
            <a:off x="1651000" y="5098503"/>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endParaRPr lang="zh-CN" altLang="en-US"/>
          </a:p>
        </p:txBody>
      </p:sp>
      <p:sp>
        <p:nvSpPr>
          <p:cNvPr id="238599" name="Freeform 4"/>
          <p:cNvSpPr/>
          <p:nvPr/>
        </p:nvSpPr>
        <p:spPr>
          <a:xfrm>
            <a:off x="8801100" y="4677815"/>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endParaRPr lang="zh-CN" altLang="en-US"/>
          </a:p>
        </p:txBody>
      </p:sp>
      <p:sp>
        <p:nvSpPr>
          <p:cNvPr id="238600" name="Freeform 5"/>
          <p:cNvSpPr/>
          <p:nvPr/>
        </p:nvSpPr>
        <p:spPr>
          <a:xfrm>
            <a:off x="6754813" y="4987378"/>
            <a:ext cx="1944687" cy="12922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alpha val="100000"/>
            </a:srgbClr>
          </a:solidFill>
          <a:ln w="9525">
            <a:noFill/>
          </a:ln>
        </p:spPr>
        <p:txBody>
          <a:bodyPr/>
          <a:lstStyle/>
          <a:p>
            <a:endParaRPr lang="zh-CN" altLang="en-US"/>
          </a:p>
        </p:txBody>
      </p:sp>
      <p:sp>
        <p:nvSpPr>
          <p:cNvPr id="238601" name="Freeform 6"/>
          <p:cNvSpPr/>
          <p:nvPr/>
        </p:nvSpPr>
        <p:spPr>
          <a:xfrm>
            <a:off x="3001963" y="4279353"/>
            <a:ext cx="1679575" cy="14112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endParaRPr lang="zh-CN" altLang="en-US"/>
          </a:p>
        </p:txBody>
      </p:sp>
      <p:sp>
        <p:nvSpPr>
          <p:cNvPr id="238602" name="Freeform 7"/>
          <p:cNvSpPr/>
          <p:nvPr/>
        </p:nvSpPr>
        <p:spPr>
          <a:xfrm>
            <a:off x="3632200" y="5023890"/>
            <a:ext cx="400050" cy="180975"/>
          </a:xfrm>
          <a:custGeom>
            <a:avLst/>
            <a:gdLst/>
            <a:ahLst/>
            <a:cxnLst>
              <a:cxn ang="0">
                <a:pos x="0" y="2147483646"/>
              </a:cxn>
              <a:cxn ang="0">
                <a:pos x="2147483646" y="0"/>
              </a:cxn>
            </a:cxnLst>
            <a:rect l="0" t="0" r="0" b="0"/>
            <a:pathLst>
              <a:path w="252" h="114">
                <a:moveTo>
                  <a:pt x="0" y="114"/>
                </a:moveTo>
                <a:lnTo>
                  <a:pt x="252"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8603" name="Text Box 8"/>
          <p:cNvSpPr txBox="1"/>
          <p:nvPr/>
        </p:nvSpPr>
        <p:spPr>
          <a:xfrm>
            <a:off x="3576638" y="5244553"/>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000" u="sng" dirty="0">
                <a:ea typeface="MS PGothic" panose="020B0600070205080204" pitchFamily="34" charset="-128"/>
              </a:rPr>
              <a:t>AS3</a:t>
            </a:r>
            <a:endParaRPr lang="en-US" altLang="zh-CN" sz="1800" u="sng" dirty="0">
              <a:ea typeface="MS PGothic" panose="020B0600070205080204" pitchFamily="34" charset="-128"/>
            </a:endParaRPr>
          </a:p>
        </p:txBody>
      </p:sp>
      <p:sp>
        <p:nvSpPr>
          <p:cNvPr id="238604" name="Text Box 9"/>
          <p:cNvSpPr txBox="1"/>
          <p:nvPr/>
        </p:nvSpPr>
        <p:spPr>
          <a:xfrm>
            <a:off x="7391400" y="5909715"/>
            <a:ext cx="5765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800" u="sng" dirty="0">
                <a:ea typeface="MS PGothic" panose="020B0600070205080204" pitchFamily="34" charset="-128"/>
              </a:rPr>
              <a:t>AS2</a:t>
            </a:r>
          </a:p>
        </p:txBody>
      </p:sp>
      <p:sp>
        <p:nvSpPr>
          <p:cNvPr id="238605" name="Line 10"/>
          <p:cNvSpPr/>
          <p:nvPr/>
        </p:nvSpPr>
        <p:spPr>
          <a:xfrm flipV="1">
            <a:off x="7270750" y="5398540"/>
            <a:ext cx="434975" cy="192088"/>
          </a:xfrm>
          <a:prstGeom prst="line">
            <a:avLst/>
          </a:prstGeom>
          <a:ln w="12700" cap="flat" cmpd="sng">
            <a:solidFill>
              <a:schemeClr val="tx1"/>
            </a:solidFill>
            <a:prstDash val="solid"/>
            <a:headEnd type="none" w="med" len="med"/>
            <a:tailEnd type="none" w="med" len="med"/>
          </a:ln>
        </p:spPr>
      </p:sp>
      <p:sp>
        <p:nvSpPr>
          <p:cNvPr id="238606" name="Line 11"/>
          <p:cNvSpPr/>
          <p:nvPr/>
        </p:nvSpPr>
        <p:spPr>
          <a:xfrm flipH="1" flipV="1">
            <a:off x="3848100" y="4757190"/>
            <a:ext cx="241300" cy="174625"/>
          </a:xfrm>
          <a:prstGeom prst="line">
            <a:avLst/>
          </a:prstGeom>
          <a:ln w="12700" cap="flat" cmpd="sng">
            <a:solidFill>
              <a:schemeClr val="tx1"/>
            </a:solidFill>
            <a:prstDash val="solid"/>
            <a:headEnd type="none" w="med" len="med"/>
            <a:tailEnd type="none" w="med" len="med"/>
          </a:ln>
        </p:spPr>
      </p:sp>
      <p:sp>
        <p:nvSpPr>
          <p:cNvPr id="238607" name="Line 12"/>
          <p:cNvSpPr/>
          <p:nvPr/>
        </p:nvSpPr>
        <p:spPr>
          <a:xfrm flipH="1">
            <a:off x="3406775" y="4750840"/>
            <a:ext cx="147638" cy="376238"/>
          </a:xfrm>
          <a:prstGeom prst="line">
            <a:avLst/>
          </a:prstGeom>
          <a:ln w="12700" cap="flat" cmpd="sng">
            <a:solidFill>
              <a:schemeClr val="tx1"/>
            </a:solidFill>
            <a:prstDash val="solid"/>
            <a:headEnd type="none" w="med" len="med"/>
            <a:tailEnd type="none" w="med" len="med"/>
          </a:ln>
        </p:spPr>
      </p:sp>
      <p:grpSp>
        <p:nvGrpSpPr>
          <p:cNvPr id="238608" name="Group 13"/>
          <p:cNvGrpSpPr/>
          <p:nvPr/>
        </p:nvGrpSpPr>
        <p:grpSpPr>
          <a:xfrm>
            <a:off x="3143250" y="5019128"/>
            <a:ext cx="501650" cy="398463"/>
            <a:chOff x="873" y="3243"/>
            <a:chExt cx="316" cy="251"/>
          </a:xfrm>
        </p:grpSpPr>
        <p:sp>
          <p:nvSpPr>
            <p:cNvPr id="238708" name="Oval 14"/>
            <p:cNvSpPr/>
            <p:nvPr/>
          </p:nvSpPr>
          <p:spPr>
            <a:xfrm>
              <a:off x="876" y="336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709" name="Line 15"/>
            <p:cNvSpPr/>
            <p:nvPr/>
          </p:nvSpPr>
          <p:spPr>
            <a:xfrm>
              <a:off x="876" y="3354"/>
              <a:ext cx="0" cy="50"/>
            </a:xfrm>
            <a:prstGeom prst="line">
              <a:avLst/>
            </a:prstGeom>
            <a:ln w="12700" cap="flat" cmpd="sng">
              <a:solidFill>
                <a:schemeClr val="tx1"/>
              </a:solidFill>
              <a:prstDash val="solid"/>
              <a:headEnd type="none" w="med" len="med"/>
              <a:tailEnd type="none" w="med" len="med"/>
            </a:ln>
          </p:spPr>
        </p:sp>
        <p:sp>
          <p:nvSpPr>
            <p:cNvPr id="238710" name="Line 16"/>
            <p:cNvSpPr/>
            <p:nvPr/>
          </p:nvSpPr>
          <p:spPr>
            <a:xfrm>
              <a:off x="1189" y="3354"/>
              <a:ext cx="0" cy="50"/>
            </a:xfrm>
            <a:prstGeom prst="line">
              <a:avLst/>
            </a:prstGeom>
            <a:ln w="12700" cap="flat" cmpd="sng">
              <a:solidFill>
                <a:schemeClr val="tx1"/>
              </a:solidFill>
              <a:prstDash val="solid"/>
              <a:headEnd type="none" w="med" len="med"/>
              <a:tailEnd type="none" w="med" len="med"/>
            </a:ln>
          </p:spPr>
        </p:sp>
        <p:sp>
          <p:nvSpPr>
            <p:cNvPr id="238711" name="Rectangle 17"/>
            <p:cNvSpPr/>
            <p:nvPr/>
          </p:nvSpPr>
          <p:spPr>
            <a:xfrm>
              <a:off x="876" y="3354"/>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712" name="Oval 18"/>
            <p:cNvSpPr/>
            <p:nvPr/>
          </p:nvSpPr>
          <p:spPr>
            <a:xfrm>
              <a:off x="873" y="329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713" name="Rectangle 19"/>
            <p:cNvSpPr/>
            <p:nvPr/>
          </p:nvSpPr>
          <p:spPr>
            <a:xfrm>
              <a:off x="960" y="3308"/>
              <a:ext cx="141" cy="124"/>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714" name="Text Box 20"/>
            <p:cNvSpPr txBox="1"/>
            <p:nvPr/>
          </p:nvSpPr>
          <p:spPr>
            <a:xfrm>
              <a:off x="901" y="3243"/>
              <a:ext cx="266"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3b</a:t>
              </a:r>
              <a:endParaRPr lang="en-US" altLang="zh-CN" sz="2400" u="sng" dirty="0">
                <a:ea typeface="MS PGothic" panose="020B0600070205080204" pitchFamily="34" charset="-128"/>
              </a:endParaRPr>
            </a:p>
          </p:txBody>
        </p:sp>
      </p:grpSp>
      <p:grpSp>
        <p:nvGrpSpPr>
          <p:cNvPr id="238609" name="Group 21"/>
          <p:cNvGrpSpPr/>
          <p:nvPr/>
        </p:nvGrpSpPr>
        <p:grpSpPr>
          <a:xfrm>
            <a:off x="3413125" y="4442865"/>
            <a:ext cx="501650" cy="398463"/>
            <a:chOff x="2016" y="1976"/>
            <a:chExt cx="316" cy="251"/>
          </a:xfrm>
        </p:grpSpPr>
        <p:sp>
          <p:nvSpPr>
            <p:cNvPr id="238700" name="Oval 22"/>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701" name="Line 23"/>
            <p:cNvSpPr/>
            <p:nvPr/>
          </p:nvSpPr>
          <p:spPr>
            <a:xfrm>
              <a:off x="2019" y="2095"/>
              <a:ext cx="0" cy="50"/>
            </a:xfrm>
            <a:prstGeom prst="line">
              <a:avLst/>
            </a:prstGeom>
            <a:ln w="12700" cap="flat" cmpd="sng">
              <a:solidFill>
                <a:schemeClr val="tx1"/>
              </a:solidFill>
              <a:prstDash val="solid"/>
              <a:headEnd type="none" w="med" len="med"/>
              <a:tailEnd type="none" w="med" len="med"/>
            </a:ln>
          </p:spPr>
        </p:sp>
        <p:sp>
          <p:nvSpPr>
            <p:cNvPr id="238702" name="Line 24"/>
            <p:cNvSpPr/>
            <p:nvPr/>
          </p:nvSpPr>
          <p:spPr>
            <a:xfrm>
              <a:off x="2332" y="2095"/>
              <a:ext cx="0" cy="50"/>
            </a:xfrm>
            <a:prstGeom prst="line">
              <a:avLst/>
            </a:prstGeom>
            <a:ln w="12700" cap="flat" cmpd="sng">
              <a:solidFill>
                <a:schemeClr val="tx1"/>
              </a:solidFill>
              <a:prstDash val="solid"/>
              <a:headEnd type="none" w="med" len="med"/>
              <a:tailEnd type="none" w="med" len="med"/>
            </a:ln>
          </p:spPr>
        </p:sp>
        <p:sp>
          <p:nvSpPr>
            <p:cNvPr id="238703" name="Rectangle 25"/>
            <p:cNvSpPr/>
            <p:nvPr/>
          </p:nvSpPr>
          <p:spPr>
            <a:xfrm>
              <a:off x="2019" y="2095"/>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704" name="Oval 26"/>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8705" name="Group 27"/>
            <p:cNvGrpSpPr/>
            <p:nvPr/>
          </p:nvGrpSpPr>
          <p:grpSpPr>
            <a:xfrm>
              <a:off x="2041" y="1976"/>
              <a:ext cx="267" cy="251"/>
              <a:chOff x="2921" y="2425"/>
              <a:chExt cx="272" cy="251"/>
            </a:xfrm>
          </p:grpSpPr>
          <p:sp>
            <p:nvSpPr>
              <p:cNvPr id="238706" name="Rectangle 28"/>
              <p:cNvSpPr/>
              <p:nvPr/>
            </p:nvSpPr>
            <p:spPr>
              <a:xfrm>
                <a:off x="2982" y="2490"/>
                <a:ext cx="142"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707" name="Text Box 29"/>
              <p:cNvSpPr txBox="1"/>
              <p:nvPr/>
            </p:nvSpPr>
            <p:spPr>
              <a:xfrm>
                <a:off x="2921" y="2425"/>
                <a:ext cx="27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3c</a:t>
                </a:r>
                <a:endParaRPr lang="en-US" altLang="zh-CN" sz="2400" u="sng" dirty="0">
                  <a:ea typeface="MS PGothic" panose="020B0600070205080204" pitchFamily="34" charset="-128"/>
                </a:endParaRPr>
              </a:p>
            </p:txBody>
          </p:sp>
        </p:grpSp>
      </p:grpSp>
      <p:grpSp>
        <p:nvGrpSpPr>
          <p:cNvPr id="238610" name="Group 30"/>
          <p:cNvGrpSpPr/>
          <p:nvPr/>
        </p:nvGrpSpPr>
        <p:grpSpPr>
          <a:xfrm>
            <a:off x="3990975" y="4817515"/>
            <a:ext cx="501650" cy="398463"/>
            <a:chOff x="1434" y="3104"/>
            <a:chExt cx="316" cy="251"/>
          </a:xfrm>
        </p:grpSpPr>
        <p:grpSp>
          <p:nvGrpSpPr>
            <p:cNvPr id="238692" name="Group 31"/>
            <p:cNvGrpSpPr/>
            <p:nvPr/>
          </p:nvGrpSpPr>
          <p:grpSpPr>
            <a:xfrm>
              <a:off x="1434" y="3163"/>
              <a:ext cx="316" cy="147"/>
              <a:chOff x="1434" y="3163"/>
              <a:chExt cx="316" cy="147"/>
            </a:xfrm>
          </p:grpSpPr>
          <p:sp>
            <p:nvSpPr>
              <p:cNvPr id="238694" name="Oval 32"/>
              <p:cNvSpPr/>
              <p:nvPr/>
            </p:nvSpPr>
            <p:spPr>
              <a:xfrm>
                <a:off x="1437" y="3229"/>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95" name="Line 33"/>
              <p:cNvSpPr/>
              <p:nvPr/>
            </p:nvSpPr>
            <p:spPr>
              <a:xfrm>
                <a:off x="1437" y="3222"/>
                <a:ext cx="0" cy="50"/>
              </a:xfrm>
              <a:prstGeom prst="line">
                <a:avLst/>
              </a:prstGeom>
              <a:ln w="12700" cap="flat" cmpd="sng">
                <a:solidFill>
                  <a:schemeClr val="tx1"/>
                </a:solidFill>
                <a:prstDash val="solid"/>
                <a:headEnd type="none" w="med" len="med"/>
                <a:tailEnd type="none" w="med" len="med"/>
              </a:ln>
            </p:spPr>
          </p:sp>
          <p:sp>
            <p:nvSpPr>
              <p:cNvPr id="238696" name="Line 34"/>
              <p:cNvSpPr/>
              <p:nvPr/>
            </p:nvSpPr>
            <p:spPr>
              <a:xfrm>
                <a:off x="1750" y="3222"/>
                <a:ext cx="0" cy="50"/>
              </a:xfrm>
              <a:prstGeom prst="line">
                <a:avLst/>
              </a:prstGeom>
              <a:ln w="12700" cap="flat" cmpd="sng">
                <a:solidFill>
                  <a:schemeClr val="tx1"/>
                </a:solidFill>
                <a:prstDash val="solid"/>
                <a:headEnd type="none" w="med" len="med"/>
                <a:tailEnd type="none" w="med" len="med"/>
              </a:ln>
            </p:spPr>
          </p:sp>
          <p:sp>
            <p:nvSpPr>
              <p:cNvPr id="238697" name="Rectangle 35"/>
              <p:cNvSpPr/>
              <p:nvPr/>
            </p:nvSpPr>
            <p:spPr>
              <a:xfrm>
                <a:off x="1437" y="3222"/>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98" name="Oval 36"/>
              <p:cNvSpPr/>
              <p:nvPr/>
            </p:nvSpPr>
            <p:spPr>
              <a:xfrm>
                <a:off x="1434" y="3163"/>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99" name="Rectangle 37"/>
              <p:cNvSpPr/>
              <p:nvPr/>
            </p:nvSpPr>
            <p:spPr>
              <a:xfrm>
                <a:off x="1521" y="3176"/>
                <a:ext cx="142" cy="11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sp>
          <p:nvSpPr>
            <p:cNvPr id="238693" name="Text Box 38"/>
            <p:cNvSpPr txBox="1"/>
            <p:nvPr/>
          </p:nvSpPr>
          <p:spPr>
            <a:xfrm>
              <a:off x="1463" y="3104"/>
              <a:ext cx="26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3a</a:t>
              </a:r>
              <a:endParaRPr lang="en-US" altLang="zh-CN" sz="2400" u="sng" dirty="0">
                <a:ea typeface="MS PGothic" panose="020B0600070205080204" pitchFamily="34" charset="-128"/>
              </a:endParaRPr>
            </a:p>
          </p:txBody>
        </p:sp>
      </p:grpSp>
      <p:grpSp>
        <p:nvGrpSpPr>
          <p:cNvPr id="238611" name="Group 39"/>
          <p:cNvGrpSpPr/>
          <p:nvPr/>
        </p:nvGrpSpPr>
        <p:grpSpPr>
          <a:xfrm>
            <a:off x="4019550" y="5342978"/>
            <a:ext cx="2660650" cy="1122362"/>
            <a:chOff x="1572" y="3293"/>
            <a:chExt cx="1676" cy="707"/>
          </a:xfrm>
        </p:grpSpPr>
        <p:sp>
          <p:nvSpPr>
            <p:cNvPr id="238649" name="Freeform 40"/>
            <p:cNvSpPr/>
            <p:nvPr/>
          </p:nvSpPr>
          <p:spPr>
            <a:xfrm>
              <a:off x="1572" y="3293"/>
              <a:ext cx="1676" cy="707"/>
            </a:xfrm>
            <a:custGeom>
              <a:avLst/>
              <a:gdLst/>
              <a:ahLst/>
              <a:cxnLst>
                <a:cxn ang="0">
                  <a:pos x="184" y="250"/>
                </a:cxn>
                <a:cxn ang="0">
                  <a:pos x="483" y="83"/>
                </a:cxn>
                <a:cxn ang="0">
                  <a:pos x="932" y="23"/>
                </a:cxn>
                <a:cxn ang="0">
                  <a:pos x="1373" y="216"/>
                </a:cxn>
                <a:cxn ang="0">
                  <a:pos x="1856" y="477"/>
                </a:cxn>
                <a:cxn ang="0">
                  <a:pos x="1510" y="717"/>
                </a:cxn>
                <a:cxn ang="0">
                  <a:pos x="819" y="731"/>
                </a:cxn>
                <a:cxn ang="0">
                  <a:pos x="106" y="664"/>
                </a:cxn>
                <a:cxn ang="0">
                  <a:pos x="184" y="250"/>
                </a:cxn>
              </a:cxnLst>
              <a:rect l="0" t="0" r="0" b="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alpha val="100000"/>
              </a:srgbClr>
            </a:solidFill>
            <a:ln w="9525">
              <a:noFill/>
            </a:ln>
          </p:spPr>
          <p:txBody>
            <a:bodyPr/>
            <a:lstStyle/>
            <a:p>
              <a:endParaRPr lang="zh-CN" altLang="en-US"/>
            </a:p>
          </p:txBody>
        </p:sp>
        <p:sp>
          <p:nvSpPr>
            <p:cNvPr id="238650" name="Text Box 41"/>
            <p:cNvSpPr txBox="1"/>
            <p:nvPr/>
          </p:nvSpPr>
          <p:spPr>
            <a:xfrm>
              <a:off x="1719" y="3724"/>
              <a:ext cx="3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000" u="sng" dirty="0">
                  <a:ea typeface="MS PGothic" panose="020B0600070205080204" pitchFamily="34" charset="-128"/>
                </a:rPr>
                <a:t>AS1</a:t>
              </a:r>
              <a:endParaRPr lang="en-US" altLang="zh-CN" sz="1800" u="sng" dirty="0">
                <a:ea typeface="MS PGothic" panose="020B0600070205080204" pitchFamily="34" charset="-128"/>
              </a:endParaRPr>
            </a:p>
          </p:txBody>
        </p:sp>
        <p:sp>
          <p:nvSpPr>
            <p:cNvPr id="238651" name="Line 42"/>
            <p:cNvSpPr/>
            <p:nvPr/>
          </p:nvSpPr>
          <p:spPr>
            <a:xfrm flipH="1">
              <a:off x="2134" y="3469"/>
              <a:ext cx="93" cy="102"/>
            </a:xfrm>
            <a:prstGeom prst="line">
              <a:avLst/>
            </a:prstGeom>
            <a:ln w="12700" cap="flat" cmpd="sng">
              <a:solidFill>
                <a:schemeClr val="tx1"/>
              </a:solidFill>
              <a:prstDash val="solid"/>
              <a:headEnd type="none" w="med" len="med"/>
              <a:tailEnd type="none" w="med" len="med"/>
            </a:ln>
          </p:spPr>
        </p:sp>
        <p:sp>
          <p:nvSpPr>
            <p:cNvPr id="238652" name="Line 43"/>
            <p:cNvSpPr/>
            <p:nvPr/>
          </p:nvSpPr>
          <p:spPr>
            <a:xfrm>
              <a:off x="2388" y="3491"/>
              <a:ext cx="3" cy="285"/>
            </a:xfrm>
            <a:prstGeom prst="line">
              <a:avLst/>
            </a:prstGeom>
            <a:ln w="12700" cap="flat" cmpd="sng">
              <a:solidFill>
                <a:schemeClr val="tx1"/>
              </a:solidFill>
              <a:prstDash val="solid"/>
              <a:headEnd type="none" w="med" len="med"/>
              <a:tailEnd type="none" w="med" len="med"/>
            </a:ln>
          </p:spPr>
        </p:sp>
        <p:sp>
          <p:nvSpPr>
            <p:cNvPr id="238653" name="Line 44"/>
            <p:cNvSpPr/>
            <p:nvPr/>
          </p:nvSpPr>
          <p:spPr>
            <a:xfrm>
              <a:off x="2490" y="3461"/>
              <a:ext cx="313" cy="211"/>
            </a:xfrm>
            <a:prstGeom prst="line">
              <a:avLst/>
            </a:prstGeom>
            <a:ln w="12700" cap="flat" cmpd="sng">
              <a:solidFill>
                <a:schemeClr val="tx1"/>
              </a:solidFill>
              <a:prstDash val="solid"/>
              <a:headEnd type="none" w="med" len="med"/>
              <a:tailEnd type="none" w="med" len="med"/>
            </a:ln>
          </p:spPr>
        </p:sp>
        <p:sp>
          <p:nvSpPr>
            <p:cNvPr id="238654" name="Line 45"/>
            <p:cNvSpPr/>
            <p:nvPr/>
          </p:nvSpPr>
          <p:spPr>
            <a:xfrm flipH="1">
              <a:off x="2566" y="3749"/>
              <a:ext cx="237" cy="76"/>
            </a:xfrm>
            <a:prstGeom prst="line">
              <a:avLst/>
            </a:prstGeom>
            <a:ln w="12700" cap="flat" cmpd="sng">
              <a:solidFill>
                <a:schemeClr val="tx1"/>
              </a:solidFill>
              <a:prstDash val="solid"/>
              <a:headEnd type="none" w="med" len="med"/>
              <a:tailEnd type="none" w="med" len="med"/>
            </a:ln>
          </p:spPr>
        </p:sp>
        <p:sp>
          <p:nvSpPr>
            <p:cNvPr id="238655" name="Line 46"/>
            <p:cNvSpPr/>
            <p:nvPr/>
          </p:nvSpPr>
          <p:spPr>
            <a:xfrm flipH="1" flipV="1">
              <a:off x="2202" y="3638"/>
              <a:ext cx="568" cy="51"/>
            </a:xfrm>
            <a:prstGeom prst="line">
              <a:avLst/>
            </a:prstGeom>
            <a:ln w="12700" cap="flat" cmpd="sng">
              <a:solidFill>
                <a:schemeClr val="tx1"/>
              </a:solidFill>
              <a:prstDash val="solid"/>
              <a:headEnd type="none" w="med" len="med"/>
              <a:tailEnd type="none" w="med" len="med"/>
            </a:ln>
          </p:spPr>
        </p:sp>
        <p:sp>
          <p:nvSpPr>
            <p:cNvPr id="238656" name="Line 47"/>
            <p:cNvSpPr/>
            <p:nvPr/>
          </p:nvSpPr>
          <p:spPr>
            <a:xfrm>
              <a:off x="2143" y="3689"/>
              <a:ext cx="127" cy="85"/>
            </a:xfrm>
            <a:prstGeom prst="line">
              <a:avLst/>
            </a:prstGeom>
            <a:ln w="12700" cap="flat" cmpd="sng">
              <a:solidFill>
                <a:schemeClr val="tx1"/>
              </a:solidFill>
              <a:prstDash val="solid"/>
              <a:headEnd type="none" w="med" len="med"/>
              <a:tailEnd type="none" w="med" len="med"/>
            </a:ln>
          </p:spPr>
        </p:sp>
        <p:grpSp>
          <p:nvGrpSpPr>
            <p:cNvPr id="238657" name="Group 48"/>
            <p:cNvGrpSpPr/>
            <p:nvPr/>
          </p:nvGrpSpPr>
          <p:grpSpPr>
            <a:xfrm>
              <a:off x="2202" y="3293"/>
              <a:ext cx="316" cy="251"/>
              <a:chOff x="2055" y="3447"/>
              <a:chExt cx="316" cy="251"/>
            </a:xfrm>
          </p:grpSpPr>
          <p:sp>
            <p:nvSpPr>
              <p:cNvPr id="238684" name="Oval 49"/>
              <p:cNvSpPr/>
              <p:nvPr/>
            </p:nvSpPr>
            <p:spPr>
              <a:xfrm>
                <a:off x="2058" y="357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85" name="Line 50"/>
              <p:cNvSpPr/>
              <p:nvPr/>
            </p:nvSpPr>
            <p:spPr>
              <a:xfrm>
                <a:off x="2058" y="3564"/>
                <a:ext cx="0" cy="50"/>
              </a:xfrm>
              <a:prstGeom prst="line">
                <a:avLst/>
              </a:prstGeom>
              <a:ln w="12700" cap="flat" cmpd="sng">
                <a:solidFill>
                  <a:schemeClr val="tx1"/>
                </a:solidFill>
                <a:prstDash val="solid"/>
                <a:headEnd type="none" w="med" len="med"/>
                <a:tailEnd type="none" w="med" len="med"/>
              </a:ln>
            </p:spPr>
          </p:sp>
          <p:sp>
            <p:nvSpPr>
              <p:cNvPr id="238686" name="Line 51"/>
              <p:cNvSpPr/>
              <p:nvPr/>
            </p:nvSpPr>
            <p:spPr>
              <a:xfrm>
                <a:off x="2371" y="3564"/>
                <a:ext cx="0" cy="50"/>
              </a:xfrm>
              <a:prstGeom prst="line">
                <a:avLst/>
              </a:prstGeom>
              <a:ln w="12700" cap="flat" cmpd="sng">
                <a:solidFill>
                  <a:schemeClr val="tx1"/>
                </a:solidFill>
                <a:prstDash val="solid"/>
                <a:headEnd type="none" w="med" len="med"/>
                <a:tailEnd type="none" w="med" len="med"/>
              </a:ln>
            </p:spPr>
          </p:sp>
          <p:sp>
            <p:nvSpPr>
              <p:cNvPr id="238687" name="Rectangle 52"/>
              <p:cNvSpPr/>
              <p:nvPr/>
            </p:nvSpPr>
            <p:spPr>
              <a:xfrm>
                <a:off x="2058" y="3564"/>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88" name="Oval 53"/>
              <p:cNvSpPr/>
              <p:nvPr/>
            </p:nvSpPr>
            <p:spPr>
              <a:xfrm>
                <a:off x="2055" y="350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8689" name="Group 54"/>
              <p:cNvGrpSpPr/>
              <p:nvPr/>
            </p:nvGrpSpPr>
            <p:grpSpPr>
              <a:xfrm>
                <a:off x="2081" y="3447"/>
                <a:ext cx="267" cy="251"/>
                <a:chOff x="2921" y="2425"/>
                <a:chExt cx="274" cy="251"/>
              </a:xfrm>
            </p:grpSpPr>
            <p:sp>
              <p:nvSpPr>
                <p:cNvPr id="238690" name="Rectangle 55"/>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91" name="Text Box 56"/>
                <p:cNvSpPr txBox="1"/>
                <p:nvPr/>
              </p:nvSpPr>
              <p:spPr>
                <a:xfrm>
                  <a:off x="2921" y="2425"/>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1c</a:t>
                  </a:r>
                </a:p>
              </p:txBody>
            </p:sp>
          </p:grpSp>
        </p:grpSp>
        <p:grpSp>
          <p:nvGrpSpPr>
            <p:cNvPr id="238658" name="Group 57"/>
            <p:cNvGrpSpPr/>
            <p:nvPr/>
          </p:nvGrpSpPr>
          <p:grpSpPr>
            <a:xfrm>
              <a:off x="1896" y="3507"/>
              <a:ext cx="316" cy="251"/>
              <a:chOff x="1749" y="3661"/>
              <a:chExt cx="316" cy="251"/>
            </a:xfrm>
          </p:grpSpPr>
          <p:sp>
            <p:nvSpPr>
              <p:cNvPr id="238677" name="Oval 58"/>
              <p:cNvSpPr/>
              <p:nvPr/>
            </p:nvSpPr>
            <p:spPr>
              <a:xfrm>
                <a:off x="1752" y="378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78" name="Line 59"/>
              <p:cNvSpPr/>
              <p:nvPr/>
            </p:nvSpPr>
            <p:spPr>
              <a:xfrm>
                <a:off x="1752" y="3774"/>
                <a:ext cx="0" cy="50"/>
              </a:xfrm>
              <a:prstGeom prst="line">
                <a:avLst/>
              </a:prstGeom>
              <a:ln w="12700" cap="flat" cmpd="sng">
                <a:solidFill>
                  <a:schemeClr val="tx1"/>
                </a:solidFill>
                <a:prstDash val="solid"/>
                <a:headEnd type="none" w="med" len="med"/>
                <a:tailEnd type="none" w="med" len="med"/>
              </a:ln>
            </p:spPr>
          </p:sp>
          <p:sp>
            <p:nvSpPr>
              <p:cNvPr id="238679" name="Line 60"/>
              <p:cNvSpPr/>
              <p:nvPr/>
            </p:nvSpPr>
            <p:spPr>
              <a:xfrm>
                <a:off x="2065" y="3774"/>
                <a:ext cx="0" cy="50"/>
              </a:xfrm>
              <a:prstGeom prst="line">
                <a:avLst/>
              </a:prstGeom>
              <a:ln w="12700" cap="flat" cmpd="sng">
                <a:solidFill>
                  <a:schemeClr val="tx1"/>
                </a:solidFill>
                <a:prstDash val="solid"/>
                <a:headEnd type="none" w="med" len="med"/>
                <a:tailEnd type="none" w="med" len="med"/>
              </a:ln>
            </p:spPr>
          </p:sp>
          <p:sp>
            <p:nvSpPr>
              <p:cNvPr id="238680" name="Rectangle 61"/>
              <p:cNvSpPr/>
              <p:nvPr/>
            </p:nvSpPr>
            <p:spPr>
              <a:xfrm>
                <a:off x="1752" y="3774"/>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81" name="Oval 62"/>
              <p:cNvSpPr/>
              <p:nvPr/>
            </p:nvSpPr>
            <p:spPr>
              <a:xfrm>
                <a:off x="1749" y="3719"/>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82" name="Rectangle 63"/>
              <p:cNvSpPr/>
              <p:nvPr/>
            </p:nvSpPr>
            <p:spPr>
              <a:xfrm>
                <a:off x="1834" y="3746"/>
                <a:ext cx="142" cy="96"/>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83" name="Text Box 64"/>
              <p:cNvSpPr txBox="1"/>
              <p:nvPr/>
            </p:nvSpPr>
            <p:spPr>
              <a:xfrm>
                <a:off x="1780" y="3661"/>
                <a:ext cx="26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1a</a:t>
                </a:r>
                <a:endParaRPr lang="en-US" altLang="zh-CN" sz="2400" u="sng" dirty="0">
                  <a:ea typeface="MS PGothic" panose="020B0600070205080204" pitchFamily="34" charset="-128"/>
                </a:endParaRPr>
              </a:p>
            </p:txBody>
          </p:sp>
        </p:grpSp>
        <p:grpSp>
          <p:nvGrpSpPr>
            <p:cNvPr id="238659" name="Group 65"/>
            <p:cNvGrpSpPr/>
            <p:nvPr/>
          </p:nvGrpSpPr>
          <p:grpSpPr>
            <a:xfrm>
              <a:off x="2238" y="3689"/>
              <a:ext cx="316" cy="251"/>
              <a:chOff x="2091" y="3843"/>
              <a:chExt cx="316" cy="251"/>
            </a:xfrm>
          </p:grpSpPr>
          <p:sp>
            <p:nvSpPr>
              <p:cNvPr id="238669" name="Oval 66"/>
              <p:cNvSpPr/>
              <p:nvPr/>
            </p:nvSpPr>
            <p:spPr>
              <a:xfrm>
                <a:off x="2094" y="3967"/>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70" name="Line 67"/>
              <p:cNvSpPr/>
              <p:nvPr/>
            </p:nvSpPr>
            <p:spPr>
              <a:xfrm>
                <a:off x="2094" y="3960"/>
                <a:ext cx="0" cy="50"/>
              </a:xfrm>
              <a:prstGeom prst="line">
                <a:avLst/>
              </a:prstGeom>
              <a:ln w="12700" cap="flat" cmpd="sng">
                <a:solidFill>
                  <a:schemeClr val="tx1"/>
                </a:solidFill>
                <a:prstDash val="solid"/>
                <a:headEnd type="none" w="med" len="med"/>
                <a:tailEnd type="none" w="med" len="med"/>
              </a:ln>
            </p:spPr>
          </p:sp>
          <p:sp>
            <p:nvSpPr>
              <p:cNvPr id="238671" name="Line 68"/>
              <p:cNvSpPr/>
              <p:nvPr/>
            </p:nvSpPr>
            <p:spPr>
              <a:xfrm>
                <a:off x="2407" y="3960"/>
                <a:ext cx="0" cy="50"/>
              </a:xfrm>
              <a:prstGeom prst="line">
                <a:avLst/>
              </a:prstGeom>
              <a:ln w="12700" cap="flat" cmpd="sng">
                <a:solidFill>
                  <a:schemeClr val="tx1"/>
                </a:solidFill>
                <a:prstDash val="solid"/>
                <a:headEnd type="none" w="med" len="med"/>
                <a:tailEnd type="none" w="med" len="med"/>
              </a:ln>
            </p:spPr>
          </p:sp>
          <p:sp>
            <p:nvSpPr>
              <p:cNvPr id="238672" name="Rectangle 69"/>
              <p:cNvSpPr/>
              <p:nvPr/>
            </p:nvSpPr>
            <p:spPr>
              <a:xfrm>
                <a:off x="2094" y="3960"/>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73" name="Oval 70"/>
              <p:cNvSpPr/>
              <p:nvPr/>
            </p:nvSpPr>
            <p:spPr>
              <a:xfrm>
                <a:off x="2091" y="3901"/>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8674" name="Group 71"/>
              <p:cNvGrpSpPr/>
              <p:nvPr/>
            </p:nvGrpSpPr>
            <p:grpSpPr>
              <a:xfrm>
                <a:off x="2117" y="3843"/>
                <a:ext cx="272" cy="251"/>
                <a:chOff x="2921" y="2425"/>
                <a:chExt cx="274" cy="251"/>
              </a:xfrm>
            </p:grpSpPr>
            <p:sp>
              <p:nvSpPr>
                <p:cNvPr id="238675" name="Rectangle 72"/>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76" name="Text Box 73"/>
                <p:cNvSpPr txBox="1"/>
                <p:nvPr/>
              </p:nvSpPr>
              <p:spPr>
                <a:xfrm>
                  <a:off x="2921" y="2425"/>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1d</a:t>
                  </a:r>
                </a:p>
              </p:txBody>
            </p:sp>
          </p:grpSp>
        </p:grpSp>
        <p:grpSp>
          <p:nvGrpSpPr>
            <p:cNvPr id="238660" name="Group 74"/>
            <p:cNvGrpSpPr/>
            <p:nvPr/>
          </p:nvGrpSpPr>
          <p:grpSpPr>
            <a:xfrm>
              <a:off x="2778" y="3573"/>
              <a:ext cx="316" cy="251"/>
              <a:chOff x="2016" y="1976"/>
              <a:chExt cx="316" cy="251"/>
            </a:xfrm>
          </p:grpSpPr>
          <p:sp>
            <p:nvSpPr>
              <p:cNvPr id="238661" name="Oval 75"/>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62" name="Line 76"/>
              <p:cNvSpPr/>
              <p:nvPr/>
            </p:nvSpPr>
            <p:spPr>
              <a:xfrm>
                <a:off x="2019" y="2095"/>
                <a:ext cx="0" cy="50"/>
              </a:xfrm>
              <a:prstGeom prst="line">
                <a:avLst/>
              </a:prstGeom>
              <a:ln w="12700" cap="flat" cmpd="sng">
                <a:solidFill>
                  <a:schemeClr val="tx1"/>
                </a:solidFill>
                <a:prstDash val="solid"/>
                <a:headEnd type="none" w="med" len="med"/>
                <a:tailEnd type="none" w="med" len="med"/>
              </a:ln>
            </p:spPr>
          </p:sp>
          <p:sp>
            <p:nvSpPr>
              <p:cNvPr id="238663" name="Line 77"/>
              <p:cNvSpPr/>
              <p:nvPr/>
            </p:nvSpPr>
            <p:spPr>
              <a:xfrm>
                <a:off x="2332" y="2095"/>
                <a:ext cx="0" cy="50"/>
              </a:xfrm>
              <a:prstGeom prst="line">
                <a:avLst/>
              </a:prstGeom>
              <a:ln w="12700" cap="flat" cmpd="sng">
                <a:solidFill>
                  <a:schemeClr val="tx1"/>
                </a:solidFill>
                <a:prstDash val="solid"/>
                <a:headEnd type="none" w="med" len="med"/>
                <a:tailEnd type="none" w="med" len="med"/>
              </a:ln>
            </p:spPr>
          </p:sp>
          <p:sp>
            <p:nvSpPr>
              <p:cNvPr id="238664" name="Rectangle 78"/>
              <p:cNvSpPr/>
              <p:nvPr/>
            </p:nvSpPr>
            <p:spPr>
              <a:xfrm>
                <a:off x="2019" y="2095"/>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65" name="Oval 79"/>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grpSp>
            <p:nvGrpSpPr>
              <p:cNvPr id="238666" name="Group 80"/>
              <p:cNvGrpSpPr/>
              <p:nvPr/>
            </p:nvGrpSpPr>
            <p:grpSpPr>
              <a:xfrm>
                <a:off x="2044" y="1976"/>
                <a:ext cx="265" cy="251"/>
                <a:chOff x="2924" y="2425"/>
                <a:chExt cx="269" cy="251"/>
              </a:xfrm>
            </p:grpSpPr>
            <p:sp>
              <p:nvSpPr>
                <p:cNvPr id="238667" name="Rectangle 81"/>
                <p:cNvSpPr/>
                <p:nvPr/>
              </p:nvSpPr>
              <p:spPr>
                <a:xfrm>
                  <a:off x="2982" y="2490"/>
                  <a:ext cx="142"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68" name="Text Box 82"/>
                <p:cNvSpPr txBox="1"/>
                <p:nvPr/>
              </p:nvSpPr>
              <p:spPr>
                <a:xfrm>
                  <a:off x="2924" y="2425"/>
                  <a:ext cx="26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1b</a:t>
                  </a:r>
                  <a:endParaRPr lang="en-US" altLang="zh-CN" sz="2400" u="sng" dirty="0">
                    <a:ea typeface="MS PGothic" panose="020B0600070205080204" pitchFamily="34" charset="-128"/>
                  </a:endParaRPr>
                </a:p>
              </p:txBody>
            </p:sp>
          </p:grpSp>
        </p:grpSp>
      </p:grpSp>
      <p:grpSp>
        <p:nvGrpSpPr>
          <p:cNvPr id="238612" name="Group 83"/>
          <p:cNvGrpSpPr/>
          <p:nvPr/>
        </p:nvGrpSpPr>
        <p:grpSpPr>
          <a:xfrm>
            <a:off x="6938963" y="5439815"/>
            <a:ext cx="501650" cy="398463"/>
            <a:chOff x="3537" y="3473"/>
            <a:chExt cx="316" cy="251"/>
          </a:xfrm>
        </p:grpSpPr>
        <p:sp>
          <p:nvSpPr>
            <p:cNvPr id="238642" name="Oval 84"/>
            <p:cNvSpPr/>
            <p:nvPr/>
          </p:nvSpPr>
          <p:spPr>
            <a:xfrm>
              <a:off x="3540" y="3598"/>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43" name="Line 85"/>
            <p:cNvSpPr/>
            <p:nvPr/>
          </p:nvSpPr>
          <p:spPr>
            <a:xfrm>
              <a:off x="3540" y="3591"/>
              <a:ext cx="0" cy="50"/>
            </a:xfrm>
            <a:prstGeom prst="line">
              <a:avLst/>
            </a:prstGeom>
            <a:ln w="12700" cap="flat" cmpd="sng">
              <a:solidFill>
                <a:schemeClr val="tx1"/>
              </a:solidFill>
              <a:prstDash val="solid"/>
              <a:headEnd type="none" w="med" len="med"/>
              <a:tailEnd type="none" w="med" len="med"/>
            </a:ln>
          </p:spPr>
        </p:sp>
        <p:sp>
          <p:nvSpPr>
            <p:cNvPr id="238644" name="Line 86"/>
            <p:cNvSpPr/>
            <p:nvPr/>
          </p:nvSpPr>
          <p:spPr>
            <a:xfrm>
              <a:off x="3853" y="3591"/>
              <a:ext cx="0" cy="50"/>
            </a:xfrm>
            <a:prstGeom prst="line">
              <a:avLst/>
            </a:prstGeom>
            <a:ln w="12700" cap="flat" cmpd="sng">
              <a:solidFill>
                <a:schemeClr val="tx1"/>
              </a:solidFill>
              <a:prstDash val="solid"/>
              <a:headEnd type="none" w="med" len="med"/>
              <a:tailEnd type="none" w="med" len="med"/>
            </a:ln>
          </p:spPr>
        </p:sp>
        <p:sp>
          <p:nvSpPr>
            <p:cNvPr id="238645" name="Rectangle 87"/>
            <p:cNvSpPr/>
            <p:nvPr/>
          </p:nvSpPr>
          <p:spPr>
            <a:xfrm>
              <a:off x="3540" y="3591"/>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46" name="Oval 88"/>
            <p:cNvSpPr/>
            <p:nvPr/>
          </p:nvSpPr>
          <p:spPr>
            <a:xfrm>
              <a:off x="3537" y="3532"/>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47" name="Rectangle 89"/>
            <p:cNvSpPr/>
            <p:nvPr/>
          </p:nvSpPr>
          <p:spPr>
            <a:xfrm>
              <a:off x="3624" y="3545"/>
              <a:ext cx="141" cy="12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48" name="Text Box 90"/>
            <p:cNvSpPr txBox="1"/>
            <p:nvPr/>
          </p:nvSpPr>
          <p:spPr>
            <a:xfrm>
              <a:off x="3566" y="3473"/>
              <a:ext cx="26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2a</a:t>
              </a:r>
              <a:endParaRPr lang="en-US" altLang="zh-CN" sz="2400" u="sng" dirty="0">
                <a:ea typeface="MS PGothic" panose="020B0600070205080204" pitchFamily="34" charset="-128"/>
              </a:endParaRPr>
            </a:p>
          </p:txBody>
        </p:sp>
      </p:grpSp>
      <p:sp>
        <p:nvSpPr>
          <p:cNvPr id="238613" name="Line 91"/>
          <p:cNvSpPr/>
          <p:nvPr/>
        </p:nvSpPr>
        <p:spPr>
          <a:xfrm>
            <a:off x="8159750" y="5357265"/>
            <a:ext cx="857250" cy="0"/>
          </a:xfrm>
          <a:prstGeom prst="line">
            <a:avLst/>
          </a:prstGeom>
          <a:ln w="9525" cap="flat" cmpd="sng">
            <a:solidFill>
              <a:schemeClr val="tx1"/>
            </a:solidFill>
            <a:prstDash val="solid"/>
            <a:headEnd type="none" w="med" len="med"/>
            <a:tailEnd type="none" w="med" len="med"/>
          </a:ln>
        </p:spPr>
      </p:sp>
      <p:sp>
        <p:nvSpPr>
          <p:cNvPr id="238614" name="Line 92"/>
          <p:cNvSpPr/>
          <p:nvPr/>
        </p:nvSpPr>
        <p:spPr>
          <a:xfrm>
            <a:off x="8413750" y="5822403"/>
            <a:ext cx="735013" cy="0"/>
          </a:xfrm>
          <a:prstGeom prst="line">
            <a:avLst/>
          </a:prstGeom>
          <a:ln w="9525" cap="flat" cmpd="sng">
            <a:solidFill>
              <a:schemeClr val="tx1"/>
            </a:solidFill>
            <a:prstDash val="solid"/>
            <a:headEnd type="none" w="med" len="med"/>
            <a:tailEnd type="none" w="med" len="med"/>
          </a:ln>
        </p:spPr>
      </p:sp>
      <p:sp>
        <p:nvSpPr>
          <p:cNvPr id="238615" name="Line 93"/>
          <p:cNvSpPr/>
          <p:nvPr/>
        </p:nvSpPr>
        <p:spPr>
          <a:xfrm>
            <a:off x="7445375" y="5668415"/>
            <a:ext cx="488950" cy="152400"/>
          </a:xfrm>
          <a:prstGeom prst="line">
            <a:avLst/>
          </a:prstGeom>
          <a:ln w="12700" cap="flat" cmpd="sng">
            <a:solidFill>
              <a:schemeClr val="tx1"/>
            </a:solidFill>
            <a:prstDash val="solid"/>
            <a:headEnd type="none" w="med" len="med"/>
            <a:tailEnd type="none" w="med" len="med"/>
          </a:ln>
        </p:spPr>
      </p:sp>
      <p:sp>
        <p:nvSpPr>
          <p:cNvPr id="238616" name="Line 94"/>
          <p:cNvSpPr/>
          <p:nvPr/>
        </p:nvSpPr>
        <p:spPr>
          <a:xfrm>
            <a:off x="8054975" y="5466803"/>
            <a:ext cx="68263" cy="228600"/>
          </a:xfrm>
          <a:prstGeom prst="line">
            <a:avLst/>
          </a:prstGeom>
          <a:ln w="12700" cap="flat" cmpd="sng">
            <a:solidFill>
              <a:schemeClr val="tx1"/>
            </a:solidFill>
            <a:prstDash val="solid"/>
            <a:headEnd type="none" w="med" len="med"/>
            <a:tailEnd type="none" w="med" len="med"/>
          </a:ln>
        </p:spPr>
      </p:sp>
      <p:grpSp>
        <p:nvGrpSpPr>
          <p:cNvPr id="238617" name="Group 95"/>
          <p:cNvGrpSpPr/>
          <p:nvPr/>
        </p:nvGrpSpPr>
        <p:grpSpPr>
          <a:xfrm>
            <a:off x="7666038" y="5162003"/>
            <a:ext cx="501650" cy="398463"/>
            <a:chOff x="4320" y="1936"/>
            <a:chExt cx="316" cy="251"/>
          </a:xfrm>
        </p:grpSpPr>
        <p:sp>
          <p:nvSpPr>
            <p:cNvPr id="238635" name="Oval 96"/>
            <p:cNvSpPr/>
            <p:nvPr/>
          </p:nvSpPr>
          <p:spPr>
            <a:xfrm>
              <a:off x="4323" y="20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36" name="Line 97"/>
            <p:cNvSpPr/>
            <p:nvPr/>
          </p:nvSpPr>
          <p:spPr>
            <a:xfrm>
              <a:off x="4323" y="2047"/>
              <a:ext cx="0" cy="50"/>
            </a:xfrm>
            <a:prstGeom prst="line">
              <a:avLst/>
            </a:prstGeom>
            <a:ln w="12700" cap="flat" cmpd="sng">
              <a:solidFill>
                <a:schemeClr val="tx1"/>
              </a:solidFill>
              <a:prstDash val="solid"/>
              <a:headEnd type="none" w="med" len="med"/>
              <a:tailEnd type="none" w="med" len="med"/>
            </a:ln>
          </p:spPr>
        </p:sp>
        <p:sp>
          <p:nvSpPr>
            <p:cNvPr id="238637" name="Line 98"/>
            <p:cNvSpPr/>
            <p:nvPr/>
          </p:nvSpPr>
          <p:spPr>
            <a:xfrm>
              <a:off x="4636" y="2047"/>
              <a:ext cx="0" cy="50"/>
            </a:xfrm>
            <a:prstGeom prst="line">
              <a:avLst/>
            </a:prstGeom>
            <a:ln w="12700" cap="flat" cmpd="sng">
              <a:solidFill>
                <a:schemeClr val="tx1"/>
              </a:solidFill>
              <a:prstDash val="solid"/>
              <a:headEnd type="none" w="med" len="med"/>
              <a:tailEnd type="none" w="med" len="med"/>
            </a:ln>
          </p:spPr>
        </p:sp>
        <p:sp>
          <p:nvSpPr>
            <p:cNvPr id="238638" name="Rectangle 99"/>
            <p:cNvSpPr/>
            <p:nvPr/>
          </p:nvSpPr>
          <p:spPr>
            <a:xfrm>
              <a:off x="4323" y="2047"/>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39" name="Oval 100"/>
            <p:cNvSpPr/>
            <p:nvPr/>
          </p:nvSpPr>
          <p:spPr>
            <a:xfrm>
              <a:off x="4320" y="19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40" name="Rectangle 101"/>
            <p:cNvSpPr/>
            <p:nvPr/>
          </p:nvSpPr>
          <p:spPr>
            <a:xfrm>
              <a:off x="4407" y="2001"/>
              <a:ext cx="141" cy="118"/>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41" name="Text Box 102"/>
            <p:cNvSpPr txBox="1"/>
            <p:nvPr/>
          </p:nvSpPr>
          <p:spPr>
            <a:xfrm>
              <a:off x="4347" y="1936"/>
              <a:ext cx="26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2c</a:t>
              </a:r>
              <a:endParaRPr lang="en-US" altLang="zh-CN" sz="2400" u="sng" dirty="0">
                <a:ea typeface="MS PGothic" panose="020B0600070205080204" pitchFamily="34" charset="-128"/>
              </a:endParaRPr>
            </a:p>
          </p:txBody>
        </p:sp>
      </p:grpSp>
      <p:grpSp>
        <p:nvGrpSpPr>
          <p:cNvPr id="238618" name="Group 103"/>
          <p:cNvGrpSpPr/>
          <p:nvPr/>
        </p:nvGrpSpPr>
        <p:grpSpPr>
          <a:xfrm>
            <a:off x="7929563" y="5617615"/>
            <a:ext cx="501650" cy="398463"/>
            <a:chOff x="4596" y="2158"/>
            <a:chExt cx="316" cy="251"/>
          </a:xfrm>
        </p:grpSpPr>
        <p:sp>
          <p:nvSpPr>
            <p:cNvPr id="238628" name="Oval 104"/>
            <p:cNvSpPr/>
            <p:nvPr/>
          </p:nvSpPr>
          <p:spPr>
            <a:xfrm>
              <a:off x="4599" y="227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29" name="Line 105"/>
            <p:cNvSpPr/>
            <p:nvPr/>
          </p:nvSpPr>
          <p:spPr>
            <a:xfrm>
              <a:off x="4599" y="2269"/>
              <a:ext cx="0" cy="50"/>
            </a:xfrm>
            <a:prstGeom prst="line">
              <a:avLst/>
            </a:prstGeom>
            <a:ln w="12700" cap="flat" cmpd="sng">
              <a:solidFill>
                <a:schemeClr val="tx1"/>
              </a:solidFill>
              <a:prstDash val="solid"/>
              <a:headEnd type="none" w="med" len="med"/>
              <a:tailEnd type="none" w="med" len="med"/>
            </a:ln>
          </p:spPr>
        </p:sp>
        <p:sp>
          <p:nvSpPr>
            <p:cNvPr id="238630" name="Line 106"/>
            <p:cNvSpPr/>
            <p:nvPr/>
          </p:nvSpPr>
          <p:spPr>
            <a:xfrm>
              <a:off x="4912" y="2269"/>
              <a:ext cx="0" cy="50"/>
            </a:xfrm>
            <a:prstGeom prst="line">
              <a:avLst/>
            </a:prstGeom>
            <a:ln w="12700" cap="flat" cmpd="sng">
              <a:solidFill>
                <a:schemeClr val="tx1"/>
              </a:solidFill>
              <a:prstDash val="solid"/>
              <a:headEnd type="none" w="med" len="med"/>
              <a:tailEnd type="none" w="med" len="med"/>
            </a:ln>
          </p:spPr>
        </p:sp>
        <p:sp>
          <p:nvSpPr>
            <p:cNvPr id="238631" name="Rectangle 107"/>
            <p:cNvSpPr/>
            <p:nvPr/>
          </p:nvSpPr>
          <p:spPr>
            <a:xfrm>
              <a:off x="4599" y="2269"/>
              <a:ext cx="310" cy="49"/>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endParaRPr lang="zh-CN" altLang="zh-CN" sz="2400" u="sng" dirty="0">
                <a:ea typeface="MS PGothic" panose="020B0600070205080204" pitchFamily="34" charset="-128"/>
              </a:endParaRPr>
            </a:p>
          </p:txBody>
        </p:sp>
        <p:sp>
          <p:nvSpPr>
            <p:cNvPr id="238632" name="Oval 108"/>
            <p:cNvSpPr/>
            <p:nvPr/>
          </p:nvSpPr>
          <p:spPr>
            <a:xfrm>
              <a:off x="4596" y="221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33" name="Rectangle 109"/>
            <p:cNvSpPr/>
            <p:nvPr/>
          </p:nvSpPr>
          <p:spPr>
            <a:xfrm>
              <a:off x="4683" y="2223"/>
              <a:ext cx="142" cy="11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endParaRPr lang="zh-CN" altLang="zh-CN" sz="1800" u="sng" dirty="0">
                <a:ea typeface="MS PGothic" panose="020B0600070205080204" pitchFamily="34" charset="-128"/>
              </a:endParaRPr>
            </a:p>
          </p:txBody>
        </p:sp>
        <p:sp>
          <p:nvSpPr>
            <p:cNvPr id="238634" name="Text Box 110"/>
            <p:cNvSpPr txBox="1"/>
            <p:nvPr/>
          </p:nvSpPr>
          <p:spPr>
            <a:xfrm>
              <a:off x="4624" y="2158"/>
              <a:ext cx="266"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704020202020204" pitchFamily="34" charset="0"/>
                <a:buNone/>
              </a:pPr>
              <a:r>
                <a:rPr lang="en-US" altLang="zh-CN" sz="2000" u="sng" dirty="0">
                  <a:ea typeface="MS PGothic" panose="020B0600070205080204" pitchFamily="34" charset="-128"/>
                </a:rPr>
                <a:t>2b</a:t>
              </a:r>
              <a:endParaRPr lang="en-US" altLang="zh-CN" sz="2400" u="sng" dirty="0">
                <a:ea typeface="MS PGothic" panose="020B0600070205080204" pitchFamily="34" charset="-128"/>
              </a:endParaRPr>
            </a:p>
          </p:txBody>
        </p:sp>
      </p:grpSp>
      <p:sp>
        <p:nvSpPr>
          <p:cNvPr id="238619" name="Text Box 111"/>
          <p:cNvSpPr txBox="1"/>
          <p:nvPr/>
        </p:nvSpPr>
        <p:spPr>
          <a:xfrm>
            <a:off x="9180513" y="5274715"/>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other</a:t>
            </a:r>
          </a:p>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networks</a:t>
            </a:r>
          </a:p>
        </p:txBody>
      </p:sp>
      <p:sp>
        <p:nvSpPr>
          <p:cNvPr id="238620" name="Text Box 113"/>
          <p:cNvSpPr txBox="1"/>
          <p:nvPr/>
        </p:nvSpPr>
        <p:spPr>
          <a:xfrm>
            <a:off x="1873250" y="5671590"/>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other</a:t>
            </a:r>
          </a:p>
          <a:p>
            <a:pPr marL="0" lvl="0" indent="0">
              <a:spcBef>
                <a:spcPct val="0"/>
              </a:spcBef>
              <a:buClrTx/>
              <a:buSzPct val="100000"/>
              <a:buFont typeface="Arial" panose="020B0704020202020204" pitchFamily="34" charset="0"/>
              <a:buNone/>
            </a:pPr>
            <a:r>
              <a:rPr lang="en-US" altLang="zh-CN" sz="1400" u="sng" dirty="0">
                <a:ea typeface="MS PGothic" panose="020B0600070205080204" pitchFamily="34" charset="-128"/>
              </a:rPr>
              <a:t>networks</a:t>
            </a:r>
          </a:p>
        </p:txBody>
      </p:sp>
      <p:sp>
        <p:nvSpPr>
          <p:cNvPr id="238621" name="Line 114"/>
          <p:cNvSpPr/>
          <p:nvPr/>
        </p:nvSpPr>
        <p:spPr>
          <a:xfrm flipH="1">
            <a:off x="2673350" y="5233440"/>
            <a:ext cx="468313" cy="268288"/>
          </a:xfrm>
          <a:prstGeom prst="line">
            <a:avLst/>
          </a:prstGeom>
          <a:ln w="12700" cap="flat" cmpd="sng">
            <a:solidFill>
              <a:schemeClr val="tx1"/>
            </a:solidFill>
            <a:prstDash val="solid"/>
            <a:headEnd type="none" w="med" len="med"/>
            <a:tailEnd type="none" w="med" len="med"/>
          </a:ln>
        </p:spPr>
      </p:sp>
      <p:sp>
        <p:nvSpPr>
          <p:cNvPr id="238622" name="Freeform 115"/>
          <p:cNvSpPr/>
          <p:nvPr/>
        </p:nvSpPr>
        <p:spPr>
          <a:xfrm>
            <a:off x="6437313" y="5722390"/>
            <a:ext cx="523875" cy="261938"/>
          </a:xfrm>
          <a:custGeom>
            <a:avLst/>
            <a:gdLst/>
            <a:ahLst/>
            <a:cxnLst>
              <a:cxn ang="0">
                <a:pos x="0" y="2147483646"/>
              </a:cxn>
              <a:cxn ang="0">
                <a:pos x="2147483646" y="0"/>
              </a:cxn>
            </a:cxnLst>
            <a:rect l="0" t="0" r="0" b="0"/>
            <a:pathLst>
              <a:path w="654" h="420">
                <a:moveTo>
                  <a:pt x="0" y="420"/>
                </a:moveTo>
                <a:lnTo>
                  <a:pt x="654"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8623" name="Freeform 116"/>
          <p:cNvSpPr/>
          <p:nvPr/>
        </p:nvSpPr>
        <p:spPr>
          <a:xfrm>
            <a:off x="5076825" y="4106315"/>
            <a:ext cx="973138" cy="7953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endParaRPr lang="zh-CN" altLang="en-US"/>
          </a:p>
        </p:txBody>
      </p:sp>
      <p:sp>
        <p:nvSpPr>
          <p:cNvPr id="238624" name="Text Box 117"/>
          <p:cNvSpPr txBox="1"/>
          <p:nvPr/>
        </p:nvSpPr>
        <p:spPr>
          <a:xfrm>
            <a:off x="5399088" y="4263478"/>
            <a:ext cx="32893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2400" u="sng" dirty="0">
                <a:solidFill>
                  <a:schemeClr val="bg1"/>
                </a:solidFill>
                <a:ea typeface="MS PGothic" panose="020B0600070205080204" pitchFamily="34" charset="-128"/>
              </a:rPr>
              <a:t>x</a:t>
            </a:r>
          </a:p>
        </p:txBody>
      </p:sp>
      <p:sp>
        <p:nvSpPr>
          <p:cNvPr id="238625" name="Line 118"/>
          <p:cNvSpPr/>
          <p:nvPr/>
        </p:nvSpPr>
        <p:spPr>
          <a:xfrm flipH="1">
            <a:off x="5381625" y="4106315"/>
            <a:ext cx="654050" cy="1919288"/>
          </a:xfrm>
          <a:prstGeom prst="line">
            <a:avLst/>
          </a:prstGeom>
          <a:ln w="9525" cap="flat" cmpd="sng">
            <a:solidFill>
              <a:srgbClr val="FF0000"/>
            </a:solidFill>
            <a:prstDash val="solid"/>
            <a:headEnd type="none" w="med" len="med"/>
            <a:tailEnd type="triangle" w="med" len="med"/>
          </a:ln>
        </p:spPr>
      </p:sp>
      <p:sp>
        <p:nvSpPr>
          <p:cNvPr id="238626" name="Text Box 119"/>
          <p:cNvSpPr txBox="1"/>
          <p:nvPr/>
        </p:nvSpPr>
        <p:spPr>
          <a:xfrm rot="-1061543">
            <a:off x="4459288" y="3993603"/>
            <a:ext cx="74168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704020202020204" pitchFamily="34" charset="0"/>
              <a:buNone/>
            </a:pPr>
            <a:r>
              <a:rPr lang="en-US" altLang="zh-CN" sz="4400" u="sng" dirty="0">
                <a:ea typeface="MS PGothic" panose="020B0600070205080204" pitchFamily="34" charset="-128"/>
              </a:rPr>
              <a:t>…</a:t>
            </a:r>
          </a:p>
        </p:txBody>
      </p:sp>
      <p:sp>
        <p:nvSpPr>
          <p:cNvPr id="238627" name="Freeform 120"/>
          <p:cNvSpPr/>
          <p:nvPr/>
        </p:nvSpPr>
        <p:spPr>
          <a:xfrm>
            <a:off x="4324350" y="5130253"/>
            <a:ext cx="704850" cy="409575"/>
          </a:xfrm>
          <a:custGeom>
            <a:avLst/>
            <a:gdLst/>
            <a:ahLst/>
            <a:cxnLst>
              <a:cxn ang="0">
                <a:pos x="0" y="0"/>
              </a:cxn>
              <a:cxn ang="0">
                <a:pos x="2147483646" y="2147483646"/>
              </a:cxn>
            </a:cxnLst>
            <a:rect l="0" t="0" r="0" b="0"/>
            <a:pathLst>
              <a:path w="444" h="258">
                <a:moveTo>
                  <a:pt x="0" y="0"/>
                </a:moveTo>
                <a:lnTo>
                  <a:pt x="444" y="258"/>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层次路由——转发选路算法</a:t>
                </a: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7" name="组合 126"/>
          <p:cNvGrpSpPr/>
          <p:nvPr/>
        </p:nvGrpSpPr>
        <p:grpSpPr>
          <a:xfrm>
            <a:off x="527778" y="1479605"/>
            <a:ext cx="6277107" cy="476221"/>
            <a:chOff x="1403750" y="3593123"/>
            <a:chExt cx="6277107" cy="476221"/>
          </a:xfrm>
        </p:grpSpPr>
        <p:grpSp>
          <p:nvGrpSpPr>
            <p:cNvPr id="128" name="组合 127"/>
            <p:cNvGrpSpPr/>
            <p:nvPr/>
          </p:nvGrpSpPr>
          <p:grpSpPr>
            <a:xfrm>
              <a:off x="1403750" y="3593123"/>
              <a:ext cx="490436" cy="476221"/>
              <a:chOff x="1403750" y="3593123"/>
              <a:chExt cx="808892" cy="785446"/>
            </a:xfrm>
          </p:grpSpPr>
          <p:sp>
            <p:nvSpPr>
              <p:cNvPr id="130"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9" name="Text Box 79"/>
            <p:cNvSpPr txBox="1">
              <a:spLocks noChangeArrowheads="1"/>
            </p:cNvSpPr>
            <p:nvPr/>
          </p:nvSpPr>
          <p:spPr bwMode="auto">
            <a:xfrm>
              <a:off x="1985931" y="3593123"/>
              <a:ext cx="569492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场景</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：从源到目标仅有一条路可选</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32" name="Text Box 79"/>
          <p:cNvSpPr txBox="1">
            <a:spLocks noChangeArrowheads="1"/>
          </p:cNvSpPr>
          <p:nvPr/>
        </p:nvSpPr>
        <p:spPr bwMode="auto">
          <a:xfrm>
            <a:off x="749509" y="2086001"/>
            <a:ext cx="1126310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假设</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间选路协议知道子网 </a:t>
            </a:r>
            <a:r>
              <a:rPr kumimoji="1" lang="en-US" altLang="zh-CN" sz="2400" i="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en-US" altLang="zh-CN" sz="2400" i="1"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经</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AS3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网关</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1c)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可达，但是通过</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不可达。</a:t>
            </a:r>
          </a:p>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向它的所有路由器广播该可达信息。</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1d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知道，它的接口 </a:t>
            </a:r>
            <a:r>
              <a:rPr kumimoji="1" lang="en-US" altLang="zh-CN" sz="2400" i="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I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在到路由器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1c</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的最低费用路径上。</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从而路由器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1d</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将表项 </a:t>
            </a:r>
            <a:r>
              <a:rPr kumimoji="1" lang="en-US" altLang="zh-CN" sz="2400" i="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i="1" dirty="0" err="1">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x,I</a:t>
            </a:r>
            <a:r>
              <a:rPr kumimoji="1" lang="en-US" altLang="zh-CN" sz="2400" i="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放入其转发表。</a:t>
            </a: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wipe(left)">
                                      <p:cBhvr>
                                        <p:cTn id="12" dur="500"/>
                                        <p:tgtEl>
                                          <p:spTgt spid="12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2">
                                            <p:txEl>
                                              <p:pRg st="0" end="0"/>
                                            </p:txEl>
                                          </p:spTgt>
                                        </p:tgtEl>
                                        <p:attrNameLst>
                                          <p:attrName>style.visibility</p:attrName>
                                        </p:attrNameLst>
                                      </p:cBhvr>
                                      <p:to>
                                        <p:strVal val="visible"/>
                                      </p:to>
                                    </p:set>
                                    <p:animEffect transition="in" filter="wipe(left)">
                                      <p:cBhvr>
                                        <p:cTn id="16" dur="500"/>
                                        <p:tgtEl>
                                          <p:spTgt spid="13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32">
                                            <p:txEl>
                                              <p:pRg st="1" end="1"/>
                                            </p:txEl>
                                          </p:spTgt>
                                        </p:tgtEl>
                                        <p:attrNameLst>
                                          <p:attrName>style.visibility</p:attrName>
                                        </p:attrNameLst>
                                      </p:cBhvr>
                                      <p:to>
                                        <p:strVal val="visible"/>
                                      </p:to>
                                    </p:set>
                                    <p:animEffect transition="in" filter="wipe(left)">
                                      <p:cBhvr>
                                        <p:cTn id="20" dur="500"/>
                                        <p:tgtEl>
                                          <p:spTgt spid="132">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32">
                                            <p:txEl>
                                              <p:pRg st="2" end="2"/>
                                            </p:txEl>
                                          </p:spTgt>
                                        </p:tgtEl>
                                        <p:attrNameLst>
                                          <p:attrName>style.visibility</p:attrName>
                                        </p:attrNameLst>
                                      </p:cBhvr>
                                      <p:to>
                                        <p:strVal val="visible"/>
                                      </p:to>
                                    </p:set>
                                    <p:animEffect transition="in" filter="wipe(left)">
                                      <p:cBhvr>
                                        <p:cTn id="24" dur="500"/>
                                        <p:tgtEl>
                                          <p:spTgt spid="132">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2">
                                            <p:txEl>
                                              <p:pRg st="3" end="3"/>
                                            </p:txEl>
                                          </p:spTgt>
                                        </p:tgtEl>
                                        <p:attrNameLst>
                                          <p:attrName>style.visibility</p:attrName>
                                        </p:attrNameLst>
                                      </p:cBhvr>
                                      <p:to>
                                        <p:strVal val="visible"/>
                                      </p:to>
                                    </p:set>
                                    <p:animEffect transition="in" filter="wipe(left)">
                                      <p:cBhvr>
                                        <p:cTn id="28" dur="5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4"/>
          <p:cNvSpPr/>
          <p:nvPr/>
        </p:nvSpPr>
        <p:spPr>
          <a:xfrm>
            <a:off x="1729153" y="4577123"/>
            <a:ext cx="1800225" cy="16779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40647" name="Text Box 5"/>
          <p:cNvSpPr txBox="1"/>
          <p:nvPr/>
        </p:nvSpPr>
        <p:spPr>
          <a:xfrm>
            <a:off x="1987915" y="5040673"/>
            <a:ext cx="309880" cy="3067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zh-CN" sz="1400" dirty="0">
              <a:ea typeface="楷体" panose="02010609060101010101" pitchFamily="49" charset="-122"/>
            </a:endParaRPr>
          </a:p>
        </p:txBody>
      </p:sp>
      <p:sp>
        <p:nvSpPr>
          <p:cNvPr id="240648" name="Text Box 6"/>
          <p:cNvSpPr txBox="1"/>
          <p:nvPr/>
        </p:nvSpPr>
        <p:spPr>
          <a:xfrm>
            <a:off x="1705340" y="4588236"/>
            <a:ext cx="1846263" cy="10147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r>
              <a:rPr lang="zh-CN" altLang="en-US" sz="2000" dirty="0">
                <a:ea typeface="楷体" panose="02010609060101010101" pitchFamily="49" charset="-122"/>
              </a:rPr>
              <a:t>从</a:t>
            </a:r>
            <a:r>
              <a:rPr lang="en-US" altLang="zh-CN" sz="2000" dirty="0">
                <a:ea typeface="楷体" panose="02010609060101010101" pitchFamily="49" charset="-122"/>
              </a:rPr>
              <a:t>AS</a:t>
            </a:r>
            <a:r>
              <a:rPr lang="zh-CN" altLang="en-US" sz="2000" dirty="0">
                <a:ea typeface="楷体" panose="02010609060101010101" pitchFamily="49" charset="-122"/>
              </a:rPr>
              <a:t>间协议知道经多个网关</a:t>
            </a:r>
          </a:p>
          <a:p>
            <a:pPr marL="0" lvl="0" indent="0" eaLnBrk="1" hangingPunct="1">
              <a:spcBef>
                <a:spcPct val="0"/>
              </a:spcBef>
              <a:buClrTx/>
              <a:buSzPct val="100000"/>
              <a:buFont typeface="Arial" panose="020B0704020202020204" pitchFamily="34" charset="0"/>
              <a:buNone/>
            </a:pPr>
            <a:r>
              <a:rPr lang="zh-CN" altLang="en-US" sz="2000" dirty="0">
                <a:ea typeface="楷体" panose="02010609060101010101" pitchFamily="49" charset="-122"/>
              </a:rPr>
              <a:t>可达子网</a:t>
            </a:r>
            <a:r>
              <a:rPr lang="en-US" altLang="zh-CN" sz="2000" b="1" dirty="0">
                <a:solidFill>
                  <a:srgbClr val="FF0000"/>
                </a:solidFill>
                <a:ea typeface="楷体" panose="02010609060101010101" pitchFamily="49" charset="-122"/>
              </a:rPr>
              <a:t>x</a:t>
            </a:r>
          </a:p>
        </p:txBody>
      </p:sp>
      <p:sp>
        <p:nvSpPr>
          <p:cNvPr id="240649" name="Rectangle 7"/>
          <p:cNvSpPr/>
          <p:nvPr/>
        </p:nvSpPr>
        <p:spPr>
          <a:xfrm>
            <a:off x="6031278" y="4588236"/>
            <a:ext cx="1800225" cy="16652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40650" name="Rectangle 8"/>
          <p:cNvSpPr/>
          <p:nvPr/>
        </p:nvSpPr>
        <p:spPr>
          <a:xfrm>
            <a:off x="3834178" y="4585061"/>
            <a:ext cx="1800225" cy="168116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40651" name="Rectangle 9"/>
          <p:cNvSpPr/>
          <p:nvPr/>
        </p:nvSpPr>
        <p:spPr>
          <a:xfrm>
            <a:off x="8226790" y="4575536"/>
            <a:ext cx="1930400" cy="16652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endParaRPr lang="zh-CN" altLang="en-US" sz="1800" u="sng" dirty="0">
              <a:ea typeface="楷体" panose="02010609060101010101" pitchFamily="49" charset="-122"/>
            </a:endParaRPr>
          </a:p>
        </p:txBody>
      </p:sp>
      <p:sp>
        <p:nvSpPr>
          <p:cNvPr id="240652" name="Text Box 10"/>
          <p:cNvSpPr txBox="1"/>
          <p:nvPr/>
        </p:nvSpPr>
        <p:spPr>
          <a:xfrm>
            <a:off x="3804015" y="4570773"/>
            <a:ext cx="1819275" cy="19380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Pct val="100000"/>
              <a:buFont typeface="Arial" panose="020B0704020202020204" pitchFamily="34" charset="0"/>
              <a:buNone/>
            </a:pPr>
            <a:r>
              <a:rPr lang="zh-CN" altLang="en-US" sz="2000" dirty="0">
                <a:ea typeface="楷体" panose="02010609060101010101" pitchFamily="49" charset="-122"/>
              </a:rPr>
              <a:t>使用</a:t>
            </a:r>
            <a:r>
              <a:rPr lang="en-US" altLang="zh-CN" sz="2000" dirty="0">
                <a:ea typeface="楷体" panose="02010609060101010101" pitchFamily="49" charset="-122"/>
              </a:rPr>
              <a:t>AS</a:t>
            </a:r>
            <a:r>
              <a:rPr lang="zh-CN" altLang="en-US" sz="2000" dirty="0">
                <a:ea typeface="楷体" panose="02010609060101010101" pitchFamily="49" charset="-122"/>
              </a:rPr>
              <a:t>内部协议的选路信息 决定每个网关的最低费用路径的费用 </a:t>
            </a:r>
          </a:p>
          <a:p>
            <a:pPr marL="0" lvl="0" indent="0" algn="ctr" eaLnBrk="1" hangingPunct="1">
              <a:spcBef>
                <a:spcPct val="0"/>
              </a:spcBef>
              <a:buClrTx/>
              <a:buSzPct val="100000"/>
              <a:buFont typeface="Arial" panose="020B0704020202020204" pitchFamily="34" charset="0"/>
              <a:buNone/>
            </a:pPr>
            <a:endParaRPr lang="en-US" altLang="zh-CN" sz="2000" dirty="0">
              <a:ea typeface="楷体" panose="02010609060101010101" pitchFamily="49" charset="-122"/>
            </a:endParaRPr>
          </a:p>
        </p:txBody>
      </p:sp>
      <p:sp>
        <p:nvSpPr>
          <p:cNvPr id="240653" name="Text Box 11"/>
          <p:cNvSpPr txBox="1"/>
          <p:nvPr/>
        </p:nvSpPr>
        <p:spPr>
          <a:xfrm>
            <a:off x="6026515" y="4592998"/>
            <a:ext cx="1800225" cy="13220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Pct val="100000"/>
              <a:buFont typeface="Arial" panose="020B0704020202020204" pitchFamily="34" charset="0"/>
              <a:buNone/>
            </a:pPr>
            <a:r>
              <a:rPr lang="zh-CN" altLang="en-US" sz="2000" dirty="0">
                <a:ea typeface="楷体" panose="02010609060101010101" pitchFamily="49" charset="-122"/>
              </a:rPr>
              <a:t>热土豆选路</a:t>
            </a:r>
            <a:r>
              <a:rPr lang="en-US" altLang="zh-CN" sz="2000" dirty="0">
                <a:ea typeface="楷体" panose="02010609060101010101" pitchFamily="49" charset="-122"/>
              </a:rPr>
              <a:t>:</a:t>
            </a:r>
          </a:p>
          <a:p>
            <a:pPr marL="0" lvl="0" indent="0" algn="ctr" eaLnBrk="1" hangingPunct="1">
              <a:spcBef>
                <a:spcPct val="0"/>
              </a:spcBef>
              <a:buClrTx/>
              <a:buSzPct val="100000"/>
              <a:buFont typeface="Arial" panose="020B0704020202020204" pitchFamily="34" charset="0"/>
              <a:buNone/>
            </a:pPr>
            <a:r>
              <a:rPr lang="zh-CN" altLang="en-US" sz="2000" dirty="0">
                <a:ea typeface="楷体" panose="02010609060101010101" pitchFamily="49" charset="-122"/>
              </a:rPr>
              <a:t>选择具有最小的最低费用的网关</a:t>
            </a:r>
          </a:p>
        </p:txBody>
      </p:sp>
      <p:sp>
        <p:nvSpPr>
          <p:cNvPr id="240654" name="Text Box 12"/>
          <p:cNvSpPr txBox="1"/>
          <p:nvPr/>
        </p:nvSpPr>
        <p:spPr>
          <a:xfrm>
            <a:off x="8225203" y="4596173"/>
            <a:ext cx="1908175" cy="16300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704020202020204" pitchFamily="34" charset="0"/>
              <a:buNone/>
            </a:pPr>
            <a:r>
              <a:rPr lang="zh-CN" altLang="en-US" sz="2000" dirty="0">
                <a:ea typeface="楷体" panose="02010609060101010101" pitchFamily="49" charset="-122"/>
              </a:rPr>
              <a:t>从转发表决定通向最低费用网关的接口</a:t>
            </a:r>
            <a:r>
              <a:rPr lang="en-US" altLang="zh-CN" sz="2000" b="1" dirty="0">
                <a:solidFill>
                  <a:srgbClr val="FF0000"/>
                </a:solidFill>
                <a:ea typeface="楷体" panose="02010609060101010101" pitchFamily="49" charset="-122"/>
              </a:rPr>
              <a:t>I</a:t>
            </a:r>
            <a:r>
              <a:rPr lang="zh-CN" altLang="en-US" sz="2000" dirty="0">
                <a:ea typeface="楷体" panose="02010609060101010101" pitchFamily="49" charset="-122"/>
              </a:rPr>
              <a:t>，即转发表中的 </a:t>
            </a:r>
            <a:r>
              <a:rPr lang="en-US" altLang="zh-CN" sz="2000" b="1" dirty="0">
                <a:solidFill>
                  <a:srgbClr val="FF0000"/>
                </a:solidFill>
                <a:ea typeface="楷体" panose="02010609060101010101" pitchFamily="49" charset="-122"/>
              </a:rPr>
              <a:t>(x,I)</a:t>
            </a:r>
            <a:r>
              <a:rPr lang="en-US" altLang="zh-CN" sz="2000" dirty="0">
                <a:ea typeface="楷体" panose="02010609060101010101" pitchFamily="49" charset="-122"/>
              </a:rPr>
              <a:t> </a:t>
            </a:r>
            <a:r>
              <a:rPr lang="zh-CN" altLang="en-US" sz="2000" dirty="0">
                <a:ea typeface="楷体" panose="02010609060101010101" pitchFamily="49" charset="-122"/>
              </a:rPr>
              <a:t>表项。</a:t>
            </a:r>
          </a:p>
        </p:txBody>
      </p:sp>
      <p:sp>
        <p:nvSpPr>
          <p:cNvPr id="240655" name="Line 13"/>
          <p:cNvSpPr/>
          <p:nvPr/>
        </p:nvSpPr>
        <p:spPr>
          <a:xfrm flipV="1">
            <a:off x="3529378" y="5499461"/>
            <a:ext cx="295275" cy="12700"/>
          </a:xfrm>
          <a:prstGeom prst="line">
            <a:avLst/>
          </a:prstGeom>
          <a:ln w="9525" cap="flat" cmpd="sng">
            <a:solidFill>
              <a:schemeClr val="tx1"/>
            </a:solidFill>
            <a:prstDash val="solid"/>
            <a:headEnd type="none" w="med" len="med"/>
            <a:tailEnd type="triangle" w="med" len="med"/>
          </a:ln>
        </p:spPr>
      </p:sp>
      <p:sp>
        <p:nvSpPr>
          <p:cNvPr id="240656" name="Line 14"/>
          <p:cNvSpPr/>
          <p:nvPr/>
        </p:nvSpPr>
        <p:spPr>
          <a:xfrm>
            <a:off x="5640753" y="5499461"/>
            <a:ext cx="379412" cy="0"/>
          </a:xfrm>
          <a:prstGeom prst="line">
            <a:avLst/>
          </a:prstGeom>
          <a:ln w="9525" cap="flat" cmpd="sng">
            <a:solidFill>
              <a:schemeClr val="tx1"/>
            </a:solidFill>
            <a:prstDash val="solid"/>
            <a:headEnd type="none" w="med" len="med"/>
            <a:tailEnd type="triangle" w="med" len="med"/>
          </a:ln>
        </p:spPr>
      </p:sp>
      <p:sp>
        <p:nvSpPr>
          <p:cNvPr id="240657" name="Line 15"/>
          <p:cNvSpPr/>
          <p:nvPr/>
        </p:nvSpPr>
        <p:spPr>
          <a:xfrm>
            <a:off x="7834678" y="5526448"/>
            <a:ext cx="407987" cy="0"/>
          </a:xfrm>
          <a:prstGeom prst="line">
            <a:avLst/>
          </a:prstGeom>
          <a:ln w="9525" cap="flat" cmpd="sng">
            <a:solidFill>
              <a:schemeClr val="tx1"/>
            </a:solidFill>
            <a:prstDash val="solid"/>
            <a:headEnd type="none" w="med" len="med"/>
            <a:tailEnd type="triangle" w="med" len="med"/>
          </a:ln>
        </p:spPr>
      </p:sp>
      <p:grpSp>
        <p:nvGrpSpPr>
          <p:cNvPr id="75" name="组合 74"/>
          <p:cNvGrpSpPr/>
          <p:nvPr/>
        </p:nvGrpSpPr>
        <p:grpSpPr>
          <a:xfrm>
            <a:off x="430213" y="0"/>
            <a:ext cx="7329124" cy="1428589"/>
            <a:chOff x="551030" y="-368704"/>
            <a:chExt cx="7329124" cy="1428589"/>
          </a:xfrm>
        </p:grpSpPr>
        <p:grpSp>
          <p:nvGrpSpPr>
            <p:cNvPr id="78" name="组合 77"/>
            <p:cNvGrpSpPr/>
            <p:nvPr/>
          </p:nvGrpSpPr>
          <p:grpSpPr>
            <a:xfrm>
              <a:off x="1201631" y="303925"/>
              <a:ext cx="6678523" cy="655383"/>
              <a:chOff x="1839058" y="967769"/>
              <a:chExt cx="6678523" cy="655383"/>
            </a:xfrm>
          </p:grpSpPr>
          <p:sp>
            <p:nvSpPr>
              <p:cNvPr id="88" name="矩形: 圆角 87"/>
              <p:cNvSpPr/>
              <p:nvPr/>
            </p:nvSpPr>
            <p:spPr>
              <a:xfrm>
                <a:off x="1839058" y="967769"/>
                <a:ext cx="6678523"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30" y="1038377"/>
                <a:ext cx="5581084"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层次路由——转发选路算法</a:t>
                </a: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2" name="组合 21"/>
          <p:cNvGrpSpPr/>
          <p:nvPr/>
        </p:nvGrpSpPr>
        <p:grpSpPr>
          <a:xfrm>
            <a:off x="527778" y="1479605"/>
            <a:ext cx="6277107" cy="476221"/>
            <a:chOff x="1403750" y="3593123"/>
            <a:chExt cx="6277107" cy="476221"/>
          </a:xfrm>
        </p:grpSpPr>
        <p:grpSp>
          <p:nvGrpSpPr>
            <p:cNvPr id="23" name="组合 22"/>
            <p:cNvGrpSpPr/>
            <p:nvPr/>
          </p:nvGrpSpPr>
          <p:grpSpPr>
            <a:xfrm>
              <a:off x="1403750" y="3593123"/>
              <a:ext cx="490436" cy="476221"/>
              <a:chOff x="1403750" y="3593123"/>
              <a:chExt cx="808892" cy="785446"/>
            </a:xfrm>
          </p:grpSpPr>
          <p:sp>
            <p:nvSpPr>
              <p:cNvPr id="25"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p:cNvSpPr txBox="1">
              <a:spLocks noChangeArrowheads="1"/>
            </p:cNvSpPr>
            <p:nvPr/>
          </p:nvSpPr>
          <p:spPr bwMode="auto">
            <a:xfrm>
              <a:off x="1985931" y="3593123"/>
              <a:ext cx="569492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场景</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从源到目标有多条路可选</a:t>
              </a:r>
            </a:p>
          </p:txBody>
        </p:sp>
      </p:grpSp>
      <p:sp>
        <p:nvSpPr>
          <p:cNvPr id="27" name="Text Box 79"/>
          <p:cNvSpPr txBox="1">
            <a:spLocks noChangeArrowheads="1"/>
          </p:cNvSpPr>
          <p:nvPr/>
        </p:nvSpPr>
        <p:spPr bwMode="auto">
          <a:xfrm>
            <a:off x="749509" y="2086001"/>
            <a:ext cx="11263104"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现在假设</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知道子网 </a:t>
            </a:r>
            <a:r>
              <a:rPr kumimoji="1" lang="en-US" altLang="zh-CN"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x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可以通过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AS3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和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到达。</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为了配置转发表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1d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必须决定通过哪个网关路由器转发报文（</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1b</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或</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1c</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这也是自治系统间选路协议必须解决的问题</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120000"/>
              </a:lnSpc>
              <a:buClr>
                <a:srgbClr val="009FF6"/>
              </a:buClr>
              <a:buFont typeface="Wingdings" panose="05000000000000000000" pitchFamily="2" charset="2"/>
              <a:buChar char="p"/>
            </a:pP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热土豆选路</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将报文发送到最近的路由器。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xEl>
                                              <p:pRg st="0" end="0"/>
                                            </p:txEl>
                                          </p:spTgt>
                                        </p:tgtEl>
                                        <p:attrNameLst>
                                          <p:attrName>style.visibility</p:attrName>
                                        </p:attrNameLst>
                                      </p:cBhvr>
                                      <p:to>
                                        <p:strVal val="visible"/>
                                      </p:to>
                                    </p:set>
                                    <p:animEffect transition="in" filter="wipe(left)">
                                      <p:cBhvr>
                                        <p:cTn id="16" dur="500"/>
                                        <p:tgtEl>
                                          <p:spTgt spid="27">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7">
                                            <p:txEl>
                                              <p:pRg st="1" end="1"/>
                                            </p:txEl>
                                          </p:spTgt>
                                        </p:tgtEl>
                                        <p:attrNameLst>
                                          <p:attrName>style.visibility</p:attrName>
                                        </p:attrNameLst>
                                      </p:cBhvr>
                                      <p:to>
                                        <p:strVal val="visible"/>
                                      </p:to>
                                    </p:set>
                                    <p:animEffect transition="in" filter="wipe(left)">
                                      <p:cBhvr>
                                        <p:cTn id="20" dur="500"/>
                                        <p:tgtEl>
                                          <p:spTgt spid="27">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xEl>
                                              <p:pRg st="2" end="2"/>
                                            </p:txEl>
                                          </p:spTgt>
                                        </p:tgtEl>
                                        <p:attrNameLst>
                                          <p:attrName>style.visibility</p:attrName>
                                        </p:attrNameLst>
                                      </p:cBhvr>
                                      <p:to>
                                        <p:strVal val="visible"/>
                                      </p:to>
                                    </p:set>
                                    <p:animEffect transition="in" filter="wipe(left)">
                                      <p:cBhvr>
                                        <p:cTn id="24" dur="500"/>
                                        <p:tgtEl>
                                          <p:spTgt spid="27">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7">
                                            <p:txEl>
                                              <p:pRg st="3" end="3"/>
                                            </p:txEl>
                                          </p:spTgt>
                                        </p:tgtEl>
                                        <p:attrNameLst>
                                          <p:attrName>style.visibility</p:attrName>
                                        </p:attrNameLst>
                                      </p:cBhvr>
                                      <p:to>
                                        <p:strVal val="visible"/>
                                      </p:to>
                                    </p:set>
                                    <p:animEffect transition="in" filter="wipe(left)">
                                      <p:cBhvr>
                                        <p:cTn id="28" dur="500"/>
                                        <p:tgtEl>
                                          <p:spTgt spid="2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0646"/>
                                        </p:tgtEl>
                                        <p:attrNameLst>
                                          <p:attrName>style.visibility</p:attrName>
                                        </p:attrNameLst>
                                      </p:cBhvr>
                                      <p:to>
                                        <p:strVal val="visible"/>
                                      </p:to>
                                    </p:set>
                                    <p:animEffect transition="in" filter="fade">
                                      <p:cBhvr>
                                        <p:cTn id="33" dur="500"/>
                                        <p:tgtEl>
                                          <p:spTgt spid="240646"/>
                                        </p:tgtEl>
                                      </p:cBhvr>
                                    </p:animEffect>
                                  </p:childTnLst>
                                </p:cTn>
                              </p:par>
                              <p:par>
                                <p:cTn id="34" presetID="10" presetClass="entr" presetSubtype="0" fill="hold" grpId="0" nodeType="withEffect" nodePh="1">
                                  <p:stCondLst>
                                    <p:cond delay="0"/>
                                  </p:stCondLst>
                                  <p:endCondLst>
                                    <p:cond evt="begin" delay="0">
                                      <p:tn val="34"/>
                                    </p:cond>
                                  </p:endCondLst>
                                  <p:childTnLst>
                                    <p:set>
                                      <p:cBhvr>
                                        <p:cTn id="35" dur="1" fill="hold">
                                          <p:stCondLst>
                                            <p:cond delay="0"/>
                                          </p:stCondLst>
                                        </p:cTn>
                                        <p:tgtEl>
                                          <p:spTgt spid="240647"/>
                                        </p:tgtEl>
                                        <p:attrNameLst>
                                          <p:attrName>style.visibility</p:attrName>
                                        </p:attrNameLst>
                                      </p:cBhvr>
                                      <p:to>
                                        <p:strVal val="visible"/>
                                      </p:to>
                                    </p:set>
                                    <p:animEffect transition="in" filter="fade">
                                      <p:cBhvr>
                                        <p:cTn id="36" dur="500"/>
                                        <p:tgtEl>
                                          <p:spTgt spid="2406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0648"/>
                                        </p:tgtEl>
                                        <p:attrNameLst>
                                          <p:attrName>style.visibility</p:attrName>
                                        </p:attrNameLst>
                                      </p:cBhvr>
                                      <p:to>
                                        <p:strVal val="visible"/>
                                      </p:to>
                                    </p:set>
                                    <p:animEffect transition="in" filter="fade">
                                      <p:cBhvr>
                                        <p:cTn id="39" dur="500"/>
                                        <p:tgtEl>
                                          <p:spTgt spid="2406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0649"/>
                                        </p:tgtEl>
                                        <p:attrNameLst>
                                          <p:attrName>style.visibility</p:attrName>
                                        </p:attrNameLst>
                                      </p:cBhvr>
                                      <p:to>
                                        <p:strVal val="visible"/>
                                      </p:to>
                                    </p:set>
                                    <p:animEffect transition="in" filter="fade">
                                      <p:cBhvr>
                                        <p:cTn id="42" dur="500"/>
                                        <p:tgtEl>
                                          <p:spTgt spid="2406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0650"/>
                                        </p:tgtEl>
                                        <p:attrNameLst>
                                          <p:attrName>style.visibility</p:attrName>
                                        </p:attrNameLst>
                                      </p:cBhvr>
                                      <p:to>
                                        <p:strVal val="visible"/>
                                      </p:to>
                                    </p:set>
                                    <p:animEffect transition="in" filter="fade">
                                      <p:cBhvr>
                                        <p:cTn id="45" dur="500"/>
                                        <p:tgtEl>
                                          <p:spTgt spid="2406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0651"/>
                                        </p:tgtEl>
                                        <p:attrNameLst>
                                          <p:attrName>style.visibility</p:attrName>
                                        </p:attrNameLst>
                                      </p:cBhvr>
                                      <p:to>
                                        <p:strVal val="visible"/>
                                      </p:to>
                                    </p:set>
                                    <p:animEffect transition="in" filter="fade">
                                      <p:cBhvr>
                                        <p:cTn id="48" dur="500"/>
                                        <p:tgtEl>
                                          <p:spTgt spid="2406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0652"/>
                                        </p:tgtEl>
                                        <p:attrNameLst>
                                          <p:attrName>style.visibility</p:attrName>
                                        </p:attrNameLst>
                                      </p:cBhvr>
                                      <p:to>
                                        <p:strVal val="visible"/>
                                      </p:to>
                                    </p:set>
                                    <p:animEffect transition="in" filter="fade">
                                      <p:cBhvr>
                                        <p:cTn id="51" dur="500"/>
                                        <p:tgtEl>
                                          <p:spTgt spid="2406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0653"/>
                                        </p:tgtEl>
                                        <p:attrNameLst>
                                          <p:attrName>style.visibility</p:attrName>
                                        </p:attrNameLst>
                                      </p:cBhvr>
                                      <p:to>
                                        <p:strVal val="visible"/>
                                      </p:to>
                                    </p:set>
                                    <p:animEffect transition="in" filter="fade">
                                      <p:cBhvr>
                                        <p:cTn id="54" dur="500"/>
                                        <p:tgtEl>
                                          <p:spTgt spid="24065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0654"/>
                                        </p:tgtEl>
                                        <p:attrNameLst>
                                          <p:attrName>style.visibility</p:attrName>
                                        </p:attrNameLst>
                                      </p:cBhvr>
                                      <p:to>
                                        <p:strVal val="visible"/>
                                      </p:to>
                                    </p:set>
                                    <p:animEffect transition="in" filter="fade">
                                      <p:cBhvr>
                                        <p:cTn id="57" dur="500"/>
                                        <p:tgtEl>
                                          <p:spTgt spid="240654"/>
                                        </p:tgtEl>
                                      </p:cBhvr>
                                    </p:animEffect>
                                  </p:childTnLst>
                                </p:cTn>
                              </p:par>
                              <p:par>
                                <p:cTn id="58" presetID="10" presetClass="entr" presetSubtype="0" fill="hold" nodeType="withEffect">
                                  <p:stCondLst>
                                    <p:cond delay="0"/>
                                  </p:stCondLst>
                                  <p:childTnLst>
                                    <p:set>
                                      <p:cBhvr>
                                        <p:cTn id="59" dur="1" fill="hold">
                                          <p:stCondLst>
                                            <p:cond delay="0"/>
                                          </p:stCondLst>
                                        </p:cTn>
                                        <p:tgtEl>
                                          <p:spTgt spid="240655"/>
                                        </p:tgtEl>
                                        <p:attrNameLst>
                                          <p:attrName>style.visibility</p:attrName>
                                        </p:attrNameLst>
                                      </p:cBhvr>
                                      <p:to>
                                        <p:strVal val="visible"/>
                                      </p:to>
                                    </p:set>
                                    <p:animEffect transition="in" filter="fade">
                                      <p:cBhvr>
                                        <p:cTn id="60" dur="500"/>
                                        <p:tgtEl>
                                          <p:spTgt spid="240655"/>
                                        </p:tgtEl>
                                      </p:cBhvr>
                                    </p:animEffect>
                                  </p:childTnLst>
                                </p:cTn>
                              </p:par>
                              <p:par>
                                <p:cTn id="61" presetID="10" presetClass="entr" presetSubtype="0" fill="hold" nodeType="withEffect">
                                  <p:stCondLst>
                                    <p:cond delay="0"/>
                                  </p:stCondLst>
                                  <p:childTnLst>
                                    <p:set>
                                      <p:cBhvr>
                                        <p:cTn id="62" dur="1" fill="hold">
                                          <p:stCondLst>
                                            <p:cond delay="0"/>
                                          </p:stCondLst>
                                        </p:cTn>
                                        <p:tgtEl>
                                          <p:spTgt spid="240656"/>
                                        </p:tgtEl>
                                        <p:attrNameLst>
                                          <p:attrName>style.visibility</p:attrName>
                                        </p:attrNameLst>
                                      </p:cBhvr>
                                      <p:to>
                                        <p:strVal val="visible"/>
                                      </p:to>
                                    </p:set>
                                    <p:animEffect transition="in" filter="fade">
                                      <p:cBhvr>
                                        <p:cTn id="63" dur="500"/>
                                        <p:tgtEl>
                                          <p:spTgt spid="240656"/>
                                        </p:tgtEl>
                                      </p:cBhvr>
                                    </p:animEffect>
                                  </p:childTnLst>
                                </p:cTn>
                              </p:par>
                              <p:par>
                                <p:cTn id="64" presetID="10" presetClass="entr" presetSubtype="0" fill="hold" nodeType="withEffect">
                                  <p:stCondLst>
                                    <p:cond delay="0"/>
                                  </p:stCondLst>
                                  <p:childTnLst>
                                    <p:set>
                                      <p:cBhvr>
                                        <p:cTn id="65" dur="1" fill="hold">
                                          <p:stCondLst>
                                            <p:cond delay="0"/>
                                          </p:stCondLst>
                                        </p:cTn>
                                        <p:tgtEl>
                                          <p:spTgt spid="240657"/>
                                        </p:tgtEl>
                                        <p:attrNameLst>
                                          <p:attrName>style.visibility</p:attrName>
                                        </p:attrNameLst>
                                      </p:cBhvr>
                                      <p:to>
                                        <p:strVal val="visible"/>
                                      </p:to>
                                    </p:set>
                                    <p:animEffect transition="in" filter="fade">
                                      <p:cBhvr>
                                        <p:cTn id="66" dur="500"/>
                                        <p:tgtEl>
                                          <p:spTgt spid="240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6" grpId="0" animBg="1"/>
      <p:bldP spid="240647" grpId="0"/>
      <p:bldP spid="240648" grpId="0"/>
      <p:bldP spid="240649" grpId="0" animBg="1"/>
      <p:bldP spid="240650" grpId="0" animBg="1"/>
      <p:bldP spid="240651" grpId="0" animBg="1"/>
      <p:bldP spid="240652" grpId="0"/>
      <p:bldP spid="240653" grpId="0"/>
      <p:bldP spid="240654" grpId="0"/>
      <p:bldP spid="27" grpId="0" uiExpand="1"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30213" y="0"/>
            <a:ext cx="6107748" cy="1428589"/>
            <a:chOff x="551030" y="-368704"/>
            <a:chExt cx="6107748" cy="1428589"/>
          </a:xfrm>
        </p:grpSpPr>
        <p:grpSp>
          <p:nvGrpSpPr>
            <p:cNvPr id="78" name="组合 77"/>
            <p:cNvGrpSpPr/>
            <p:nvPr/>
          </p:nvGrpSpPr>
          <p:grpSpPr>
            <a:xfrm>
              <a:off x="1201632" y="303925"/>
              <a:ext cx="5457146" cy="655383"/>
              <a:chOff x="1839059" y="967769"/>
              <a:chExt cx="5457146" cy="655383"/>
            </a:xfrm>
          </p:grpSpPr>
          <p:sp>
            <p:nvSpPr>
              <p:cNvPr id="88" name="矩形: 圆角 87"/>
              <p:cNvSpPr/>
              <p:nvPr/>
            </p:nvSpPr>
            <p:spPr>
              <a:xfrm>
                <a:off x="1839059" y="967769"/>
                <a:ext cx="5457146"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29" y="1038377"/>
                <a:ext cx="4601875"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层次路由——层次</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pic>
        <p:nvPicPr>
          <p:cNvPr id="244742" name="Picture 4" descr="04-33"/>
          <p:cNvPicPr>
            <a:picLocks noChangeAspect="1"/>
          </p:cNvPicPr>
          <p:nvPr/>
        </p:nvPicPr>
        <p:blipFill>
          <a:blip r:embed="rId4"/>
          <a:stretch>
            <a:fillRect/>
          </a:stretch>
        </p:blipFill>
        <p:spPr>
          <a:xfrm>
            <a:off x="6892290" y="1428589"/>
            <a:ext cx="5187473" cy="3356927"/>
          </a:xfrm>
          <a:prstGeom prst="rect">
            <a:avLst/>
          </a:prstGeom>
          <a:noFill/>
          <a:ln w="9525">
            <a:noFill/>
          </a:ln>
        </p:spPr>
      </p:pic>
      <p:sp>
        <p:nvSpPr>
          <p:cNvPr id="11" name="Text Box 79"/>
          <p:cNvSpPr txBox="1">
            <a:spLocks noChangeArrowheads="1"/>
          </p:cNvSpPr>
          <p:nvPr/>
        </p:nvSpPr>
        <p:spPr bwMode="auto">
          <a:xfrm>
            <a:off x="682650" y="1731291"/>
            <a:ext cx="625347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为了使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OSPF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能够用于规模很大的网络，</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OSPF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将一个自治系统再划分为若干个更小的范围，叫作</a:t>
            </a:r>
            <a:r>
              <a:rPr kumimoji="1"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区域</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每一个区域都有一个 </a:t>
            </a:r>
            <a:r>
              <a:rPr kumimoji="1"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32 bit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的区域标识符</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区域也不能太大，在一个区域内的路由器最好不超过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200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wipe(left)">
                                      <p:cBhvr>
                                        <p:cTn id="19"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75" name="组合 74"/>
          <p:cNvGrpSpPr/>
          <p:nvPr/>
        </p:nvGrpSpPr>
        <p:grpSpPr>
          <a:xfrm>
            <a:off x="430213" y="0"/>
            <a:ext cx="6316073" cy="1428589"/>
            <a:chOff x="551030" y="-368704"/>
            <a:chExt cx="6316073" cy="1428589"/>
          </a:xfrm>
        </p:grpSpPr>
        <p:grpSp>
          <p:nvGrpSpPr>
            <p:cNvPr id="78" name="组合 77"/>
            <p:cNvGrpSpPr/>
            <p:nvPr/>
          </p:nvGrpSpPr>
          <p:grpSpPr>
            <a:xfrm>
              <a:off x="1201632" y="303925"/>
              <a:ext cx="5665471" cy="655383"/>
              <a:chOff x="1839059" y="967769"/>
              <a:chExt cx="5665471" cy="655383"/>
            </a:xfrm>
          </p:grpSpPr>
          <p:sp>
            <p:nvSpPr>
              <p:cNvPr id="88" name="矩形: 圆角 87"/>
              <p:cNvSpPr/>
              <p:nvPr/>
            </p:nvSpPr>
            <p:spPr>
              <a:xfrm>
                <a:off x="1839059" y="967769"/>
                <a:ext cx="5422856"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29" y="1038377"/>
                <a:ext cx="481020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层次路由</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层次</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79" name="图片 78"/>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1" name="Text Box 79"/>
          <p:cNvSpPr txBox="1">
            <a:spLocks noChangeArrowheads="1"/>
          </p:cNvSpPr>
          <p:nvPr/>
        </p:nvSpPr>
        <p:spPr bwMode="auto">
          <a:xfrm>
            <a:off x="1245871" y="2443962"/>
            <a:ext cx="10515600" cy="390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划分区域的好处就是将利用洪泛法交换链路状态信息的范围局限于每一个区域而不是整个的自治系统，这就减少了整个网络上的通信量。</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在一个区域内部的路由器只知道本区域的完整网络拓扑，而不知道其他区域的网络拓扑的情况。</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OSPF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使用层次结构的区域划分。在上层的区域叫作主干区域</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(backbone area)</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。主干区域的标识符规定为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0.0.0.0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。主干区域的作用是用来连通其他在下层的区域。 </a:t>
            </a:r>
          </a:p>
        </p:txBody>
      </p:sp>
      <p:grpSp>
        <p:nvGrpSpPr>
          <p:cNvPr id="13" name="组合 12"/>
          <p:cNvGrpSpPr/>
          <p:nvPr/>
        </p:nvGrpSpPr>
        <p:grpSpPr>
          <a:xfrm>
            <a:off x="838200" y="1887685"/>
            <a:ext cx="3851911" cy="476221"/>
            <a:chOff x="1403750" y="3593123"/>
            <a:chExt cx="3851911" cy="476221"/>
          </a:xfrm>
        </p:grpSpPr>
        <p:grpSp>
          <p:nvGrpSpPr>
            <p:cNvPr id="14" name="组合 13"/>
            <p:cNvGrpSpPr/>
            <p:nvPr/>
          </p:nvGrpSpPr>
          <p:grpSpPr>
            <a:xfrm>
              <a:off x="1403750" y="3593123"/>
              <a:ext cx="490436" cy="476221"/>
              <a:chOff x="1403750" y="3593123"/>
              <a:chExt cx="808892" cy="785446"/>
            </a:xfrm>
          </p:grpSpPr>
          <p:sp>
            <p:nvSpPr>
              <p:cNvPr id="16"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划分区域</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500"/>
                                        <p:tgtEl>
                                          <p:spTgt spid="11">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wipe(left)">
                                      <p:cBhvr>
                                        <p:cTn id="20" dur="500"/>
                                        <p:tgtEl>
                                          <p:spTgt spid="11">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wipe(left)">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75" name="组合 74"/>
          <p:cNvGrpSpPr/>
          <p:nvPr/>
        </p:nvGrpSpPr>
        <p:grpSpPr>
          <a:xfrm>
            <a:off x="430213" y="0"/>
            <a:ext cx="7484593" cy="1428589"/>
            <a:chOff x="551030" y="-368704"/>
            <a:chExt cx="7484593" cy="1428589"/>
          </a:xfrm>
        </p:grpSpPr>
        <p:grpSp>
          <p:nvGrpSpPr>
            <p:cNvPr id="78" name="组合 77"/>
            <p:cNvGrpSpPr/>
            <p:nvPr/>
          </p:nvGrpSpPr>
          <p:grpSpPr>
            <a:xfrm>
              <a:off x="1201631" y="303925"/>
              <a:ext cx="6833992" cy="655383"/>
              <a:chOff x="1839058" y="967769"/>
              <a:chExt cx="6833992" cy="655383"/>
            </a:xfrm>
          </p:grpSpPr>
          <p:sp>
            <p:nvSpPr>
              <p:cNvPr id="88" name="矩形: 圆角 87"/>
              <p:cNvSpPr/>
              <p:nvPr/>
            </p:nvSpPr>
            <p:spPr>
              <a:xfrm>
                <a:off x="1839058" y="967769"/>
                <a:ext cx="6833992" cy="65538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694329" y="1038377"/>
                <a:ext cx="597872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因特网上的</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间路由</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——BGP4</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79" name="图片 78"/>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1" name="Text Box 79"/>
          <p:cNvSpPr txBox="1">
            <a:spLocks noChangeArrowheads="1"/>
          </p:cNvSpPr>
          <p:nvPr/>
        </p:nvSpPr>
        <p:spPr bwMode="auto">
          <a:xfrm>
            <a:off x="1420380" y="3931930"/>
            <a:ext cx="10515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从相邻</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获取子网可达性信息</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向该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内部的所有路由器传播这些可达性信息</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基于该可达性信息和</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策略，决定到达子网的“好”路由</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1085850" lvl="1" indent="-342900">
              <a:lnSpc>
                <a:spcPct val="150000"/>
              </a:lnSpc>
              <a:buClr>
                <a:srgbClr val="009FF6"/>
              </a:buClr>
              <a:buFont typeface="Wingdings" panose="05000000000000000000" pitchFamily="2" charset="2"/>
              <a:buChar char="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边界网关协议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只能是力求寻找一条能够到达目的网络且比较好的路由（不能兜圈子），而并非要寻找一条最佳路由</a:t>
            </a:r>
          </a:p>
        </p:txBody>
      </p:sp>
      <p:grpSp>
        <p:nvGrpSpPr>
          <p:cNvPr id="13" name="组合 12"/>
          <p:cNvGrpSpPr/>
          <p:nvPr/>
        </p:nvGrpSpPr>
        <p:grpSpPr>
          <a:xfrm>
            <a:off x="838200" y="1827725"/>
            <a:ext cx="9265169" cy="498598"/>
            <a:chOff x="1403750" y="3593123"/>
            <a:chExt cx="9265169" cy="498598"/>
          </a:xfrm>
        </p:grpSpPr>
        <p:grpSp>
          <p:nvGrpSpPr>
            <p:cNvPr id="14" name="组合 13"/>
            <p:cNvGrpSpPr/>
            <p:nvPr/>
          </p:nvGrpSpPr>
          <p:grpSpPr>
            <a:xfrm>
              <a:off x="1403750" y="3593123"/>
              <a:ext cx="490436" cy="476221"/>
              <a:chOff x="1403750" y="3593123"/>
              <a:chExt cx="808892" cy="785446"/>
            </a:xfrm>
          </p:grpSpPr>
          <p:sp>
            <p:nvSpPr>
              <p:cNvPr id="16"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p:cNvSpPr txBox="1">
              <a:spLocks noChangeArrowheads="1"/>
            </p:cNvSpPr>
            <p:nvPr/>
          </p:nvSpPr>
          <p:spPr bwMode="auto">
            <a:xfrm>
              <a:off x="1985930" y="3593123"/>
              <a:ext cx="868298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因特网的规模太大，使得自治系统之间路由选择非常困难</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8" name="Text Box 79"/>
          <p:cNvSpPr txBox="1">
            <a:spLocks noChangeArrowheads="1"/>
          </p:cNvSpPr>
          <p:nvPr/>
        </p:nvSpPr>
        <p:spPr bwMode="auto">
          <a:xfrm>
            <a:off x="1420380" y="2281353"/>
            <a:ext cx="10515600"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对于自治系统之间的路由选择，要寻找最佳路由是很不现实的。 </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自治系统之间的路由选择必须考虑技术无关的一些策略</a:t>
            </a:r>
          </a:p>
        </p:txBody>
      </p:sp>
      <p:grpSp>
        <p:nvGrpSpPr>
          <p:cNvPr id="19" name="组合 18"/>
          <p:cNvGrpSpPr/>
          <p:nvPr/>
        </p:nvGrpSpPr>
        <p:grpSpPr>
          <a:xfrm>
            <a:off x="838200" y="3462246"/>
            <a:ext cx="9265169" cy="476221"/>
            <a:chOff x="1403750" y="3593123"/>
            <a:chExt cx="9265169" cy="476221"/>
          </a:xfrm>
        </p:grpSpPr>
        <p:grpSp>
          <p:nvGrpSpPr>
            <p:cNvPr id="20" name="组合 19"/>
            <p:cNvGrpSpPr/>
            <p:nvPr/>
          </p:nvGrpSpPr>
          <p:grpSpPr>
            <a:xfrm>
              <a:off x="1403750" y="3593123"/>
              <a:ext cx="490436" cy="476221"/>
              <a:chOff x="1403750" y="3593123"/>
              <a:chExt cx="808892" cy="785446"/>
            </a:xfrm>
          </p:grpSpPr>
          <p:sp>
            <p:nvSpPr>
              <p:cNvPr id="22"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0" y="3593123"/>
              <a:ext cx="868298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为每个</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提供一种手段，以处理</a:t>
              </a:r>
            </a:p>
          </p:txBody>
        </p:sp>
      </p:grpSp>
    </p:spTree>
    <p:extLst>
      <p:ext uri="{BB962C8B-B14F-4D97-AF65-F5344CB8AC3E}">
        <p14:creationId xmlns:p14="http://schemas.microsoft.com/office/powerpoint/2010/main" val="323580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wipe(left)">
                                      <p:cBhvr>
                                        <p:cTn id="16" dur="500"/>
                                        <p:tgtEl>
                                          <p:spTgt spid="18">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wipe(left)">
                                      <p:cBhvr>
                                        <p:cTn id="20" dur="500"/>
                                        <p:tgtEl>
                                          <p:spTgt spid="1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500"/>
                                        <p:tgtEl>
                                          <p:spTgt spid="11">
                                            <p:txEl>
                                              <p:pRg st="0" end="0"/>
                                            </p:txEl>
                                          </p:spTgt>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wipe(left)">
                                      <p:cBhvr>
                                        <p:cTn id="33" dur="500"/>
                                        <p:tgtEl>
                                          <p:spTgt spid="11">
                                            <p:txEl>
                                              <p:pRg st="1" end="1"/>
                                            </p:txEl>
                                          </p:spTgt>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wipe(left)">
                                      <p:cBhvr>
                                        <p:cTn id="37" dur="500"/>
                                        <p:tgtEl>
                                          <p:spTgt spid="11">
                                            <p:txEl>
                                              <p:pRg st="2" end="2"/>
                                            </p:txEl>
                                          </p:spTgt>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wipe(left)">
                                      <p:cBhvr>
                                        <p:cTn id="4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8" grpId="0" uiExpand="1"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318123" cy="1428589"/>
            <a:chOff x="551030" y="-368704"/>
            <a:chExt cx="7318123" cy="1428589"/>
          </a:xfrm>
        </p:grpSpPr>
        <p:grpSp>
          <p:nvGrpSpPr>
            <p:cNvPr id="29" name="组合 28"/>
            <p:cNvGrpSpPr/>
            <p:nvPr/>
          </p:nvGrpSpPr>
          <p:grpSpPr>
            <a:xfrm>
              <a:off x="1201630" y="303925"/>
              <a:ext cx="6667523" cy="687997"/>
              <a:chOff x="1839057" y="967769"/>
              <a:chExt cx="6667523" cy="687997"/>
            </a:xfrm>
          </p:grpSpPr>
          <p:sp>
            <p:nvSpPr>
              <p:cNvPr id="31" name="矩形: 圆角 30"/>
              <p:cNvSpPr/>
              <p:nvPr/>
            </p:nvSpPr>
            <p:spPr>
              <a:xfrm>
                <a:off x="1839057" y="967769"/>
                <a:ext cx="66675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50837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BGP-4</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与</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发言人</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3" name="组合 32"/>
          <p:cNvGrpSpPr/>
          <p:nvPr/>
        </p:nvGrpSpPr>
        <p:grpSpPr>
          <a:xfrm>
            <a:off x="1312096" y="1601944"/>
            <a:ext cx="9783251" cy="476221"/>
            <a:chOff x="1403750" y="3593123"/>
            <a:chExt cx="9783251" cy="476221"/>
          </a:xfrm>
        </p:grpSpPr>
        <p:grpSp>
          <p:nvGrpSpPr>
            <p:cNvPr id="34" name="组合 33"/>
            <p:cNvGrpSpPr/>
            <p:nvPr/>
          </p:nvGrpSpPr>
          <p:grpSpPr>
            <a:xfrm>
              <a:off x="1403750" y="3593123"/>
              <a:ext cx="490436" cy="476221"/>
              <a:chOff x="1403750" y="3593123"/>
              <a:chExt cx="808892" cy="785446"/>
            </a:xfrm>
          </p:grpSpPr>
          <p:sp>
            <p:nvSpPr>
              <p:cNvPr id="36" name="对话气泡: 椭圆形 3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5" name="Text Box 79"/>
            <p:cNvSpPr txBox="1">
              <a:spLocks noChangeArrowheads="1"/>
            </p:cNvSpPr>
            <p:nvPr/>
          </p:nvSpPr>
          <p:spPr bwMode="auto">
            <a:xfrm>
              <a:off x="1985930" y="3593123"/>
              <a:ext cx="920107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每一个</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要选择一个路由器作为该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发言人” 。</a:t>
              </a:r>
            </a:p>
          </p:txBody>
        </p:sp>
      </p:grpSp>
      <p:grpSp>
        <p:nvGrpSpPr>
          <p:cNvPr id="38" name="组合 37"/>
          <p:cNvGrpSpPr/>
          <p:nvPr/>
        </p:nvGrpSpPr>
        <p:grpSpPr>
          <a:xfrm>
            <a:off x="1312096" y="2321851"/>
            <a:ext cx="7350863" cy="476221"/>
            <a:chOff x="1403750" y="3593123"/>
            <a:chExt cx="7350863" cy="476221"/>
          </a:xfrm>
        </p:grpSpPr>
        <p:grpSp>
          <p:nvGrpSpPr>
            <p:cNvPr id="39" name="组合 38"/>
            <p:cNvGrpSpPr/>
            <p:nvPr/>
          </p:nvGrpSpPr>
          <p:grpSpPr>
            <a:xfrm>
              <a:off x="1403750" y="3593123"/>
              <a:ext cx="490436" cy="476221"/>
              <a:chOff x="1403750" y="3593123"/>
              <a:chExt cx="808892" cy="785446"/>
            </a:xfrm>
          </p:grpSpPr>
          <p:sp>
            <p:nvSpPr>
              <p:cNvPr id="41" name="对话气泡: 椭圆形 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两个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发言人通过一个共享网络连接在一起的。 </a:t>
              </a:r>
            </a:p>
          </p:txBody>
        </p:sp>
      </p:grpSp>
      <p:sp>
        <p:nvSpPr>
          <p:cNvPr id="48" name="Line 8"/>
          <p:cNvSpPr>
            <a:spLocks noChangeShapeType="1"/>
          </p:cNvSpPr>
          <p:nvPr/>
        </p:nvSpPr>
        <p:spPr bwMode="auto">
          <a:xfrm>
            <a:off x="4014660" y="3972985"/>
            <a:ext cx="532092" cy="53075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9" name="Line 9"/>
          <p:cNvSpPr>
            <a:spLocks noChangeShapeType="1"/>
          </p:cNvSpPr>
          <p:nvPr/>
        </p:nvSpPr>
        <p:spPr bwMode="auto">
          <a:xfrm flipH="1">
            <a:off x="4864141" y="3972985"/>
            <a:ext cx="638778" cy="53075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r>
              <a:rPr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endParaRPr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0" name="Line 10"/>
          <p:cNvSpPr>
            <a:spLocks noChangeShapeType="1"/>
          </p:cNvSpPr>
          <p:nvPr/>
        </p:nvSpPr>
        <p:spPr bwMode="auto">
          <a:xfrm flipH="1">
            <a:off x="2210345" y="4594426"/>
            <a:ext cx="466748" cy="378733"/>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 name="Line 11"/>
          <p:cNvSpPr>
            <a:spLocks noChangeShapeType="1"/>
          </p:cNvSpPr>
          <p:nvPr/>
        </p:nvSpPr>
        <p:spPr bwMode="auto">
          <a:xfrm>
            <a:off x="4096007" y="3886303"/>
            <a:ext cx="1289559" cy="0"/>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2" name="Line 12"/>
          <p:cNvSpPr>
            <a:spLocks noChangeShapeType="1"/>
          </p:cNvSpPr>
          <p:nvPr/>
        </p:nvSpPr>
        <p:spPr bwMode="auto">
          <a:xfrm>
            <a:off x="6340399" y="5426572"/>
            <a:ext cx="598771" cy="153360"/>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3" name="Line 13"/>
          <p:cNvSpPr>
            <a:spLocks noChangeShapeType="1"/>
          </p:cNvSpPr>
          <p:nvPr/>
        </p:nvSpPr>
        <p:spPr bwMode="auto">
          <a:xfrm>
            <a:off x="2343701" y="5275879"/>
            <a:ext cx="598772" cy="53075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4" name="Line 14"/>
          <p:cNvSpPr>
            <a:spLocks noChangeShapeType="1"/>
          </p:cNvSpPr>
          <p:nvPr/>
        </p:nvSpPr>
        <p:spPr bwMode="auto">
          <a:xfrm flipH="1">
            <a:off x="1411539" y="5385231"/>
            <a:ext cx="485418" cy="570766"/>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5" name="Line 15"/>
          <p:cNvSpPr>
            <a:spLocks noChangeShapeType="1"/>
          </p:cNvSpPr>
          <p:nvPr/>
        </p:nvSpPr>
        <p:spPr bwMode="auto">
          <a:xfrm flipV="1">
            <a:off x="6472421" y="5881318"/>
            <a:ext cx="518758" cy="30271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6" name="Line 16"/>
          <p:cNvSpPr>
            <a:spLocks noChangeShapeType="1"/>
          </p:cNvSpPr>
          <p:nvPr/>
        </p:nvSpPr>
        <p:spPr bwMode="auto">
          <a:xfrm>
            <a:off x="7472596" y="5729291"/>
            <a:ext cx="598772" cy="152027"/>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7" name="Text Box 17"/>
          <p:cNvSpPr txBox="1">
            <a:spLocks noChangeArrowheads="1"/>
          </p:cNvSpPr>
          <p:nvPr/>
        </p:nvSpPr>
        <p:spPr bwMode="auto">
          <a:xfrm>
            <a:off x="2639753" y="4585092"/>
            <a:ext cx="1159682" cy="31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发言人</a:t>
            </a:r>
          </a:p>
        </p:txBody>
      </p:sp>
      <p:sp>
        <p:nvSpPr>
          <p:cNvPr id="58" name="Text Box 18"/>
          <p:cNvSpPr txBox="1">
            <a:spLocks noChangeArrowheads="1"/>
          </p:cNvSpPr>
          <p:nvPr/>
        </p:nvSpPr>
        <p:spPr bwMode="auto">
          <a:xfrm>
            <a:off x="4068306" y="3332873"/>
            <a:ext cx="736853" cy="4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BGP</a:t>
            </a:r>
          </a:p>
          <a:p>
            <a:pPr algn="ctr" eaLnBrk="1" hangingPunct="1">
              <a:lnSpc>
                <a:spcPct val="90000"/>
              </a:lnSpc>
            </a:pP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发言人</a:t>
            </a:r>
          </a:p>
        </p:txBody>
      </p:sp>
      <p:sp>
        <p:nvSpPr>
          <p:cNvPr id="60" name="Text Box 19"/>
          <p:cNvSpPr txBox="1">
            <a:spLocks noChangeArrowheads="1"/>
          </p:cNvSpPr>
          <p:nvPr/>
        </p:nvSpPr>
        <p:spPr bwMode="auto">
          <a:xfrm>
            <a:off x="5050129" y="4298375"/>
            <a:ext cx="1159682" cy="310254"/>
          </a:xfrm>
          <a:prstGeom prst="rect">
            <a:avLst/>
          </a:prstGeom>
          <a:noFill/>
          <a:ln>
            <a:noFill/>
          </a:ln>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发言人</a:t>
            </a:r>
          </a:p>
        </p:txBody>
      </p:sp>
      <p:sp>
        <p:nvSpPr>
          <p:cNvPr id="61" name="Text Box 20"/>
          <p:cNvSpPr txBox="1">
            <a:spLocks noChangeArrowheads="1"/>
          </p:cNvSpPr>
          <p:nvPr/>
        </p:nvSpPr>
        <p:spPr bwMode="auto">
          <a:xfrm>
            <a:off x="6184371" y="4927818"/>
            <a:ext cx="1159682" cy="31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latin typeface="Times New Roman" panose="02020803070505020304" pitchFamily="18" charset="0"/>
                <a:ea typeface="思源黑体 CN Normal" panose="020B0400000000000000" pitchFamily="34" charset="-122"/>
                <a:cs typeface="Times New Roman" panose="02020803070505020304" pitchFamily="18" charset="0"/>
              </a:rPr>
              <a:t>BGP </a:t>
            </a:r>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发言人</a:t>
            </a:r>
          </a:p>
        </p:txBody>
      </p:sp>
      <p:sp>
        <p:nvSpPr>
          <p:cNvPr id="62" name="Text Box 21"/>
          <p:cNvSpPr txBox="1">
            <a:spLocks noChangeArrowheads="1"/>
          </p:cNvSpPr>
          <p:nvPr/>
        </p:nvSpPr>
        <p:spPr bwMode="auto">
          <a:xfrm>
            <a:off x="4799768" y="3219520"/>
            <a:ext cx="736853" cy="4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BGP</a:t>
            </a:r>
          </a:p>
          <a:p>
            <a:pPr algn="ctr" eaLnBrk="1" hangingPunct="1">
              <a:lnSpc>
                <a:spcPct val="90000"/>
              </a:lnSpc>
            </a:pPr>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发言人</a:t>
            </a:r>
          </a:p>
        </p:txBody>
      </p:sp>
      <p:grpSp>
        <p:nvGrpSpPr>
          <p:cNvPr id="6" name="组合 5"/>
          <p:cNvGrpSpPr/>
          <p:nvPr/>
        </p:nvGrpSpPr>
        <p:grpSpPr>
          <a:xfrm>
            <a:off x="6910464" y="5426572"/>
            <a:ext cx="562131" cy="574767"/>
            <a:chOff x="6288193" y="5446102"/>
            <a:chExt cx="562131" cy="574767"/>
          </a:xfrm>
        </p:grpSpPr>
        <p:sp>
          <p:nvSpPr>
            <p:cNvPr id="47" name="Oval 7"/>
            <p:cNvSpPr>
              <a:spLocks noChangeArrowheads="1"/>
            </p:cNvSpPr>
            <p:nvPr/>
          </p:nvSpPr>
          <p:spPr bwMode="auto">
            <a:xfrm>
              <a:off x="6318232" y="5446102"/>
              <a:ext cx="532092" cy="574767"/>
            </a:xfrm>
            <a:prstGeom prst="ellipse">
              <a:avLst/>
            </a:prstGeom>
            <a:solidFill>
              <a:srgbClr val="FFC000"/>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7" name="Text Box 112"/>
            <p:cNvSpPr txBox="1">
              <a:spLocks noChangeArrowheads="1"/>
            </p:cNvSpPr>
            <p:nvPr/>
          </p:nvSpPr>
          <p:spPr bwMode="auto">
            <a:xfrm>
              <a:off x="6288193" y="5536779"/>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5</a:t>
              </a:r>
            </a:p>
          </p:txBody>
        </p:sp>
      </p:grpSp>
      <p:grpSp>
        <p:nvGrpSpPr>
          <p:cNvPr id="7" name="组合 6"/>
          <p:cNvGrpSpPr/>
          <p:nvPr/>
        </p:nvGrpSpPr>
        <p:grpSpPr>
          <a:xfrm>
            <a:off x="1803343" y="4927818"/>
            <a:ext cx="539025" cy="574767"/>
            <a:chOff x="1181072" y="4947348"/>
            <a:chExt cx="539025" cy="574767"/>
          </a:xfrm>
        </p:grpSpPr>
        <p:sp>
          <p:nvSpPr>
            <p:cNvPr id="46" name="Oval 6"/>
            <p:cNvSpPr>
              <a:spLocks noChangeArrowheads="1"/>
            </p:cNvSpPr>
            <p:nvPr/>
          </p:nvSpPr>
          <p:spPr bwMode="auto">
            <a:xfrm>
              <a:off x="1189338" y="4947348"/>
              <a:ext cx="530759" cy="574767"/>
            </a:xfrm>
            <a:prstGeom prst="ellipse">
              <a:avLst/>
            </a:prstGeom>
            <a:solidFill>
              <a:srgbClr val="FFC000"/>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8" name="Text Box 113"/>
            <p:cNvSpPr txBox="1">
              <a:spLocks noChangeArrowheads="1"/>
            </p:cNvSpPr>
            <p:nvPr/>
          </p:nvSpPr>
          <p:spPr bwMode="auto">
            <a:xfrm>
              <a:off x="1181072" y="5031780"/>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4</a:t>
              </a:r>
            </a:p>
          </p:txBody>
        </p:sp>
      </p:grpSp>
      <p:grpSp>
        <p:nvGrpSpPr>
          <p:cNvPr id="5" name="组合 4"/>
          <p:cNvGrpSpPr/>
          <p:nvPr/>
        </p:nvGrpSpPr>
        <p:grpSpPr>
          <a:xfrm>
            <a:off x="3475899" y="4445067"/>
            <a:ext cx="2895171" cy="1740304"/>
            <a:chOff x="2853628" y="4464597"/>
            <a:chExt cx="2895171" cy="1740304"/>
          </a:xfrm>
        </p:grpSpPr>
        <p:sp>
          <p:nvSpPr>
            <p:cNvPr id="64" name="Line 23"/>
            <p:cNvSpPr>
              <a:spLocks noChangeShapeType="1"/>
            </p:cNvSpPr>
            <p:nvPr/>
          </p:nvSpPr>
          <p:spPr bwMode="auto">
            <a:xfrm>
              <a:off x="4137852" y="4640628"/>
              <a:ext cx="317389" cy="5320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5" name="Oval 24"/>
            <p:cNvSpPr>
              <a:spLocks noChangeArrowheads="1"/>
            </p:cNvSpPr>
            <p:nvPr/>
          </p:nvSpPr>
          <p:spPr bwMode="auto">
            <a:xfrm>
              <a:off x="2853628" y="4583285"/>
              <a:ext cx="2731143" cy="1621616"/>
            </a:xfrm>
            <a:prstGeom prst="ellipse">
              <a:avLst/>
            </a:prstGeom>
            <a:solidFill>
              <a:srgbClr val="FFC000"/>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6" name="Line 25"/>
            <p:cNvSpPr>
              <a:spLocks noChangeShapeType="1"/>
            </p:cNvSpPr>
            <p:nvPr/>
          </p:nvSpPr>
          <p:spPr bwMode="auto">
            <a:xfrm>
              <a:off x="4852643" y="4992689"/>
              <a:ext cx="664116" cy="3027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7" name="Line 26"/>
            <p:cNvSpPr>
              <a:spLocks noChangeShapeType="1"/>
            </p:cNvSpPr>
            <p:nvPr/>
          </p:nvSpPr>
          <p:spPr bwMode="auto">
            <a:xfrm flipH="1">
              <a:off x="4852643" y="5389958"/>
              <a:ext cx="648258" cy="5108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9" name="Line 27"/>
            <p:cNvSpPr>
              <a:spLocks noChangeShapeType="1"/>
            </p:cNvSpPr>
            <p:nvPr/>
          </p:nvSpPr>
          <p:spPr bwMode="auto">
            <a:xfrm>
              <a:off x="4185860" y="5219395"/>
              <a:ext cx="532093" cy="52942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0" name="Line 28"/>
            <p:cNvSpPr>
              <a:spLocks noChangeShapeType="1"/>
            </p:cNvSpPr>
            <p:nvPr/>
          </p:nvSpPr>
          <p:spPr bwMode="auto">
            <a:xfrm flipV="1">
              <a:off x="4253872" y="5067369"/>
              <a:ext cx="530759" cy="15202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1" name="Line 29"/>
            <p:cNvSpPr>
              <a:spLocks noChangeShapeType="1"/>
            </p:cNvSpPr>
            <p:nvPr/>
          </p:nvSpPr>
          <p:spPr bwMode="auto">
            <a:xfrm flipH="1">
              <a:off x="3320376" y="5219395"/>
              <a:ext cx="865484" cy="1186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2" name="Line 30"/>
            <p:cNvSpPr>
              <a:spLocks noChangeShapeType="1"/>
            </p:cNvSpPr>
            <p:nvPr/>
          </p:nvSpPr>
          <p:spPr bwMode="auto">
            <a:xfrm>
              <a:off x="3320376" y="5371422"/>
              <a:ext cx="530759" cy="6067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3" name="Line 31"/>
            <p:cNvSpPr>
              <a:spLocks noChangeShapeType="1"/>
            </p:cNvSpPr>
            <p:nvPr/>
          </p:nvSpPr>
          <p:spPr bwMode="auto">
            <a:xfrm flipV="1">
              <a:off x="3919147" y="5900848"/>
              <a:ext cx="798806" cy="7734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6" name="Picture 47"/>
            <p:cNvSpPr>
              <a:spLocks noChangeArrowheads="1"/>
            </p:cNvSpPr>
            <p:nvPr/>
          </p:nvSpPr>
          <p:spPr bwMode="auto">
            <a:xfrm>
              <a:off x="3720446" y="5900848"/>
              <a:ext cx="274715" cy="17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38" name="Group 73"/>
            <p:cNvGrpSpPr/>
            <p:nvPr/>
          </p:nvGrpSpPr>
          <p:grpSpPr bwMode="auto">
            <a:xfrm>
              <a:off x="4517918" y="5672808"/>
              <a:ext cx="480084" cy="414739"/>
              <a:chOff x="2949" y="196"/>
              <a:chExt cx="941" cy="598"/>
            </a:xfrm>
          </p:grpSpPr>
          <p:sp>
            <p:nvSpPr>
              <p:cNvPr id="139" name="Oval 7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0"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1"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2" name="Oval 7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3" name="Oval 7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4"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5" name="Oval 8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6" name="Oval 8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7"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8"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9"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75" name="Text Box 110"/>
            <p:cNvSpPr txBox="1">
              <a:spLocks noChangeArrowheads="1"/>
            </p:cNvSpPr>
            <p:nvPr/>
          </p:nvSpPr>
          <p:spPr bwMode="auto">
            <a:xfrm>
              <a:off x="3644432" y="4824660"/>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179" name="Picture 114"/>
            <p:cNvSpPr>
              <a:spLocks noChangeArrowheads="1"/>
            </p:cNvSpPr>
            <p:nvPr/>
          </p:nvSpPr>
          <p:spPr bwMode="auto">
            <a:xfrm>
              <a:off x="5384736" y="5219395"/>
              <a:ext cx="364063" cy="27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0" name="Line 115"/>
            <p:cNvSpPr>
              <a:spLocks noChangeShapeType="1"/>
            </p:cNvSpPr>
            <p:nvPr/>
          </p:nvSpPr>
          <p:spPr bwMode="auto">
            <a:xfrm>
              <a:off x="4137852" y="4640628"/>
              <a:ext cx="648113" cy="2747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1" name="Group 116"/>
            <p:cNvGrpSpPr/>
            <p:nvPr/>
          </p:nvGrpSpPr>
          <p:grpSpPr bwMode="auto">
            <a:xfrm>
              <a:off x="4584597" y="4764650"/>
              <a:ext cx="478750" cy="413405"/>
              <a:chOff x="2949" y="196"/>
              <a:chExt cx="941" cy="598"/>
            </a:xfrm>
          </p:grpSpPr>
          <p:sp>
            <p:nvSpPr>
              <p:cNvPr id="182" name="Oval 11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3"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4"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5" name="Oval 12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6" name="Oval 12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7"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8" name="Oval 12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9" name="Oval 12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0"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1"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2"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93" name="Picture 128"/>
            <p:cNvSpPr>
              <a:spLocks noChangeArrowheads="1"/>
            </p:cNvSpPr>
            <p:nvPr/>
          </p:nvSpPr>
          <p:spPr bwMode="auto">
            <a:xfrm>
              <a:off x="3924481" y="4464597"/>
              <a:ext cx="364064" cy="27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4" name="Picture 129"/>
            <p:cNvSpPr>
              <a:spLocks noChangeArrowheads="1"/>
            </p:cNvSpPr>
            <p:nvPr/>
          </p:nvSpPr>
          <p:spPr bwMode="auto">
            <a:xfrm>
              <a:off x="4052503" y="5143383"/>
              <a:ext cx="274715" cy="1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95" name="Group 130"/>
            <p:cNvGrpSpPr/>
            <p:nvPr/>
          </p:nvGrpSpPr>
          <p:grpSpPr bwMode="auto">
            <a:xfrm>
              <a:off x="2986985" y="5143383"/>
              <a:ext cx="478750" cy="414739"/>
              <a:chOff x="2949" y="196"/>
              <a:chExt cx="941" cy="598"/>
            </a:xfrm>
          </p:grpSpPr>
          <p:sp>
            <p:nvSpPr>
              <p:cNvPr id="196" name="Oval 131"/>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7"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8"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99" name="Oval 134"/>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0" name="Oval 135"/>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1"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2" name="Oval 137"/>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3" name="Oval 138"/>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4"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5"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6"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grpSp>
        <p:nvGrpSpPr>
          <p:cNvPr id="3" name="组合 2"/>
          <p:cNvGrpSpPr/>
          <p:nvPr/>
        </p:nvGrpSpPr>
        <p:grpSpPr>
          <a:xfrm>
            <a:off x="1610240" y="2926136"/>
            <a:ext cx="2501770" cy="1710964"/>
            <a:chOff x="987969" y="2945666"/>
            <a:chExt cx="2501770" cy="1710964"/>
          </a:xfrm>
        </p:grpSpPr>
        <p:sp>
          <p:nvSpPr>
            <p:cNvPr id="44" name="Oval 4"/>
            <p:cNvSpPr>
              <a:spLocks noChangeArrowheads="1"/>
            </p:cNvSpPr>
            <p:nvPr/>
          </p:nvSpPr>
          <p:spPr bwMode="auto">
            <a:xfrm>
              <a:off x="987969" y="2945666"/>
              <a:ext cx="2404420" cy="1577608"/>
            </a:xfrm>
            <a:prstGeom prst="ellipse">
              <a:avLst/>
            </a:prstGeom>
            <a:solidFill>
              <a:srgbClr val="FFC000"/>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35"/>
            <p:cNvSpPr>
              <a:spLocks noChangeShapeType="1"/>
            </p:cNvSpPr>
            <p:nvPr/>
          </p:nvSpPr>
          <p:spPr bwMode="auto">
            <a:xfrm>
              <a:off x="2920306" y="3401746"/>
              <a:ext cx="312054" cy="35339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Line 36"/>
            <p:cNvSpPr>
              <a:spLocks noChangeShapeType="1"/>
            </p:cNvSpPr>
            <p:nvPr/>
          </p:nvSpPr>
          <p:spPr bwMode="auto">
            <a:xfrm flipV="1">
              <a:off x="2453558" y="3873828"/>
              <a:ext cx="778802" cy="28404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Line 37"/>
            <p:cNvSpPr>
              <a:spLocks noChangeShapeType="1"/>
            </p:cNvSpPr>
            <p:nvPr/>
          </p:nvSpPr>
          <p:spPr bwMode="auto">
            <a:xfrm flipH="1">
              <a:off x="2188178" y="4157877"/>
              <a:ext cx="265380" cy="38006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Line 38"/>
            <p:cNvSpPr>
              <a:spLocks noChangeShapeType="1"/>
            </p:cNvSpPr>
            <p:nvPr/>
          </p:nvSpPr>
          <p:spPr bwMode="auto">
            <a:xfrm flipV="1">
              <a:off x="1521395" y="4157877"/>
              <a:ext cx="86681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Line 39"/>
            <p:cNvSpPr>
              <a:spLocks noChangeShapeType="1"/>
            </p:cNvSpPr>
            <p:nvPr/>
          </p:nvSpPr>
          <p:spPr bwMode="auto">
            <a:xfrm>
              <a:off x="1388039" y="3628452"/>
              <a:ext cx="105352" cy="47208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Line 40"/>
            <p:cNvSpPr>
              <a:spLocks noChangeShapeType="1"/>
            </p:cNvSpPr>
            <p:nvPr/>
          </p:nvSpPr>
          <p:spPr bwMode="auto">
            <a:xfrm flipV="1">
              <a:off x="1388039" y="3173705"/>
              <a:ext cx="733461" cy="37873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9" name="Line 41"/>
            <p:cNvSpPr>
              <a:spLocks noChangeShapeType="1"/>
            </p:cNvSpPr>
            <p:nvPr/>
          </p:nvSpPr>
          <p:spPr bwMode="auto">
            <a:xfrm>
              <a:off x="2121500" y="3173705"/>
              <a:ext cx="666783" cy="2280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2" name="Picture 44"/>
            <p:cNvSpPr>
              <a:spLocks noChangeArrowheads="1"/>
            </p:cNvSpPr>
            <p:nvPr/>
          </p:nvSpPr>
          <p:spPr bwMode="auto">
            <a:xfrm>
              <a:off x="1988143" y="4387250"/>
              <a:ext cx="364064" cy="2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4" name="Picture 46"/>
            <p:cNvSpPr>
              <a:spLocks noChangeArrowheads="1"/>
            </p:cNvSpPr>
            <p:nvPr/>
          </p:nvSpPr>
          <p:spPr bwMode="auto">
            <a:xfrm>
              <a:off x="3127009" y="3755140"/>
              <a:ext cx="362730" cy="27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9" name="Picture 48"/>
            <p:cNvSpPr>
              <a:spLocks noChangeArrowheads="1"/>
            </p:cNvSpPr>
            <p:nvPr/>
          </p:nvSpPr>
          <p:spPr bwMode="auto">
            <a:xfrm>
              <a:off x="1388039" y="4084531"/>
              <a:ext cx="274715" cy="1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10" name="Group 49"/>
            <p:cNvGrpSpPr/>
            <p:nvPr/>
          </p:nvGrpSpPr>
          <p:grpSpPr bwMode="auto">
            <a:xfrm>
              <a:off x="2588248" y="3173705"/>
              <a:ext cx="478751" cy="413405"/>
              <a:chOff x="2949" y="196"/>
              <a:chExt cx="941" cy="598"/>
            </a:xfrm>
          </p:grpSpPr>
          <p:sp>
            <p:nvSpPr>
              <p:cNvPr id="111" name="Oval 5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2"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3"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7" name="Oval 5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8" name="Oval 5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0"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1" name="Oval 5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2" name="Oval 5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3"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4"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5"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26" name="Group 61"/>
            <p:cNvGrpSpPr/>
            <p:nvPr/>
          </p:nvGrpSpPr>
          <p:grpSpPr bwMode="auto">
            <a:xfrm>
              <a:off x="1122659" y="3401746"/>
              <a:ext cx="478750" cy="413405"/>
              <a:chOff x="2949" y="196"/>
              <a:chExt cx="941" cy="598"/>
            </a:xfrm>
          </p:grpSpPr>
          <p:sp>
            <p:nvSpPr>
              <p:cNvPr id="127" name="Oval 6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8"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9"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0" name="Oval 6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Oval 6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2"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3" name="Oval 6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4" name="Oval 6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5"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6"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7"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74" name="Text Box 109"/>
            <p:cNvSpPr txBox="1">
              <a:spLocks noChangeArrowheads="1"/>
            </p:cNvSpPr>
            <p:nvPr/>
          </p:nvSpPr>
          <p:spPr bwMode="auto">
            <a:xfrm>
              <a:off x="1721430" y="3385743"/>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207" name="Line 142"/>
            <p:cNvSpPr>
              <a:spLocks noChangeShapeType="1"/>
            </p:cNvSpPr>
            <p:nvPr/>
          </p:nvSpPr>
          <p:spPr bwMode="auto">
            <a:xfrm>
              <a:off x="2121500" y="3173705"/>
              <a:ext cx="398737" cy="91082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8" name="Picture 143"/>
            <p:cNvSpPr>
              <a:spLocks noChangeArrowheads="1"/>
            </p:cNvSpPr>
            <p:nvPr/>
          </p:nvSpPr>
          <p:spPr bwMode="auto">
            <a:xfrm>
              <a:off x="1988143" y="3099026"/>
              <a:ext cx="274715" cy="1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09" name="Group 144"/>
            <p:cNvGrpSpPr/>
            <p:nvPr/>
          </p:nvGrpSpPr>
          <p:grpSpPr bwMode="auto">
            <a:xfrm>
              <a:off x="2254857" y="3931171"/>
              <a:ext cx="478751" cy="412072"/>
              <a:chOff x="2949" y="196"/>
              <a:chExt cx="941" cy="598"/>
            </a:xfrm>
          </p:grpSpPr>
          <p:sp>
            <p:nvSpPr>
              <p:cNvPr id="210" name="Oval 145"/>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1"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2"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3" name="Oval 148"/>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4" name="Oval 149"/>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5"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6" name="Oval 151"/>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7" name="Oval 152"/>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8"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9"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0"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grpSp>
        <p:nvGrpSpPr>
          <p:cNvPr id="4" name="组合 3"/>
          <p:cNvGrpSpPr/>
          <p:nvPr/>
        </p:nvGrpSpPr>
        <p:grpSpPr>
          <a:xfrm>
            <a:off x="5397567" y="2926136"/>
            <a:ext cx="3073870" cy="1577608"/>
            <a:chOff x="4775296" y="2945666"/>
            <a:chExt cx="3073870" cy="1577608"/>
          </a:xfrm>
        </p:grpSpPr>
        <p:sp>
          <p:nvSpPr>
            <p:cNvPr id="43" name="Oval 3"/>
            <p:cNvSpPr>
              <a:spLocks noChangeArrowheads="1"/>
            </p:cNvSpPr>
            <p:nvPr/>
          </p:nvSpPr>
          <p:spPr bwMode="auto">
            <a:xfrm>
              <a:off x="4880648" y="2945666"/>
              <a:ext cx="2968518" cy="1577608"/>
            </a:xfrm>
            <a:prstGeom prst="ellipse">
              <a:avLst/>
            </a:prstGeom>
            <a:solidFill>
              <a:srgbClr val="FFC000"/>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 name="Line 5"/>
            <p:cNvSpPr>
              <a:spLocks noChangeShapeType="1"/>
            </p:cNvSpPr>
            <p:nvPr/>
          </p:nvSpPr>
          <p:spPr bwMode="auto">
            <a:xfrm flipV="1">
              <a:off x="4986000" y="3503097"/>
              <a:ext cx="265380" cy="37739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3" name="Line 22"/>
            <p:cNvSpPr>
              <a:spLocks noChangeShapeType="1"/>
            </p:cNvSpPr>
            <p:nvPr/>
          </p:nvSpPr>
          <p:spPr bwMode="auto">
            <a:xfrm>
              <a:off x="5040676" y="3899165"/>
              <a:ext cx="744130" cy="2840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4" name="Line 32"/>
            <p:cNvSpPr>
              <a:spLocks noChangeShapeType="1"/>
            </p:cNvSpPr>
            <p:nvPr/>
          </p:nvSpPr>
          <p:spPr bwMode="auto">
            <a:xfrm>
              <a:off x="6316898" y="3351070"/>
              <a:ext cx="304053" cy="96016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Line 33"/>
            <p:cNvSpPr>
              <a:spLocks noChangeShapeType="1"/>
            </p:cNvSpPr>
            <p:nvPr/>
          </p:nvSpPr>
          <p:spPr bwMode="auto">
            <a:xfrm>
              <a:off x="5850150" y="4183215"/>
              <a:ext cx="733461" cy="153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34"/>
            <p:cNvSpPr>
              <a:spLocks noChangeShapeType="1"/>
            </p:cNvSpPr>
            <p:nvPr/>
          </p:nvSpPr>
          <p:spPr bwMode="auto">
            <a:xfrm>
              <a:off x="6383577" y="3173705"/>
              <a:ext cx="598772" cy="7601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0" name="Line 42"/>
            <p:cNvSpPr>
              <a:spLocks noChangeShapeType="1"/>
            </p:cNvSpPr>
            <p:nvPr/>
          </p:nvSpPr>
          <p:spPr bwMode="auto">
            <a:xfrm flipV="1">
              <a:off x="5651449" y="3197710"/>
              <a:ext cx="597438" cy="153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1" name="Line 43"/>
            <p:cNvSpPr>
              <a:spLocks noChangeShapeType="1"/>
            </p:cNvSpPr>
            <p:nvPr/>
          </p:nvSpPr>
          <p:spPr bwMode="auto">
            <a:xfrm>
              <a:off x="5651449" y="3425750"/>
              <a:ext cx="266713" cy="68411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3" name="Picture 45"/>
            <p:cNvSpPr>
              <a:spLocks noChangeArrowheads="1"/>
            </p:cNvSpPr>
            <p:nvPr/>
          </p:nvSpPr>
          <p:spPr bwMode="auto">
            <a:xfrm>
              <a:off x="4775296" y="3755140"/>
              <a:ext cx="362730" cy="27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50" name="Group 85"/>
            <p:cNvGrpSpPr/>
            <p:nvPr/>
          </p:nvGrpSpPr>
          <p:grpSpPr bwMode="auto">
            <a:xfrm>
              <a:off x="6050185" y="3023013"/>
              <a:ext cx="478751" cy="414739"/>
              <a:chOff x="2949" y="196"/>
              <a:chExt cx="941" cy="598"/>
            </a:xfrm>
          </p:grpSpPr>
          <p:sp>
            <p:nvSpPr>
              <p:cNvPr id="151" name="Oval 8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2"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3"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4" name="Oval 8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5" name="Oval 9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6"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7" name="Oval 9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8" name="Oval 9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9"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0"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1"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62" name="Group 97"/>
            <p:cNvGrpSpPr/>
            <p:nvPr/>
          </p:nvGrpSpPr>
          <p:grpSpPr bwMode="auto">
            <a:xfrm>
              <a:off x="5651449" y="3931171"/>
              <a:ext cx="478750" cy="414739"/>
              <a:chOff x="2949" y="196"/>
              <a:chExt cx="941" cy="598"/>
            </a:xfrm>
          </p:grpSpPr>
          <p:sp>
            <p:nvSpPr>
              <p:cNvPr id="163" name="Oval 9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5"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6" name="Oval 10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7" name="Oval 10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8"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Oval 10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0" name="Oval 10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1"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2"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3"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76" name="Text Box 111"/>
            <p:cNvSpPr txBox="1">
              <a:spLocks noChangeArrowheads="1"/>
            </p:cNvSpPr>
            <p:nvPr/>
          </p:nvSpPr>
          <p:spPr bwMode="auto">
            <a:xfrm>
              <a:off x="6516933" y="3437751"/>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221" name="Line 156"/>
            <p:cNvSpPr>
              <a:spLocks noChangeShapeType="1"/>
            </p:cNvSpPr>
            <p:nvPr/>
          </p:nvSpPr>
          <p:spPr bwMode="auto">
            <a:xfrm>
              <a:off x="7049026" y="3325732"/>
              <a:ext cx="466748" cy="45341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2" name="Line 157"/>
            <p:cNvSpPr>
              <a:spLocks noChangeShapeType="1"/>
            </p:cNvSpPr>
            <p:nvPr/>
          </p:nvSpPr>
          <p:spPr bwMode="auto">
            <a:xfrm flipH="1">
              <a:off x="6647623" y="3804482"/>
              <a:ext cx="798806" cy="5320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3" name="Line 158"/>
            <p:cNvSpPr>
              <a:spLocks noChangeShapeType="1"/>
            </p:cNvSpPr>
            <p:nvPr/>
          </p:nvSpPr>
          <p:spPr bwMode="auto">
            <a:xfrm flipV="1">
              <a:off x="5316724" y="3351070"/>
              <a:ext cx="334725" cy="15202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4" name="Picture 159"/>
            <p:cNvSpPr>
              <a:spLocks noChangeArrowheads="1"/>
            </p:cNvSpPr>
            <p:nvPr/>
          </p:nvSpPr>
          <p:spPr bwMode="auto">
            <a:xfrm>
              <a:off x="6442254" y="4233891"/>
              <a:ext cx="274715" cy="17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5" name="Picture 160"/>
            <p:cNvSpPr>
              <a:spLocks noChangeArrowheads="1"/>
            </p:cNvSpPr>
            <p:nvPr/>
          </p:nvSpPr>
          <p:spPr bwMode="auto">
            <a:xfrm>
              <a:off x="6850325" y="3173705"/>
              <a:ext cx="276049" cy="1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26" name="Group 161"/>
            <p:cNvGrpSpPr/>
            <p:nvPr/>
          </p:nvGrpSpPr>
          <p:grpSpPr bwMode="auto">
            <a:xfrm>
              <a:off x="7250394" y="3552438"/>
              <a:ext cx="477417" cy="413405"/>
              <a:chOff x="2949" y="196"/>
              <a:chExt cx="941" cy="598"/>
            </a:xfrm>
          </p:grpSpPr>
          <p:sp>
            <p:nvSpPr>
              <p:cNvPr id="227" name="Oval 16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8"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29"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0" name="Oval 16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1" name="Oval 16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2"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3" name="Oval 16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4" name="Oval 16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5"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6"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37"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38" name="Group 173"/>
            <p:cNvGrpSpPr/>
            <p:nvPr/>
          </p:nvGrpSpPr>
          <p:grpSpPr bwMode="auto">
            <a:xfrm>
              <a:off x="5086570" y="3304238"/>
              <a:ext cx="478751" cy="414739"/>
              <a:chOff x="2949" y="196"/>
              <a:chExt cx="941" cy="598"/>
            </a:xfrm>
          </p:grpSpPr>
          <p:sp>
            <p:nvSpPr>
              <p:cNvPr id="239" name="Oval 17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0"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1"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2" name="Oval 17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3" name="Oval 17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4"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5" name="Oval 18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6" name="Oval 18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7"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8"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49"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50" name="Picture 185"/>
            <p:cNvSpPr>
              <a:spLocks noChangeArrowheads="1"/>
            </p:cNvSpPr>
            <p:nvPr/>
          </p:nvSpPr>
          <p:spPr bwMode="auto">
            <a:xfrm>
              <a:off x="5516759" y="3249719"/>
              <a:ext cx="274715" cy="17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par>
                                <p:cTn id="27" presetID="53" presetClass="entr" presetSubtype="16"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par>
                                <p:cTn id="38" presetID="53" presetClass="entr" presetSubtype="16"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60" grpId="0"/>
      <p:bldP spid="61" grpId="0"/>
      <p:bldP spid="62"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ine 4"/>
          <p:cNvSpPr>
            <a:spLocks noChangeShapeType="1"/>
          </p:cNvSpPr>
          <p:nvPr/>
        </p:nvSpPr>
        <p:spPr bwMode="auto">
          <a:xfrm>
            <a:off x="3636237" y="4580604"/>
            <a:ext cx="1082675" cy="72231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55" name="Line 3"/>
          <p:cNvSpPr>
            <a:spLocks noChangeShapeType="1"/>
          </p:cNvSpPr>
          <p:nvPr/>
        </p:nvSpPr>
        <p:spPr bwMode="auto">
          <a:xfrm flipV="1">
            <a:off x="3636237" y="3566191"/>
            <a:ext cx="1158875" cy="5064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8" name="组合 27"/>
          <p:cNvGrpSpPr/>
          <p:nvPr/>
        </p:nvGrpSpPr>
        <p:grpSpPr>
          <a:xfrm>
            <a:off x="430213" y="0"/>
            <a:ext cx="7318123" cy="1428589"/>
            <a:chOff x="551030" y="-368704"/>
            <a:chExt cx="7318123" cy="1428589"/>
          </a:xfrm>
        </p:grpSpPr>
        <p:grpSp>
          <p:nvGrpSpPr>
            <p:cNvPr id="29" name="组合 28"/>
            <p:cNvGrpSpPr/>
            <p:nvPr/>
          </p:nvGrpSpPr>
          <p:grpSpPr>
            <a:xfrm>
              <a:off x="1201630" y="303925"/>
              <a:ext cx="6667523" cy="687997"/>
              <a:chOff x="1839057" y="967769"/>
              <a:chExt cx="6667523" cy="687997"/>
            </a:xfrm>
          </p:grpSpPr>
          <p:sp>
            <p:nvSpPr>
              <p:cNvPr id="31" name="矩形: 圆角 30"/>
              <p:cNvSpPr/>
              <p:nvPr/>
            </p:nvSpPr>
            <p:spPr>
              <a:xfrm>
                <a:off x="1839057" y="967769"/>
                <a:ext cx="66675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7079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发言人交换路径向量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51" name="组合 250"/>
          <p:cNvGrpSpPr/>
          <p:nvPr/>
        </p:nvGrpSpPr>
        <p:grpSpPr>
          <a:xfrm>
            <a:off x="1800521" y="1447709"/>
            <a:ext cx="8246132" cy="972235"/>
            <a:chOff x="1791494" y="2533650"/>
            <a:chExt cx="5638006" cy="1200150"/>
          </a:xfrm>
        </p:grpSpPr>
        <p:sp>
          <p:nvSpPr>
            <p:cNvPr id="252" name="矩形: 圆角 251"/>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3" name="文本框 252"/>
            <p:cNvSpPr txBox="1"/>
            <p:nvPr/>
          </p:nvSpPr>
          <p:spPr>
            <a:xfrm>
              <a:off x="1951183" y="2553995"/>
              <a:ext cx="5411642" cy="809890"/>
            </a:xfrm>
            <a:prstGeom prst="rect">
              <a:avLst/>
            </a:prstGeom>
            <a:noFill/>
          </p:spPr>
          <p:txBody>
            <a:bodyPr wrap="square" rtlCol="0">
              <a:spAutoFit/>
            </a:bodyPr>
            <a:lstStyle/>
            <a:p>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自治系统 </a:t>
              </a:r>
              <a:r>
                <a:rPr lang="en-US" altLang="zh-CN" sz="2400" dirty="0">
                  <a:latin typeface="Times New Roman" panose="02020803070505020304" pitchFamily="18" charset="0"/>
                  <a:ea typeface="思源黑体 CN Medium" panose="020B0600000000000000" pitchFamily="34" charset="-122"/>
                  <a:cs typeface="Times New Roman" panose="02020803070505020304" pitchFamily="18" charset="0"/>
                </a:rPr>
                <a:t>AS</a:t>
              </a:r>
              <a:r>
                <a:rPr lang="en-US" altLang="zh-CN" sz="2400" baseline="-25000" dirty="0">
                  <a:latin typeface="Times New Roman" panose="02020803070505020304" pitchFamily="18" charset="0"/>
                  <a:ea typeface="思源黑体 CN Medium" panose="020B0600000000000000" pitchFamily="34" charset="-122"/>
                  <a:cs typeface="Times New Roman" panose="02020803070505020304" pitchFamily="18" charset="0"/>
                </a:rPr>
                <a:t>2 </a:t>
              </a:r>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的 </a:t>
              </a:r>
              <a:r>
                <a:rPr lang="en-US" altLang="zh-CN" sz="2400" dirty="0">
                  <a:latin typeface="Times New Roman" panose="02020803070505020304" pitchFamily="18" charset="0"/>
                  <a:ea typeface="思源黑体 CN Medium" panose="020B0600000000000000" pitchFamily="34" charset="-122"/>
                  <a:cs typeface="Times New Roman" panose="02020803070505020304" pitchFamily="18" charset="0"/>
                </a:rPr>
                <a:t>BGP </a:t>
              </a:r>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发言人通知主干网的 </a:t>
              </a:r>
              <a:r>
                <a:rPr lang="en-US" altLang="zh-CN" sz="2400" dirty="0">
                  <a:latin typeface="Times New Roman" panose="02020803070505020304" pitchFamily="18" charset="0"/>
                  <a:ea typeface="思源黑体 CN Medium" panose="020B0600000000000000" pitchFamily="34" charset="-122"/>
                  <a:cs typeface="Times New Roman" panose="02020803070505020304" pitchFamily="18" charset="0"/>
                </a:rPr>
                <a:t>BGP </a:t>
              </a:r>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发言人：“</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要到达网络 </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1</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2</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3</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和 </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4</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可经过 </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AS</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2</a:t>
              </a:r>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 </a:t>
              </a:r>
            </a:p>
          </p:txBody>
        </p:sp>
        <p:sp>
          <p:nvSpPr>
            <p:cNvPr id="254" name="矩形: 圆角 253"/>
            <p:cNvSpPr/>
            <p:nvPr/>
          </p:nvSpPr>
          <p:spPr>
            <a:xfrm>
              <a:off x="1857375" y="2577639"/>
              <a:ext cx="5505449" cy="1117219"/>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7" name="Line 5"/>
          <p:cNvSpPr>
            <a:spLocks noChangeShapeType="1"/>
          </p:cNvSpPr>
          <p:nvPr/>
        </p:nvSpPr>
        <p:spPr bwMode="auto">
          <a:xfrm flipV="1">
            <a:off x="6414362" y="3061366"/>
            <a:ext cx="1004888" cy="3603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58" name="Line 6"/>
          <p:cNvSpPr>
            <a:spLocks noChangeShapeType="1"/>
          </p:cNvSpPr>
          <p:nvPr/>
        </p:nvSpPr>
        <p:spPr bwMode="auto">
          <a:xfrm>
            <a:off x="6338162" y="3566191"/>
            <a:ext cx="1003300" cy="4349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59" name="Line 7"/>
          <p:cNvSpPr>
            <a:spLocks noChangeShapeType="1"/>
          </p:cNvSpPr>
          <p:nvPr/>
        </p:nvSpPr>
        <p:spPr bwMode="auto">
          <a:xfrm flipV="1">
            <a:off x="6414362" y="4867941"/>
            <a:ext cx="1004888" cy="3619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0" name="Line 8"/>
          <p:cNvSpPr>
            <a:spLocks noChangeShapeType="1"/>
          </p:cNvSpPr>
          <p:nvPr/>
        </p:nvSpPr>
        <p:spPr bwMode="auto">
          <a:xfrm>
            <a:off x="6569937" y="5374354"/>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1" name="Line 9"/>
          <p:cNvSpPr>
            <a:spLocks noChangeShapeType="1"/>
          </p:cNvSpPr>
          <p:nvPr/>
        </p:nvSpPr>
        <p:spPr bwMode="auto">
          <a:xfrm>
            <a:off x="6414362" y="5520404"/>
            <a:ext cx="1004888" cy="2889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5" name="Oval 13"/>
          <p:cNvSpPr>
            <a:spLocks noChangeArrowheads="1"/>
          </p:cNvSpPr>
          <p:nvPr/>
        </p:nvSpPr>
        <p:spPr bwMode="auto">
          <a:xfrm>
            <a:off x="7212835" y="2699416"/>
            <a:ext cx="2322900" cy="796925"/>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6" name="Oval 14"/>
          <p:cNvSpPr>
            <a:spLocks noChangeArrowheads="1"/>
          </p:cNvSpPr>
          <p:nvPr/>
        </p:nvSpPr>
        <p:spPr bwMode="auto">
          <a:xfrm>
            <a:off x="7192196" y="3591591"/>
            <a:ext cx="2321707" cy="793750"/>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7" name="Oval 15"/>
          <p:cNvSpPr>
            <a:spLocks noChangeArrowheads="1"/>
          </p:cNvSpPr>
          <p:nvPr/>
        </p:nvSpPr>
        <p:spPr bwMode="auto">
          <a:xfrm>
            <a:off x="7192196" y="4483766"/>
            <a:ext cx="2321707" cy="793750"/>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8" name="Oval 16"/>
          <p:cNvSpPr>
            <a:spLocks noChangeArrowheads="1"/>
          </p:cNvSpPr>
          <p:nvPr/>
        </p:nvSpPr>
        <p:spPr bwMode="auto">
          <a:xfrm>
            <a:off x="7192196" y="5374354"/>
            <a:ext cx="2321707" cy="796925"/>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5" name="组合 4"/>
          <p:cNvGrpSpPr/>
          <p:nvPr/>
        </p:nvGrpSpPr>
        <p:grpSpPr>
          <a:xfrm>
            <a:off x="2334905" y="3788715"/>
            <a:ext cx="1619151" cy="1177037"/>
            <a:chOff x="515938" y="3818211"/>
            <a:chExt cx="1619151" cy="1177037"/>
          </a:xfrm>
        </p:grpSpPr>
        <p:grpSp>
          <p:nvGrpSpPr>
            <p:cNvPr id="279" name="组合 278"/>
            <p:cNvGrpSpPr/>
            <p:nvPr/>
          </p:nvGrpSpPr>
          <p:grpSpPr>
            <a:xfrm>
              <a:off x="515938" y="3818211"/>
              <a:ext cx="1619151" cy="1177037"/>
              <a:chOff x="2707027" y="1673538"/>
              <a:chExt cx="3810000" cy="3520449"/>
            </a:xfrm>
          </p:grpSpPr>
          <p:grpSp>
            <p:nvGrpSpPr>
              <p:cNvPr id="280" name="组合 279"/>
              <p:cNvGrpSpPr/>
              <p:nvPr/>
            </p:nvGrpSpPr>
            <p:grpSpPr>
              <a:xfrm>
                <a:off x="2707027" y="1673538"/>
                <a:ext cx="3810000" cy="3520449"/>
                <a:chOff x="2363126" y="1676863"/>
                <a:chExt cx="3995264" cy="3691633"/>
              </a:xfrm>
            </p:grpSpPr>
            <p:sp>
              <p:nvSpPr>
                <p:cNvPr id="282" name="椭圆 281"/>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1" name="弧形 280"/>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9" name="Text Box 17"/>
            <p:cNvSpPr txBox="1">
              <a:spLocks noChangeArrowheads="1"/>
            </p:cNvSpPr>
            <p:nvPr/>
          </p:nvSpPr>
          <p:spPr bwMode="auto">
            <a:xfrm>
              <a:off x="837783" y="4090987"/>
              <a:ext cx="10826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主干网</a:t>
              </a:r>
            </a:p>
            <a:p>
              <a:pP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3" name="组合 2"/>
          <p:cNvGrpSpPr/>
          <p:nvPr/>
        </p:nvGrpSpPr>
        <p:grpSpPr>
          <a:xfrm>
            <a:off x="4253775" y="3134391"/>
            <a:ext cx="2471737" cy="674031"/>
            <a:chOff x="2434808" y="3163887"/>
            <a:chExt cx="2471737" cy="674031"/>
          </a:xfrm>
        </p:grpSpPr>
        <p:sp>
          <p:nvSpPr>
            <p:cNvPr id="262" name="Oval 10"/>
            <p:cNvSpPr>
              <a:spLocks noChangeArrowheads="1"/>
            </p:cNvSpPr>
            <p:nvPr/>
          </p:nvSpPr>
          <p:spPr bwMode="auto">
            <a:xfrm>
              <a:off x="2434808" y="3170237"/>
              <a:ext cx="2471737" cy="650875"/>
            </a:xfrm>
            <a:prstGeom prst="ellipse">
              <a:avLst/>
            </a:prstGeom>
            <a:solidFill>
              <a:srgbClr val="CCECFF"/>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0" name="Text Box 18"/>
            <p:cNvSpPr txBox="1">
              <a:spLocks noChangeArrowheads="1"/>
            </p:cNvSpPr>
            <p:nvPr/>
          </p:nvSpPr>
          <p:spPr bwMode="auto">
            <a:xfrm>
              <a:off x="3135074" y="31638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地区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p>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4" name="组合 3"/>
          <p:cNvGrpSpPr/>
          <p:nvPr/>
        </p:nvGrpSpPr>
        <p:grpSpPr>
          <a:xfrm>
            <a:off x="4253775" y="5001291"/>
            <a:ext cx="2471737" cy="674031"/>
            <a:chOff x="2434808" y="5030787"/>
            <a:chExt cx="2471737" cy="674031"/>
          </a:xfrm>
        </p:grpSpPr>
        <p:sp>
          <p:nvSpPr>
            <p:cNvPr id="263" name="Oval 11"/>
            <p:cNvSpPr>
              <a:spLocks noChangeArrowheads="1"/>
            </p:cNvSpPr>
            <p:nvPr/>
          </p:nvSpPr>
          <p:spPr bwMode="auto">
            <a:xfrm>
              <a:off x="2434808" y="5037137"/>
              <a:ext cx="2471737" cy="650875"/>
            </a:xfrm>
            <a:prstGeom prst="ellipse">
              <a:avLst/>
            </a:prstGeom>
            <a:solidFill>
              <a:srgbClr val="CCECFF"/>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1" name="Text Box 19"/>
            <p:cNvSpPr txBox="1">
              <a:spLocks noChangeArrowheads="1"/>
            </p:cNvSpPr>
            <p:nvPr/>
          </p:nvSpPr>
          <p:spPr bwMode="auto">
            <a:xfrm>
              <a:off x="3135074" y="50307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地区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p>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272" name="Group 20"/>
          <p:cNvGrpSpPr/>
          <p:nvPr/>
        </p:nvGrpSpPr>
        <p:grpSpPr bwMode="auto">
          <a:xfrm>
            <a:off x="7409272" y="2750216"/>
            <a:ext cx="2047875" cy="1576563"/>
            <a:chOff x="3689" y="1740"/>
            <a:chExt cx="1365" cy="1051"/>
          </a:xfrm>
        </p:grpSpPr>
        <p:sp>
          <p:nvSpPr>
            <p:cNvPr id="273" name="Text Box 21"/>
            <p:cNvSpPr txBox="1">
              <a:spLocks noChangeArrowheads="1"/>
            </p:cNvSpPr>
            <p:nvPr/>
          </p:nvSpPr>
          <p:spPr bwMode="auto">
            <a:xfrm>
              <a:off x="3704" y="1740"/>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4</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4" name="Text Box 22"/>
            <p:cNvSpPr txBox="1">
              <a:spLocks noChangeArrowheads="1"/>
            </p:cNvSpPr>
            <p:nvPr/>
          </p:nvSpPr>
          <p:spPr bwMode="auto">
            <a:xfrm>
              <a:off x="3689" y="2342"/>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5</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4</a:t>
              </a:r>
              <a:endPar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75" name="Text Box 23"/>
          <p:cNvSpPr txBox="1">
            <a:spLocks noChangeArrowheads="1"/>
          </p:cNvSpPr>
          <p:nvPr/>
        </p:nvSpPr>
        <p:spPr bwMode="auto">
          <a:xfrm>
            <a:off x="7409903" y="4556018"/>
            <a:ext cx="20240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6" name="Text Box 24"/>
          <p:cNvSpPr txBox="1">
            <a:spLocks noChangeArrowheads="1"/>
          </p:cNvSpPr>
          <p:nvPr/>
        </p:nvSpPr>
        <p:spPr bwMode="auto">
          <a:xfrm>
            <a:off x="7425778" y="5458491"/>
            <a:ext cx="20256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7</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7</a:t>
            </a:r>
            <a:endPar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7" name="Line 26"/>
          <p:cNvSpPr>
            <a:spLocks noChangeShapeType="1"/>
          </p:cNvSpPr>
          <p:nvPr/>
        </p:nvSpPr>
        <p:spPr bwMode="auto">
          <a:xfrm flipH="1">
            <a:off x="5438677" y="2409868"/>
            <a:ext cx="10016" cy="724524"/>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8" name="AutoShape 27"/>
          <p:cNvSpPr>
            <a:spLocks noChangeArrowheads="1"/>
          </p:cNvSpPr>
          <p:nvPr/>
        </p:nvSpPr>
        <p:spPr bwMode="auto">
          <a:xfrm rot="9284754">
            <a:off x="3474312" y="3448716"/>
            <a:ext cx="1565275" cy="68103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4853 h 21600"/>
              <a:gd name="T14" fmla="*/ 17210 w 21600"/>
              <a:gd name="T15" fmla="*/ 16747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lnTo>
                  <a:pt x="13627" y="0"/>
                </a:lnTo>
                <a:close/>
              </a:path>
              <a:path w="21600" h="21600">
                <a:moveTo>
                  <a:pt x="1350" y="4853"/>
                </a:moveTo>
                <a:lnTo>
                  <a:pt x="1350" y="16747"/>
                </a:lnTo>
                <a:lnTo>
                  <a:pt x="2700" y="16747"/>
                </a:lnTo>
                <a:lnTo>
                  <a:pt x="2700" y="4853"/>
                </a:lnTo>
                <a:lnTo>
                  <a:pt x="1350" y="4853"/>
                </a:lnTo>
                <a:close/>
              </a:path>
              <a:path w="21600" h="21600">
                <a:moveTo>
                  <a:pt x="0" y="4853"/>
                </a:moveTo>
                <a:lnTo>
                  <a:pt x="0" y="16747"/>
                </a:lnTo>
                <a:lnTo>
                  <a:pt x="675" y="16747"/>
                </a:lnTo>
                <a:lnTo>
                  <a:pt x="675" y="4853"/>
                </a:lnTo>
                <a:lnTo>
                  <a:pt x="0" y="4853"/>
                </a:lnTo>
                <a:close/>
              </a:path>
            </a:pathLst>
          </a:custGeom>
          <a:solidFill>
            <a:srgbClr val="009FF6"/>
          </a:solidFill>
          <a:ln w="9525">
            <a:noFill/>
            <a:miter lim="800000"/>
          </a:ln>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55"/>
                                        </p:tgtEl>
                                        <p:attrNameLst>
                                          <p:attrName>style.visibility</p:attrName>
                                        </p:attrNameLst>
                                      </p:cBhvr>
                                      <p:to>
                                        <p:strVal val="visible"/>
                                      </p:to>
                                    </p:set>
                                    <p:animEffect transition="in" filter="wipe(left)">
                                      <p:cBhvr>
                                        <p:cTn id="17" dur="500"/>
                                        <p:tgtEl>
                                          <p:spTgt spid="25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56"/>
                                        </p:tgtEl>
                                        <p:attrNameLst>
                                          <p:attrName>style.visibility</p:attrName>
                                        </p:attrNameLst>
                                      </p:cBhvr>
                                      <p:to>
                                        <p:strVal val="visible"/>
                                      </p:to>
                                    </p:set>
                                    <p:animEffect transition="in" filter="wipe(left)">
                                      <p:cBhvr>
                                        <p:cTn id="20" dur="500"/>
                                        <p:tgtEl>
                                          <p:spTgt spid="25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257"/>
                                        </p:tgtEl>
                                        <p:attrNameLst>
                                          <p:attrName>style.visibility</p:attrName>
                                        </p:attrNameLst>
                                      </p:cBhvr>
                                      <p:to>
                                        <p:strVal val="visible"/>
                                      </p:to>
                                    </p:set>
                                    <p:animEffect transition="in" filter="wipe(left)">
                                      <p:cBhvr>
                                        <p:cTn id="35" dur="500"/>
                                        <p:tgtEl>
                                          <p:spTgt spid="25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8"/>
                                        </p:tgtEl>
                                        <p:attrNameLst>
                                          <p:attrName>style.visibility</p:attrName>
                                        </p:attrNameLst>
                                      </p:cBhvr>
                                      <p:to>
                                        <p:strVal val="visible"/>
                                      </p:to>
                                    </p:set>
                                    <p:animEffect transition="in" filter="wipe(left)">
                                      <p:cBhvr>
                                        <p:cTn id="38" dur="500"/>
                                        <p:tgtEl>
                                          <p:spTgt spid="25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wipe(left)">
                                      <p:cBhvr>
                                        <p:cTn id="41" dur="500"/>
                                        <p:tgtEl>
                                          <p:spTgt spid="25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wipe(left)">
                                      <p:cBhvr>
                                        <p:cTn id="44" dur="500"/>
                                        <p:tgtEl>
                                          <p:spTgt spid="261"/>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65"/>
                                        </p:tgtEl>
                                        <p:attrNameLst>
                                          <p:attrName>style.visibility</p:attrName>
                                        </p:attrNameLst>
                                      </p:cBhvr>
                                      <p:to>
                                        <p:strVal val="visible"/>
                                      </p:to>
                                    </p:set>
                                    <p:animEffect transition="in" filter="fade">
                                      <p:cBhvr>
                                        <p:cTn id="48" dur="500"/>
                                        <p:tgtEl>
                                          <p:spTgt spid="26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6"/>
                                        </p:tgtEl>
                                        <p:attrNameLst>
                                          <p:attrName>style.visibility</p:attrName>
                                        </p:attrNameLst>
                                      </p:cBhvr>
                                      <p:to>
                                        <p:strVal val="visible"/>
                                      </p:to>
                                    </p:set>
                                    <p:animEffect transition="in" filter="fade">
                                      <p:cBhvr>
                                        <p:cTn id="51" dur="500"/>
                                        <p:tgtEl>
                                          <p:spTgt spid="26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5"/>
                                        </p:tgtEl>
                                        <p:attrNameLst>
                                          <p:attrName>style.visibility</p:attrName>
                                        </p:attrNameLst>
                                      </p:cBhvr>
                                      <p:to>
                                        <p:strVal val="visible"/>
                                      </p:to>
                                    </p:set>
                                    <p:animEffect transition="in" filter="fade">
                                      <p:cBhvr>
                                        <p:cTn id="54" dur="500"/>
                                        <p:tgtEl>
                                          <p:spTgt spid="27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8"/>
                                        </p:tgtEl>
                                        <p:attrNameLst>
                                          <p:attrName>style.visibility</p:attrName>
                                        </p:attrNameLst>
                                      </p:cBhvr>
                                      <p:to>
                                        <p:strVal val="visible"/>
                                      </p:to>
                                    </p:set>
                                    <p:animEffect transition="in" filter="fade">
                                      <p:cBhvr>
                                        <p:cTn id="57" dur="500"/>
                                        <p:tgtEl>
                                          <p:spTgt spid="26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6"/>
                                        </p:tgtEl>
                                        <p:attrNameLst>
                                          <p:attrName>style.visibility</p:attrName>
                                        </p:attrNameLst>
                                      </p:cBhvr>
                                      <p:to>
                                        <p:strVal val="visible"/>
                                      </p:to>
                                    </p:set>
                                    <p:animEffect transition="in" filter="fade">
                                      <p:cBhvr>
                                        <p:cTn id="60" dur="500"/>
                                        <p:tgtEl>
                                          <p:spTgt spid="2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7"/>
                                        </p:tgtEl>
                                        <p:attrNameLst>
                                          <p:attrName>style.visibility</p:attrName>
                                        </p:attrNameLst>
                                      </p:cBhvr>
                                      <p:to>
                                        <p:strVal val="visible"/>
                                      </p:to>
                                    </p:set>
                                    <p:animEffect transition="in" filter="fade">
                                      <p:cBhvr>
                                        <p:cTn id="63" dur="500"/>
                                        <p:tgtEl>
                                          <p:spTgt spid="267"/>
                                        </p:tgtEl>
                                      </p:cBhvr>
                                    </p:animEffect>
                                  </p:childTnLst>
                                </p:cTn>
                              </p:par>
                              <p:par>
                                <p:cTn id="64" presetID="10" presetClass="entr" presetSubtype="0" fill="hold" nodeType="withEffect">
                                  <p:stCondLst>
                                    <p:cond delay="0"/>
                                  </p:stCondLst>
                                  <p:childTnLst>
                                    <p:set>
                                      <p:cBhvr>
                                        <p:cTn id="65" dur="1" fill="hold">
                                          <p:stCondLst>
                                            <p:cond delay="0"/>
                                          </p:stCondLst>
                                        </p:cTn>
                                        <p:tgtEl>
                                          <p:spTgt spid="272"/>
                                        </p:tgtEl>
                                        <p:attrNameLst>
                                          <p:attrName>style.visibility</p:attrName>
                                        </p:attrNameLst>
                                      </p:cBhvr>
                                      <p:to>
                                        <p:strVal val="visible"/>
                                      </p:to>
                                    </p:set>
                                    <p:animEffect transition="in" filter="fade">
                                      <p:cBhvr>
                                        <p:cTn id="66" dur="500"/>
                                        <p:tgtEl>
                                          <p:spTgt spid="27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77"/>
                                        </p:tgtEl>
                                        <p:attrNameLst>
                                          <p:attrName>style.visibility</p:attrName>
                                        </p:attrNameLst>
                                      </p:cBhvr>
                                      <p:to>
                                        <p:strVal val="visible"/>
                                      </p:to>
                                    </p:set>
                                    <p:animEffect transition="in" filter="wipe(down)">
                                      <p:cBhvr>
                                        <p:cTn id="71" dur="500"/>
                                        <p:tgtEl>
                                          <p:spTgt spid="277"/>
                                        </p:tgtEl>
                                      </p:cBhvr>
                                    </p:animEffect>
                                  </p:childTnLst>
                                </p:cTn>
                              </p:par>
                            </p:childTnLst>
                          </p:cTn>
                        </p:par>
                        <p:par>
                          <p:cTn id="72" fill="hold">
                            <p:stCondLst>
                              <p:cond delay="500"/>
                            </p:stCondLst>
                            <p:childTnLst>
                              <p:par>
                                <p:cTn id="73" presetID="12" presetClass="entr" presetSubtype="8" fill="hold" nodeType="afterEffect">
                                  <p:stCondLst>
                                    <p:cond delay="0"/>
                                  </p:stCondLst>
                                  <p:childTnLst>
                                    <p:set>
                                      <p:cBhvr>
                                        <p:cTn id="74" dur="1" fill="hold">
                                          <p:stCondLst>
                                            <p:cond delay="0"/>
                                          </p:stCondLst>
                                        </p:cTn>
                                        <p:tgtEl>
                                          <p:spTgt spid="251"/>
                                        </p:tgtEl>
                                        <p:attrNameLst>
                                          <p:attrName>style.visibility</p:attrName>
                                        </p:attrNameLst>
                                      </p:cBhvr>
                                      <p:to>
                                        <p:strVal val="visible"/>
                                      </p:to>
                                    </p:set>
                                    <p:anim calcmode="lin" valueType="num">
                                      <p:cBhvr additive="base">
                                        <p:cTn id="75" dur="500"/>
                                        <p:tgtEl>
                                          <p:spTgt spid="251"/>
                                        </p:tgtEl>
                                        <p:attrNameLst>
                                          <p:attrName>ppt_x</p:attrName>
                                        </p:attrNameLst>
                                      </p:cBhvr>
                                      <p:tavLst>
                                        <p:tav tm="0">
                                          <p:val>
                                            <p:strVal val="#ppt_x-#ppt_w*1.125000"/>
                                          </p:val>
                                        </p:tav>
                                        <p:tav tm="100000">
                                          <p:val>
                                            <p:strVal val="#ppt_x"/>
                                          </p:val>
                                        </p:tav>
                                      </p:tavLst>
                                    </p:anim>
                                    <p:animEffect transition="in" filter="wipe(right)">
                                      <p:cBhvr>
                                        <p:cTn id="76" dur="500"/>
                                        <p:tgtEl>
                                          <p:spTgt spid="251"/>
                                        </p:tgtEl>
                                      </p:cBhvr>
                                    </p:animEffect>
                                  </p:childTnLst>
                                </p:cTn>
                              </p:par>
                            </p:childTnLst>
                          </p:cTn>
                        </p:par>
                        <p:par>
                          <p:cTn id="77" fill="hold">
                            <p:stCondLst>
                              <p:cond delay="1000"/>
                            </p:stCondLst>
                            <p:childTnLst>
                              <p:par>
                                <p:cTn id="78" presetID="26" presetClass="emph" presetSubtype="0" repeatCount="3000" fill="hold" nodeType="afterEffect">
                                  <p:stCondLst>
                                    <p:cond delay="0"/>
                                  </p:stCondLst>
                                  <p:childTnLst>
                                    <p:animEffect transition="out" filter="fade">
                                      <p:cBhvr>
                                        <p:cTn id="79" dur="1000" tmFilter="0, 0; .2, .5; .8, .5; 1, 0"/>
                                        <p:tgtEl>
                                          <p:spTgt spid="272"/>
                                        </p:tgtEl>
                                      </p:cBhvr>
                                    </p:animEffect>
                                    <p:animScale>
                                      <p:cBhvr>
                                        <p:cTn id="80" dur="500" autoRev="1" fill="hold"/>
                                        <p:tgtEl>
                                          <p:spTgt spid="272"/>
                                        </p:tgtEl>
                                      </p:cBhvr>
                                      <p:by x="105000" y="105000"/>
                                    </p:animScale>
                                  </p:childTnLst>
                                </p:cTn>
                              </p:par>
                            </p:childTnLst>
                          </p:cTn>
                        </p:par>
                        <p:par>
                          <p:cTn id="81" fill="hold">
                            <p:stCondLst>
                              <p:cond delay="2000"/>
                            </p:stCondLst>
                            <p:childTnLst>
                              <p:par>
                                <p:cTn id="82" presetID="22" presetClass="entr" presetSubtype="2" repeatCount="3000" fill="hold" grpId="0" nodeType="afterEffect">
                                  <p:stCondLst>
                                    <p:cond delay="0"/>
                                  </p:stCondLst>
                                  <p:childTnLst>
                                    <p:set>
                                      <p:cBhvr>
                                        <p:cTn id="83" dur="1" fill="hold">
                                          <p:stCondLst>
                                            <p:cond delay="0"/>
                                          </p:stCondLst>
                                        </p:cTn>
                                        <p:tgtEl>
                                          <p:spTgt spid="278"/>
                                        </p:tgtEl>
                                        <p:attrNameLst>
                                          <p:attrName>style.visibility</p:attrName>
                                        </p:attrNameLst>
                                      </p:cBhvr>
                                      <p:to>
                                        <p:strVal val="visible"/>
                                      </p:to>
                                    </p:set>
                                    <p:animEffect transition="in" filter="wipe(right)">
                                      <p:cBhvr>
                                        <p:cTn id="84"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5" grpId="0" animBg="1"/>
      <p:bldP spid="257" grpId="0" animBg="1"/>
      <p:bldP spid="258" grpId="0" animBg="1"/>
      <p:bldP spid="259" grpId="0" animBg="1"/>
      <p:bldP spid="261" grpId="0" animBg="1"/>
      <p:bldP spid="265" grpId="0" animBg="1"/>
      <p:bldP spid="266" grpId="0" animBg="1"/>
      <p:bldP spid="267" grpId="0" animBg="1"/>
      <p:bldP spid="268" grpId="0" animBg="1"/>
      <p:bldP spid="275" grpId="0"/>
      <p:bldP spid="276" grpId="0"/>
      <p:bldP spid="277" grpId="0" animBg="1"/>
      <p:bldP spid="2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p:cNvGrpSpPr/>
          <p:nvPr/>
        </p:nvGrpSpPr>
        <p:grpSpPr>
          <a:xfrm>
            <a:off x="515938" y="1514317"/>
            <a:ext cx="3560762" cy="526731"/>
            <a:chOff x="722008" y="1303131"/>
            <a:chExt cx="3399920" cy="502939"/>
          </a:xfrm>
        </p:grpSpPr>
        <p:grpSp>
          <p:nvGrpSpPr>
            <p:cNvPr id="10" name="组合 9"/>
            <p:cNvGrpSpPr/>
            <p:nvPr/>
          </p:nvGrpSpPr>
          <p:grpSpPr>
            <a:xfrm>
              <a:off x="722008" y="1303131"/>
              <a:ext cx="546594" cy="475865"/>
              <a:chOff x="708742" y="1296102"/>
              <a:chExt cx="454744" cy="283828"/>
            </a:xfrm>
          </p:grpSpPr>
          <p:sp>
            <p:nvSpPr>
              <p:cNvPr id="13" name="平行四边形 1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 name="平行四边形 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2"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虚电路的组成</a:t>
              </a:r>
            </a:p>
          </p:txBody>
        </p:sp>
      </p:grpSp>
      <p:sp>
        <p:nvSpPr>
          <p:cNvPr id="15" name="Text Box 79"/>
          <p:cNvSpPr txBox="1">
            <a:spLocks noChangeArrowheads="1"/>
          </p:cNvSpPr>
          <p:nvPr/>
        </p:nvSpPr>
        <p:spPr bwMode="auto">
          <a:xfrm>
            <a:off x="1495251" y="2110023"/>
            <a:ext cx="6237650"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从源到目的主机的路径</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VC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号，沿着该路径的每段链路的一个号码</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沿着该路径的每台路由器中的转发表</a:t>
            </a:r>
          </a:p>
        </p:txBody>
      </p:sp>
      <p:grpSp>
        <p:nvGrpSpPr>
          <p:cNvPr id="3" name="组合 2"/>
          <p:cNvGrpSpPr/>
          <p:nvPr/>
        </p:nvGrpSpPr>
        <p:grpSpPr>
          <a:xfrm>
            <a:off x="3110568" y="4103282"/>
            <a:ext cx="6220735" cy="2028473"/>
            <a:chOff x="1064140" y="3838927"/>
            <a:chExt cx="6220735" cy="2028473"/>
          </a:xfrm>
        </p:grpSpPr>
        <p:sp>
          <p:nvSpPr>
            <p:cNvPr id="16" name="Freeform 7"/>
            <p:cNvSpPr/>
            <p:nvPr/>
          </p:nvSpPr>
          <p:spPr bwMode="auto">
            <a:xfrm>
              <a:off x="2396347" y="3838927"/>
              <a:ext cx="3559719" cy="2028473"/>
            </a:xfrm>
            <a:prstGeom prst="ellipse">
              <a:avLst/>
            </a:prstGeom>
            <a:solidFill>
              <a:srgbClr val="FFC000"/>
            </a:solidFill>
            <a:ln>
              <a:noFill/>
            </a:ln>
          </p:spPr>
          <p:txBody>
            <a:bodyPr wrap="none" anchor="ctr"/>
            <a:lstStyle/>
            <a:p>
              <a:endParaRPr lang="zh-CN" altLang="en-US" sz="3200"/>
            </a:p>
          </p:txBody>
        </p:sp>
        <p:sp>
          <p:nvSpPr>
            <p:cNvPr id="17" name="Line 115"/>
            <p:cNvSpPr>
              <a:spLocks noChangeShapeType="1"/>
            </p:cNvSpPr>
            <p:nvPr/>
          </p:nvSpPr>
          <p:spPr bwMode="auto">
            <a:xfrm>
              <a:off x="3204876" y="4751913"/>
              <a:ext cx="0" cy="457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18" name="Line 117"/>
            <p:cNvSpPr>
              <a:spLocks noChangeShapeType="1"/>
            </p:cNvSpPr>
            <p:nvPr/>
          </p:nvSpPr>
          <p:spPr bwMode="auto">
            <a:xfrm>
              <a:off x="3578045" y="4589404"/>
              <a:ext cx="10091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19" name="Line 118"/>
            <p:cNvSpPr>
              <a:spLocks noChangeShapeType="1"/>
            </p:cNvSpPr>
            <p:nvPr/>
          </p:nvSpPr>
          <p:spPr bwMode="auto">
            <a:xfrm>
              <a:off x="3497793" y="5387903"/>
              <a:ext cx="10412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0" name="Line 119"/>
            <p:cNvSpPr>
              <a:spLocks noChangeShapeType="1"/>
            </p:cNvSpPr>
            <p:nvPr/>
          </p:nvSpPr>
          <p:spPr bwMode="auto">
            <a:xfrm>
              <a:off x="4864071" y="4735863"/>
              <a:ext cx="0" cy="4734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1" name="Line 120"/>
            <p:cNvSpPr>
              <a:spLocks noChangeShapeType="1"/>
            </p:cNvSpPr>
            <p:nvPr/>
          </p:nvSpPr>
          <p:spPr bwMode="auto">
            <a:xfrm>
              <a:off x="2195719" y="4605454"/>
              <a:ext cx="8105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2" name="Line 121"/>
            <p:cNvSpPr>
              <a:spLocks noChangeShapeType="1"/>
            </p:cNvSpPr>
            <p:nvPr/>
          </p:nvSpPr>
          <p:spPr bwMode="auto">
            <a:xfrm>
              <a:off x="5191094" y="4605454"/>
              <a:ext cx="9429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3" name="Line 122"/>
            <p:cNvSpPr>
              <a:spLocks noChangeShapeType="1"/>
            </p:cNvSpPr>
            <p:nvPr/>
          </p:nvSpPr>
          <p:spPr bwMode="auto">
            <a:xfrm>
              <a:off x="5124888" y="5387903"/>
              <a:ext cx="51732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4" name="Line 123"/>
            <p:cNvSpPr>
              <a:spLocks noChangeShapeType="1"/>
            </p:cNvSpPr>
            <p:nvPr/>
          </p:nvSpPr>
          <p:spPr bwMode="auto">
            <a:xfrm>
              <a:off x="2635093" y="5403954"/>
              <a:ext cx="27686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5" name="Line 126"/>
            <p:cNvSpPr>
              <a:spLocks noChangeShapeType="1"/>
            </p:cNvSpPr>
            <p:nvPr/>
          </p:nvSpPr>
          <p:spPr bwMode="auto">
            <a:xfrm>
              <a:off x="2316095" y="4505140"/>
              <a:ext cx="51962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6" name="Line 127"/>
            <p:cNvSpPr>
              <a:spLocks noChangeShapeType="1"/>
            </p:cNvSpPr>
            <p:nvPr/>
          </p:nvSpPr>
          <p:spPr bwMode="auto">
            <a:xfrm>
              <a:off x="5331534" y="4507147"/>
              <a:ext cx="73630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7" name="Line 128"/>
            <p:cNvSpPr>
              <a:spLocks noChangeShapeType="1"/>
            </p:cNvSpPr>
            <p:nvPr/>
          </p:nvSpPr>
          <p:spPr bwMode="auto">
            <a:xfrm>
              <a:off x="3658296" y="4491096"/>
              <a:ext cx="86069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33" name="Text Box 129"/>
            <p:cNvSpPr txBox="1">
              <a:spLocks noChangeArrowheads="1"/>
            </p:cNvSpPr>
            <p:nvPr/>
          </p:nvSpPr>
          <p:spPr bwMode="auto">
            <a:xfrm>
              <a:off x="2361044" y="4055733"/>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CC0000"/>
                  </a:solidFill>
                  <a:latin typeface="Times New Roman" panose="02020803070505020304" pitchFamily="18" charset="0"/>
                  <a:ea typeface="思源黑体 CN Normal" panose="020B0400000000000000" pitchFamily="34" charset="-122"/>
                  <a:cs typeface="Times New Roman" panose="02020803070505020304" pitchFamily="18" charset="0"/>
                </a:rPr>
                <a:t>12</a:t>
              </a:r>
            </a:p>
          </p:txBody>
        </p:sp>
        <p:sp>
          <p:nvSpPr>
            <p:cNvPr id="34" name="Text Box 130"/>
            <p:cNvSpPr txBox="1">
              <a:spLocks noChangeArrowheads="1"/>
            </p:cNvSpPr>
            <p:nvPr/>
          </p:nvSpPr>
          <p:spPr bwMode="auto">
            <a:xfrm>
              <a:off x="3885006" y="4055733"/>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a:solidFill>
                    <a:srgbClr val="CC0000"/>
                  </a:solidFill>
                  <a:latin typeface="Times New Roman" panose="02020803070505020304" pitchFamily="18" charset="0"/>
                  <a:ea typeface="思源黑体 CN Normal" panose="020B0400000000000000" pitchFamily="34" charset="-122"/>
                  <a:cs typeface="Times New Roman" panose="02020803070505020304" pitchFamily="18" charset="0"/>
                </a:rPr>
                <a:t>22</a:t>
              </a:r>
            </a:p>
          </p:txBody>
        </p:sp>
        <p:sp>
          <p:nvSpPr>
            <p:cNvPr id="35" name="Text Box 131"/>
            <p:cNvSpPr txBox="1">
              <a:spLocks noChangeArrowheads="1"/>
            </p:cNvSpPr>
            <p:nvPr/>
          </p:nvSpPr>
          <p:spPr bwMode="auto">
            <a:xfrm>
              <a:off x="5425778" y="4058375"/>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CC0000"/>
                  </a:solidFill>
                  <a:latin typeface="Times New Roman" panose="02020803070505020304" pitchFamily="18" charset="0"/>
                  <a:ea typeface="思源黑体 CN Normal" panose="020B0400000000000000" pitchFamily="34" charset="-122"/>
                  <a:cs typeface="Times New Roman" panose="02020803070505020304" pitchFamily="18" charset="0"/>
                </a:rPr>
                <a:t>32</a:t>
              </a:r>
            </a:p>
          </p:txBody>
        </p:sp>
        <p:sp>
          <p:nvSpPr>
            <p:cNvPr id="36" name="Text Box 132"/>
            <p:cNvSpPr txBox="1">
              <a:spLocks noChangeArrowheads="1"/>
            </p:cNvSpPr>
            <p:nvPr/>
          </p:nvSpPr>
          <p:spPr bwMode="auto">
            <a:xfrm>
              <a:off x="2631080" y="4543260"/>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800" u="none">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37" name="Text Box 133"/>
            <p:cNvSpPr txBox="1">
              <a:spLocks noChangeArrowheads="1"/>
            </p:cNvSpPr>
            <p:nvPr/>
          </p:nvSpPr>
          <p:spPr bwMode="auto">
            <a:xfrm>
              <a:off x="3120613" y="468771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800" u="none">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38" name="Text Box 134"/>
            <p:cNvSpPr txBox="1">
              <a:spLocks noChangeArrowheads="1"/>
            </p:cNvSpPr>
            <p:nvPr/>
          </p:nvSpPr>
          <p:spPr bwMode="auto">
            <a:xfrm>
              <a:off x="3511838" y="449310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800" u="none">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39" name="Text Box 135"/>
            <p:cNvSpPr txBox="1">
              <a:spLocks noChangeArrowheads="1"/>
            </p:cNvSpPr>
            <p:nvPr/>
          </p:nvSpPr>
          <p:spPr bwMode="auto">
            <a:xfrm>
              <a:off x="1064140" y="4880059"/>
              <a:ext cx="997389"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VC </a:t>
              </a: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号</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 name="Line 137"/>
            <p:cNvSpPr>
              <a:spLocks noChangeShapeType="1"/>
            </p:cNvSpPr>
            <p:nvPr/>
          </p:nvSpPr>
          <p:spPr bwMode="auto">
            <a:xfrm flipV="1">
              <a:off x="2113461" y="4527213"/>
              <a:ext cx="374702" cy="686143"/>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41" name="Text Box 138"/>
            <p:cNvSpPr txBox="1">
              <a:spLocks noChangeArrowheads="1"/>
            </p:cNvSpPr>
            <p:nvPr/>
          </p:nvSpPr>
          <p:spPr bwMode="auto">
            <a:xfrm>
              <a:off x="1281394" y="5432041"/>
              <a:ext cx="1107996"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zh-CN" altLang="en-US" sz="2400" u="none">
                  <a:latin typeface="Times New Roman" panose="02020803070505020304" pitchFamily="18" charset="0"/>
                  <a:ea typeface="思源黑体 CN Normal" panose="020B0400000000000000" pitchFamily="34" charset="-122"/>
                  <a:cs typeface="Times New Roman" panose="02020803070505020304" pitchFamily="18" charset="0"/>
                </a:rPr>
                <a:t>接口号</a:t>
              </a:r>
              <a:endParaRPr lang="en-US" altLang="zh-CN" sz="24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 name="Line 139"/>
            <p:cNvSpPr>
              <a:spLocks noChangeShapeType="1"/>
            </p:cNvSpPr>
            <p:nvPr/>
          </p:nvSpPr>
          <p:spPr bwMode="auto">
            <a:xfrm flipV="1">
              <a:off x="2380297" y="4877332"/>
              <a:ext cx="374702" cy="70919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865590" y="4332138"/>
              <a:ext cx="748516" cy="416453"/>
            </a:xfrm>
            <a:prstGeom prst="rect">
              <a:avLst/>
            </a:prstGeom>
          </p:spPr>
        </p:pic>
        <p:pic>
          <p:nvPicPr>
            <p:cNvPr id="89" name="图片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827" y="3932691"/>
              <a:ext cx="1450617" cy="1031389"/>
            </a:xfrm>
            <a:prstGeom prst="rect">
              <a:avLst/>
            </a:prstGeom>
          </p:spPr>
        </p:pic>
        <p:pic>
          <p:nvPicPr>
            <p:cNvPr id="91" name="图片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4258" y="3925244"/>
              <a:ext cx="1450617" cy="1031389"/>
            </a:xfrm>
            <a:prstGeom prst="rect">
              <a:avLst/>
            </a:prstGeom>
          </p:spPr>
        </p:pic>
        <p:pic>
          <p:nvPicPr>
            <p:cNvPr id="92" name="图片 9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548835" y="4332538"/>
              <a:ext cx="724920" cy="403325"/>
            </a:xfrm>
            <a:prstGeom prst="rect">
              <a:avLst/>
            </a:prstGeom>
          </p:spPr>
        </p:pic>
        <p:pic>
          <p:nvPicPr>
            <p:cNvPr id="93" name="图片 9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485077" y="5139188"/>
              <a:ext cx="757987" cy="421723"/>
            </a:xfrm>
            <a:prstGeom prst="rect">
              <a:avLst/>
            </a:prstGeom>
          </p:spPr>
        </p:pic>
        <p:pic>
          <p:nvPicPr>
            <p:cNvPr id="94" name="图片 9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2854440" y="5156731"/>
              <a:ext cx="757987" cy="421723"/>
            </a:xfrm>
            <a:prstGeom prst="rect">
              <a:avLst/>
            </a:prstGeom>
          </p:spPr>
        </p:pic>
      </p:grpSp>
      <p:grpSp>
        <p:nvGrpSpPr>
          <p:cNvPr id="2" name="组合 1"/>
          <p:cNvGrpSpPr/>
          <p:nvPr/>
        </p:nvGrpSpPr>
        <p:grpSpPr>
          <a:xfrm>
            <a:off x="3651958" y="4728146"/>
            <a:ext cx="3751745" cy="14044"/>
            <a:chOff x="2316095" y="4491096"/>
            <a:chExt cx="3751745" cy="14044"/>
          </a:xfrm>
        </p:grpSpPr>
        <p:sp>
          <p:nvSpPr>
            <p:cNvPr id="43" name="Line 127"/>
            <p:cNvSpPr>
              <a:spLocks noChangeShapeType="1"/>
            </p:cNvSpPr>
            <p:nvPr/>
          </p:nvSpPr>
          <p:spPr bwMode="auto">
            <a:xfrm>
              <a:off x="5331534" y="4505140"/>
              <a:ext cx="73630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44" name="Line 128"/>
            <p:cNvSpPr>
              <a:spLocks noChangeShapeType="1"/>
            </p:cNvSpPr>
            <p:nvPr/>
          </p:nvSpPr>
          <p:spPr bwMode="auto">
            <a:xfrm>
              <a:off x="3658295" y="4491096"/>
              <a:ext cx="860695"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45" name="Line 126"/>
            <p:cNvSpPr>
              <a:spLocks noChangeShapeType="1"/>
            </p:cNvSpPr>
            <p:nvPr/>
          </p:nvSpPr>
          <p:spPr bwMode="auto">
            <a:xfrm>
              <a:off x="2316095" y="4505140"/>
              <a:ext cx="51962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3200"/>
            </a:p>
          </p:txBody>
        </p:sp>
      </p:grpSp>
      <p:sp>
        <p:nvSpPr>
          <p:cNvPr id="4" name="灯片编号占位符 3">
            <a:extLst>
              <a:ext uri="{FF2B5EF4-FFF2-40B4-BE49-F238E27FC236}">
                <a16:creationId xmlns:a16="http://schemas.microsoft.com/office/drawing/2014/main" id="{2C96D719-FE59-4593-A72F-7C6E838B7CC9}"/>
              </a:ext>
            </a:extLst>
          </p:cNvPr>
          <p:cNvSpPr>
            <a:spLocks noGrp="1"/>
          </p:cNvSpPr>
          <p:nvPr>
            <p:ph type="sldNum" sz="quarter" idx="12"/>
          </p:nvPr>
        </p:nvSpPr>
        <p:spPr/>
        <p:txBody>
          <a:bodyPr/>
          <a:lstStyle/>
          <a:p>
            <a:fld id="{91F2D4EF-46D4-4764-B373-FC59CD1D281E}" type="slidenum">
              <a:rPr lang="zh-CN" altLang="en-US" smtClean="0"/>
              <a:t>19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wipe(left)">
                                      <p:cBhvr>
                                        <p:cTn id="19" dur="500"/>
                                        <p:tgtEl>
                                          <p:spTgt spid="15">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2000"/>
                                        <p:tgtEl>
                                          <p:spTgt spid="3"/>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4500"/>
                            </p:stCondLst>
                            <p:childTnLst>
                              <p:par>
                                <p:cTn id="29" presetID="26" presetClass="emph" presetSubtype="0" repeatCount="3000" fill="hold" nodeType="afterEffect">
                                  <p:stCondLst>
                                    <p:cond delay="0"/>
                                  </p:stCondLst>
                                  <p:childTnLst>
                                    <p:animEffect transition="out" filter="fade">
                                      <p:cBhvr>
                                        <p:cTn id="30" dur="500" tmFilter="0, 0; .2, .5; .8, .5; 1, 0"/>
                                        <p:tgtEl>
                                          <p:spTgt spid="2"/>
                                        </p:tgtEl>
                                      </p:cBhvr>
                                    </p:animEffect>
                                    <p:animScale>
                                      <p:cBhvr>
                                        <p:cTn id="3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ine 4"/>
          <p:cNvSpPr>
            <a:spLocks noChangeShapeType="1"/>
          </p:cNvSpPr>
          <p:nvPr/>
        </p:nvSpPr>
        <p:spPr bwMode="auto">
          <a:xfrm>
            <a:off x="3528083" y="4610100"/>
            <a:ext cx="1082675" cy="72231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55" name="Line 3"/>
          <p:cNvSpPr>
            <a:spLocks noChangeShapeType="1"/>
          </p:cNvSpPr>
          <p:nvPr/>
        </p:nvSpPr>
        <p:spPr bwMode="auto">
          <a:xfrm flipV="1">
            <a:off x="3528083" y="3595687"/>
            <a:ext cx="1158875" cy="5064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79" name="组合 278"/>
          <p:cNvGrpSpPr/>
          <p:nvPr/>
        </p:nvGrpSpPr>
        <p:grpSpPr>
          <a:xfrm>
            <a:off x="2226751" y="3818211"/>
            <a:ext cx="1619151" cy="1177037"/>
            <a:chOff x="2707027" y="1673538"/>
            <a:chExt cx="3810000" cy="3520449"/>
          </a:xfrm>
        </p:grpSpPr>
        <p:grpSp>
          <p:nvGrpSpPr>
            <p:cNvPr id="280" name="组合 279"/>
            <p:cNvGrpSpPr/>
            <p:nvPr/>
          </p:nvGrpSpPr>
          <p:grpSpPr>
            <a:xfrm>
              <a:off x="2707027" y="1673538"/>
              <a:ext cx="3810000" cy="3520449"/>
              <a:chOff x="2363126" y="1676863"/>
              <a:chExt cx="3995264" cy="3691633"/>
            </a:xfrm>
          </p:grpSpPr>
          <p:sp>
            <p:nvSpPr>
              <p:cNvPr id="282" name="椭圆 281"/>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1" name="弧形 280"/>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8" name="组合 27"/>
          <p:cNvGrpSpPr/>
          <p:nvPr/>
        </p:nvGrpSpPr>
        <p:grpSpPr>
          <a:xfrm>
            <a:off x="430213" y="0"/>
            <a:ext cx="7318123" cy="1428589"/>
            <a:chOff x="551030" y="-368704"/>
            <a:chExt cx="7318123" cy="1428589"/>
          </a:xfrm>
        </p:grpSpPr>
        <p:grpSp>
          <p:nvGrpSpPr>
            <p:cNvPr id="29" name="组合 28"/>
            <p:cNvGrpSpPr/>
            <p:nvPr/>
          </p:nvGrpSpPr>
          <p:grpSpPr>
            <a:xfrm>
              <a:off x="1201630" y="303925"/>
              <a:ext cx="6667523" cy="687997"/>
              <a:chOff x="1839057" y="967769"/>
              <a:chExt cx="6667523" cy="687997"/>
            </a:xfrm>
          </p:grpSpPr>
          <p:sp>
            <p:nvSpPr>
              <p:cNvPr id="31" name="矩形: 圆角 30"/>
              <p:cNvSpPr/>
              <p:nvPr/>
            </p:nvSpPr>
            <p:spPr>
              <a:xfrm>
                <a:off x="1839057" y="967769"/>
                <a:ext cx="66675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7079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发言人交换路径向量</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51" name="组合 250"/>
          <p:cNvGrpSpPr/>
          <p:nvPr/>
        </p:nvGrpSpPr>
        <p:grpSpPr>
          <a:xfrm>
            <a:off x="1173645" y="1852403"/>
            <a:ext cx="10581580" cy="557872"/>
            <a:chOff x="1791494" y="2533650"/>
            <a:chExt cx="5638006" cy="1200150"/>
          </a:xfrm>
        </p:grpSpPr>
        <p:sp>
          <p:nvSpPr>
            <p:cNvPr id="252" name="矩形: 圆角 251"/>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3" name="文本框 252"/>
            <p:cNvSpPr txBox="1"/>
            <p:nvPr/>
          </p:nvSpPr>
          <p:spPr>
            <a:xfrm>
              <a:off x="1951183" y="2553995"/>
              <a:ext cx="5411642" cy="582959"/>
            </a:xfrm>
            <a:prstGeom prst="rect">
              <a:avLst/>
            </a:prstGeom>
            <a:noFill/>
          </p:spPr>
          <p:txBody>
            <a:bodyPr wrap="square" rtlCol="0">
              <a:spAutoFit/>
            </a:bodyPr>
            <a:lstStyle/>
            <a:p>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主干网还可发出通知：“</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要到达网络 </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5</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6</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和 </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N</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7 </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可沿路径（</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AS</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1</a:t>
              </a:r>
              <a:r>
                <a:rPr lang="en-US" altLang="zh-CN"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 AS</a:t>
              </a:r>
              <a:r>
                <a:rPr lang="en-US" altLang="zh-CN" sz="2400" baseline="-250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3</a:t>
              </a:r>
              <a:r>
                <a:rPr lang="zh-CN" altLang="en-US" sz="2400" dirty="0">
                  <a:solidFill>
                    <a:srgbClr val="00B0F0"/>
                  </a:solidFill>
                  <a:latin typeface="Times New Roman" panose="02020803070505020304" pitchFamily="18" charset="0"/>
                  <a:ea typeface="思源黑体 CN Medium" panose="020B0600000000000000" pitchFamily="34" charset="-122"/>
                  <a:cs typeface="Times New Roman" panose="02020803070505020304" pitchFamily="18" charset="0"/>
                </a:rPr>
                <a:t>）</a:t>
              </a:r>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 </a:t>
              </a:r>
            </a:p>
          </p:txBody>
        </p:sp>
        <p:sp>
          <p:nvSpPr>
            <p:cNvPr id="254" name="矩形: 圆角 253"/>
            <p:cNvSpPr/>
            <p:nvPr/>
          </p:nvSpPr>
          <p:spPr>
            <a:xfrm>
              <a:off x="1857375" y="2606505"/>
              <a:ext cx="5505449" cy="1053928"/>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57" name="Line 5"/>
          <p:cNvSpPr>
            <a:spLocks noChangeShapeType="1"/>
          </p:cNvSpPr>
          <p:nvPr/>
        </p:nvSpPr>
        <p:spPr bwMode="auto">
          <a:xfrm flipV="1">
            <a:off x="6306208" y="3090862"/>
            <a:ext cx="1004888" cy="3603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58" name="Line 6"/>
          <p:cNvSpPr>
            <a:spLocks noChangeShapeType="1"/>
          </p:cNvSpPr>
          <p:nvPr/>
        </p:nvSpPr>
        <p:spPr bwMode="auto">
          <a:xfrm>
            <a:off x="6230008" y="3595687"/>
            <a:ext cx="1003300" cy="4349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59" name="Line 7"/>
          <p:cNvSpPr>
            <a:spLocks noChangeShapeType="1"/>
          </p:cNvSpPr>
          <p:nvPr/>
        </p:nvSpPr>
        <p:spPr bwMode="auto">
          <a:xfrm flipV="1">
            <a:off x="6306208" y="4897437"/>
            <a:ext cx="1004888" cy="3619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0" name="Line 8"/>
          <p:cNvSpPr>
            <a:spLocks noChangeShapeType="1"/>
          </p:cNvSpPr>
          <p:nvPr/>
        </p:nvSpPr>
        <p:spPr bwMode="auto">
          <a:xfrm>
            <a:off x="6461783" y="5403850"/>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1" name="Line 9"/>
          <p:cNvSpPr>
            <a:spLocks noChangeShapeType="1"/>
          </p:cNvSpPr>
          <p:nvPr/>
        </p:nvSpPr>
        <p:spPr bwMode="auto">
          <a:xfrm>
            <a:off x="6306208" y="5549900"/>
            <a:ext cx="1004888" cy="2889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2" name="Oval 10"/>
          <p:cNvSpPr>
            <a:spLocks noChangeArrowheads="1"/>
          </p:cNvSpPr>
          <p:nvPr/>
        </p:nvSpPr>
        <p:spPr bwMode="auto">
          <a:xfrm>
            <a:off x="4145621" y="3170237"/>
            <a:ext cx="2471737" cy="650875"/>
          </a:xfrm>
          <a:prstGeom prst="ellipse">
            <a:avLst/>
          </a:prstGeom>
          <a:solidFill>
            <a:srgbClr val="CCECFF"/>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3" name="Oval 11"/>
          <p:cNvSpPr>
            <a:spLocks noChangeArrowheads="1"/>
          </p:cNvSpPr>
          <p:nvPr/>
        </p:nvSpPr>
        <p:spPr bwMode="auto">
          <a:xfrm>
            <a:off x="4145621" y="5037137"/>
            <a:ext cx="2471737" cy="650875"/>
          </a:xfrm>
          <a:prstGeom prst="ellipse">
            <a:avLst/>
          </a:prstGeom>
          <a:solidFill>
            <a:srgbClr val="CCECFF"/>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5" name="Oval 13"/>
          <p:cNvSpPr>
            <a:spLocks noChangeArrowheads="1"/>
          </p:cNvSpPr>
          <p:nvPr/>
        </p:nvSpPr>
        <p:spPr bwMode="auto">
          <a:xfrm>
            <a:off x="7104681" y="2728912"/>
            <a:ext cx="2322900" cy="796925"/>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6" name="Oval 14"/>
          <p:cNvSpPr>
            <a:spLocks noChangeArrowheads="1"/>
          </p:cNvSpPr>
          <p:nvPr/>
        </p:nvSpPr>
        <p:spPr bwMode="auto">
          <a:xfrm>
            <a:off x="7084042" y="3621087"/>
            <a:ext cx="2321707" cy="793750"/>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7" name="Oval 15"/>
          <p:cNvSpPr>
            <a:spLocks noChangeArrowheads="1"/>
          </p:cNvSpPr>
          <p:nvPr/>
        </p:nvSpPr>
        <p:spPr bwMode="auto">
          <a:xfrm>
            <a:off x="7084042" y="4513262"/>
            <a:ext cx="2321707" cy="793750"/>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8" name="Oval 16"/>
          <p:cNvSpPr>
            <a:spLocks noChangeArrowheads="1"/>
          </p:cNvSpPr>
          <p:nvPr/>
        </p:nvSpPr>
        <p:spPr bwMode="auto">
          <a:xfrm>
            <a:off x="7084042" y="5403850"/>
            <a:ext cx="2321707" cy="796925"/>
          </a:xfrm>
          <a:prstGeom prst="ellipse">
            <a:avLst/>
          </a:prstGeom>
          <a:solidFill>
            <a:schemeClr val="accent4"/>
          </a:solidFill>
          <a:ln w="19050">
            <a:solidFill>
              <a:srgbClr val="009FF6"/>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69" name="Text Box 17"/>
          <p:cNvSpPr txBox="1">
            <a:spLocks noChangeArrowheads="1"/>
          </p:cNvSpPr>
          <p:nvPr/>
        </p:nvSpPr>
        <p:spPr bwMode="auto">
          <a:xfrm>
            <a:off x="2548596" y="4090987"/>
            <a:ext cx="10826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主干网</a:t>
            </a:r>
          </a:p>
          <a:p>
            <a:pP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270" name="Text Box 18"/>
          <p:cNvSpPr txBox="1">
            <a:spLocks noChangeArrowheads="1"/>
          </p:cNvSpPr>
          <p:nvPr/>
        </p:nvSpPr>
        <p:spPr bwMode="auto">
          <a:xfrm>
            <a:off x="4845887" y="31638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地区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p>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271" name="Text Box 19"/>
          <p:cNvSpPr txBox="1">
            <a:spLocks noChangeArrowheads="1"/>
          </p:cNvSpPr>
          <p:nvPr/>
        </p:nvSpPr>
        <p:spPr bwMode="auto">
          <a:xfrm>
            <a:off x="4845887" y="50307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地区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ISP</a:t>
            </a:r>
          </a:p>
          <a:p>
            <a:pPr algn="ctr" eaLnBrk="1" hangingPunct="1">
              <a:defRPr/>
            </a:pP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nvGrpSpPr>
          <p:cNvPr id="272" name="Group 20"/>
          <p:cNvGrpSpPr/>
          <p:nvPr/>
        </p:nvGrpSpPr>
        <p:grpSpPr bwMode="auto">
          <a:xfrm>
            <a:off x="7301118" y="2779712"/>
            <a:ext cx="2047875" cy="1576563"/>
            <a:chOff x="3689" y="1740"/>
            <a:chExt cx="1365" cy="1051"/>
          </a:xfrm>
        </p:grpSpPr>
        <p:sp>
          <p:nvSpPr>
            <p:cNvPr id="273" name="Text Box 21"/>
            <p:cNvSpPr txBox="1">
              <a:spLocks noChangeArrowheads="1"/>
            </p:cNvSpPr>
            <p:nvPr/>
          </p:nvSpPr>
          <p:spPr bwMode="auto">
            <a:xfrm>
              <a:off x="3704" y="1740"/>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4</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4" name="Text Box 22"/>
            <p:cNvSpPr txBox="1">
              <a:spLocks noChangeArrowheads="1"/>
            </p:cNvSpPr>
            <p:nvPr/>
          </p:nvSpPr>
          <p:spPr bwMode="auto">
            <a:xfrm>
              <a:off x="3689" y="2342"/>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5</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4</a:t>
              </a:r>
              <a:endPar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75" name="Text Box 23"/>
          <p:cNvSpPr txBox="1">
            <a:spLocks noChangeArrowheads="1"/>
          </p:cNvSpPr>
          <p:nvPr/>
        </p:nvSpPr>
        <p:spPr bwMode="auto">
          <a:xfrm>
            <a:off x="7301749" y="4585514"/>
            <a:ext cx="20240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1890" u="none">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6" name="Text Box 24"/>
          <p:cNvSpPr txBox="1">
            <a:spLocks noChangeArrowheads="1"/>
          </p:cNvSpPr>
          <p:nvPr/>
        </p:nvSpPr>
        <p:spPr bwMode="auto">
          <a:xfrm>
            <a:off x="7317624" y="5487987"/>
            <a:ext cx="20256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本地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7</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890"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7</a:t>
            </a:r>
            <a:endPar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7" name="Line 26"/>
          <p:cNvSpPr>
            <a:spLocks noChangeShapeType="1"/>
          </p:cNvSpPr>
          <p:nvPr/>
        </p:nvSpPr>
        <p:spPr bwMode="auto">
          <a:xfrm>
            <a:off x="3008237" y="2413268"/>
            <a:ext cx="0" cy="1404943"/>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endParaRPr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9" name="Group 28"/>
          <p:cNvGrpSpPr/>
          <p:nvPr/>
        </p:nvGrpSpPr>
        <p:grpSpPr bwMode="auto">
          <a:xfrm>
            <a:off x="3657962" y="3503791"/>
            <a:ext cx="1262930" cy="1857375"/>
            <a:chOff x="1286" y="2296"/>
            <a:chExt cx="823" cy="1239"/>
          </a:xfrm>
        </p:grpSpPr>
        <p:sp>
          <p:nvSpPr>
            <p:cNvPr id="40" name="Line 29"/>
            <p:cNvSpPr>
              <a:spLocks noChangeShapeType="1"/>
            </p:cNvSpPr>
            <p:nvPr/>
          </p:nvSpPr>
          <p:spPr bwMode="auto">
            <a:xfrm rot="10800000" flipH="1">
              <a:off x="1286" y="2296"/>
              <a:ext cx="823" cy="351"/>
            </a:xfrm>
            <a:prstGeom prst="line">
              <a:avLst/>
            </a:prstGeom>
            <a:noFill/>
            <a:ln w="7620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1" name="Line 30"/>
            <p:cNvSpPr>
              <a:spLocks noChangeShapeType="1"/>
            </p:cNvSpPr>
            <p:nvPr/>
          </p:nvSpPr>
          <p:spPr bwMode="auto">
            <a:xfrm rot="10800000" flipH="1" flipV="1">
              <a:off x="1299" y="3101"/>
              <a:ext cx="655" cy="434"/>
            </a:xfrm>
            <a:prstGeom prst="line">
              <a:avLst/>
            </a:prstGeom>
            <a:noFill/>
            <a:ln w="7620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wipe(down)">
                                      <p:cBhvr>
                                        <p:cTn id="7" dur="500"/>
                                        <p:tgtEl>
                                          <p:spTgt spid="27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51"/>
                                        </p:tgtEl>
                                        <p:attrNameLst>
                                          <p:attrName>style.visibility</p:attrName>
                                        </p:attrNameLst>
                                      </p:cBhvr>
                                      <p:to>
                                        <p:strVal val="visible"/>
                                      </p:to>
                                    </p:set>
                                    <p:anim calcmode="lin" valueType="num">
                                      <p:cBhvr additive="base">
                                        <p:cTn id="11" dur="500"/>
                                        <p:tgtEl>
                                          <p:spTgt spid="251"/>
                                        </p:tgtEl>
                                        <p:attrNameLst>
                                          <p:attrName>ppt_x</p:attrName>
                                        </p:attrNameLst>
                                      </p:cBhvr>
                                      <p:tavLst>
                                        <p:tav tm="0">
                                          <p:val>
                                            <p:strVal val="#ppt_x-#ppt_w*1.125000"/>
                                          </p:val>
                                        </p:tav>
                                        <p:tav tm="100000">
                                          <p:val>
                                            <p:strVal val="#ppt_x"/>
                                          </p:val>
                                        </p:tav>
                                      </p:tavLst>
                                    </p:anim>
                                    <p:animEffect transition="in" filter="wipe(right)">
                                      <p:cBhvr>
                                        <p:cTn id="12" dur="500"/>
                                        <p:tgtEl>
                                          <p:spTgt spid="251"/>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0" y="303925"/>
              <a:ext cx="4695873" cy="687997"/>
              <a:chOff x="1839057" y="967769"/>
              <a:chExt cx="4695873" cy="687997"/>
            </a:xfrm>
          </p:grpSpPr>
          <p:sp>
            <p:nvSpPr>
              <p:cNvPr id="31" name="矩形: 圆角 30"/>
              <p:cNvSpPr/>
              <p:nvPr/>
            </p:nvSpPr>
            <p:spPr>
              <a:xfrm>
                <a:off x="1839057" y="967769"/>
                <a:ext cx="4695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494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路由通告</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2" name="组合 41"/>
          <p:cNvGrpSpPr/>
          <p:nvPr/>
        </p:nvGrpSpPr>
        <p:grpSpPr>
          <a:xfrm>
            <a:off x="1337843" y="1598263"/>
            <a:ext cx="9228165" cy="476221"/>
            <a:chOff x="1403750" y="3593123"/>
            <a:chExt cx="9228165" cy="476221"/>
          </a:xfrm>
        </p:grpSpPr>
        <p:grpSp>
          <p:nvGrpSpPr>
            <p:cNvPr id="43" name="组合 42"/>
            <p:cNvGrpSpPr/>
            <p:nvPr/>
          </p:nvGrpSpPr>
          <p:grpSpPr>
            <a:xfrm>
              <a:off x="1403750" y="3593123"/>
              <a:ext cx="490436" cy="476221"/>
              <a:chOff x="1403750" y="3593123"/>
              <a:chExt cx="808892" cy="785446"/>
            </a:xfrm>
          </p:grpSpPr>
          <p:sp>
            <p:nvSpPr>
              <p:cNvPr id="45"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1" y="3593123"/>
              <a:ext cx="864598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2400"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聚合多个前缀为一个，使用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BGP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向</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2400"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通告单一前缀。</a:t>
              </a:r>
            </a:p>
          </p:txBody>
        </p:sp>
      </p:grpSp>
      <p:grpSp>
        <p:nvGrpSpPr>
          <p:cNvPr id="47" name="组合 46"/>
          <p:cNvGrpSpPr/>
          <p:nvPr/>
        </p:nvGrpSpPr>
        <p:grpSpPr>
          <a:xfrm>
            <a:off x="1337843" y="2526923"/>
            <a:ext cx="7350863" cy="476221"/>
            <a:chOff x="1403750" y="3593123"/>
            <a:chExt cx="7350863" cy="476221"/>
          </a:xfrm>
        </p:grpSpPr>
        <p:grpSp>
          <p:nvGrpSpPr>
            <p:cNvPr id="48" name="组合 47"/>
            <p:cNvGrpSpPr/>
            <p:nvPr/>
          </p:nvGrpSpPr>
          <p:grpSpPr>
            <a:xfrm>
              <a:off x="1403750" y="3593123"/>
              <a:ext cx="490436" cy="476221"/>
              <a:chOff x="1403750" y="3593123"/>
              <a:chExt cx="808892" cy="785446"/>
            </a:xfrm>
          </p:grpSpPr>
          <p:sp>
            <p:nvSpPr>
              <p:cNvPr id="50"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en-US" altLang="zh-CN" sz="2400"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负责转发指向该前缀的任何数据报。</a:t>
              </a:r>
            </a:p>
          </p:txBody>
        </p:sp>
      </p:grpSp>
      <p:grpSp>
        <p:nvGrpSpPr>
          <p:cNvPr id="4" name="组合 3"/>
          <p:cNvGrpSpPr/>
          <p:nvPr/>
        </p:nvGrpSpPr>
        <p:grpSpPr>
          <a:xfrm>
            <a:off x="2037375" y="3354122"/>
            <a:ext cx="8933903" cy="2752192"/>
            <a:chOff x="554871" y="3216896"/>
            <a:chExt cx="8933903" cy="2752192"/>
          </a:xfrm>
        </p:grpSpPr>
        <p:grpSp>
          <p:nvGrpSpPr>
            <p:cNvPr id="198" name="组合 197"/>
            <p:cNvGrpSpPr/>
            <p:nvPr/>
          </p:nvGrpSpPr>
          <p:grpSpPr>
            <a:xfrm>
              <a:off x="5184792" y="3513983"/>
              <a:ext cx="2643480" cy="1467112"/>
              <a:chOff x="2707027" y="1673538"/>
              <a:chExt cx="3810000" cy="3520449"/>
            </a:xfrm>
          </p:grpSpPr>
          <p:grpSp>
            <p:nvGrpSpPr>
              <p:cNvPr id="199" name="组合 198"/>
              <p:cNvGrpSpPr/>
              <p:nvPr/>
            </p:nvGrpSpPr>
            <p:grpSpPr>
              <a:xfrm>
                <a:off x="2707027" y="1673538"/>
                <a:ext cx="3810000" cy="3520449"/>
                <a:chOff x="2363126" y="1676863"/>
                <a:chExt cx="3995264" cy="3691633"/>
              </a:xfrm>
            </p:grpSpPr>
            <p:sp>
              <p:nvSpPr>
                <p:cNvPr id="201" name="椭圆 200"/>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0" name="弧形 19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93" name="组合 192"/>
            <p:cNvGrpSpPr/>
            <p:nvPr/>
          </p:nvGrpSpPr>
          <p:grpSpPr>
            <a:xfrm>
              <a:off x="2269785" y="4262548"/>
              <a:ext cx="2643480" cy="1467112"/>
              <a:chOff x="2707027" y="1673538"/>
              <a:chExt cx="3810000" cy="3520449"/>
            </a:xfrm>
          </p:grpSpPr>
          <p:grpSp>
            <p:nvGrpSpPr>
              <p:cNvPr id="194" name="组合 193"/>
              <p:cNvGrpSpPr/>
              <p:nvPr/>
            </p:nvGrpSpPr>
            <p:grpSpPr>
              <a:xfrm>
                <a:off x="2707027" y="1673538"/>
                <a:ext cx="3810000" cy="3520449"/>
                <a:chOff x="2363126" y="1676863"/>
                <a:chExt cx="3995264" cy="3691633"/>
              </a:xfrm>
            </p:grpSpPr>
            <p:sp>
              <p:nvSpPr>
                <p:cNvPr id="196" name="椭圆 195"/>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5" name="弧形 194"/>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8" name="组合 187"/>
            <p:cNvGrpSpPr/>
            <p:nvPr/>
          </p:nvGrpSpPr>
          <p:grpSpPr>
            <a:xfrm>
              <a:off x="554871" y="3216896"/>
              <a:ext cx="2252815" cy="1506117"/>
              <a:chOff x="2707027" y="1673538"/>
              <a:chExt cx="3810000" cy="3520449"/>
            </a:xfrm>
          </p:grpSpPr>
          <p:grpSp>
            <p:nvGrpSpPr>
              <p:cNvPr id="189" name="组合 188"/>
              <p:cNvGrpSpPr/>
              <p:nvPr/>
            </p:nvGrpSpPr>
            <p:grpSpPr>
              <a:xfrm>
                <a:off x="2707027" y="1673538"/>
                <a:ext cx="3810000" cy="3520449"/>
                <a:chOff x="2363126" y="1676863"/>
                <a:chExt cx="3995264" cy="3691633"/>
              </a:xfrm>
            </p:grpSpPr>
            <p:sp>
              <p:nvSpPr>
                <p:cNvPr id="191" name="椭圆 190"/>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0" name="弧形 18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2" name="Line 38"/>
            <p:cNvSpPr>
              <a:spLocks noChangeShapeType="1"/>
            </p:cNvSpPr>
            <p:nvPr/>
          </p:nvSpPr>
          <p:spPr bwMode="auto">
            <a:xfrm>
              <a:off x="6051470" y="4291624"/>
              <a:ext cx="628929" cy="150216"/>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39"/>
            <p:cNvSpPr/>
            <p:nvPr/>
          </p:nvSpPr>
          <p:spPr bwMode="auto">
            <a:xfrm>
              <a:off x="1424783" y="3987536"/>
              <a:ext cx="409535" cy="14196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chemeClr val="tx1"/>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Freeform 40"/>
            <p:cNvSpPr/>
            <p:nvPr/>
          </p:nvSpPr>
          <p:spPr bwMode="auto">
            <a:xfrm>
              <a:off x="2254867" y="4062341"/>
              <a:ext cx="973500" cy="551545"/>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41"/>
            <p:cNvSpPr/>
            <p:nvPr/>
          </p:nvSpPr>
          <p:spPr bwMode="auto">
            <a:xfrm>
              <a:off x="4569342" y="4351400"/>
              <a:ext cx="1062841" cy="523042"/>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Text Box 49"/>
            <p:cNvSpPr txBox="1">
              <a:spLocks noChangeArrowheads="1"/>
            </p:cNvSpPr>
            <p:nvPr/>
          </p:nvSpPr>
          <p:spPr bwMode="auto">
            <a:xfrm>
              <a:off x="1475162" y="4098371"/>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AS3</a:t>
              </a:r>
            </a:p>
          </p:txBody>
        </p:sp>
        <p:sp>
          <p:nvSpPr>
            <p:cNvPr id="94" name="Text Box 50"/>
            <p:cNvSpPr txBox="1">
              <a:spLocks noChangeArrowheads="1"/>
            </p:cNvSpPr>
            <p:nvPr/>
          </p:nvSpPr>
          <p:spPr bwMode="auto">
            <a:xfrm>
              <a:off x="2610000" y="5098895"/>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AS1</a:t>
              </a:r>
            </a:p>
          </p:txBody>
        </p:sp>
        <p:sp>
          <p:nvSpPr>
            <p:cNvPr id="95" name="Text Box 51"/>
            <p:cNvSpPr txBox="1">
              <a:spLocks noChangeArrowheads="1"/>
            </p:cNvSpPr>
            <p:nvPr/>
          </p:nvSpPr>
          <p:spPr bwMode="auto">
            <a:xfrm>
              <a:off x="6001090" y="4487142"/>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AS2</a:t>
              </a:r>
            </a:p>
          </p:txBody>
        </p:sp>
        <p:sp>
          <p:nvSpPr>
            <p:cNvPr id="107" name="Line 93"/>
            <p:cNvSpPr>
              <a:spLocks noChangeShapeType="1"/>
            </p:cNvSpPr>
            <p:nvPr/>
          </p:nvSpPr>
          <p:spPr bwMode="auto">
            <a:xfrm flipH="1">
              <a:off x="3108105" y="4678644"/>
              <a:ext cx="151138" cy="127024"/>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8" name="Line 94"/>
            <p:cNvSpPr>
              <a:spLocks noChangeShapeType="1"/>
            </p:cNvSpPr>
            <p:nvPr/>
          </p:nvSpPr>
          <p:spPr bwMode="auto">
            <a:xfrm>
              <a:off x="3520891" y="4709777"/>
              <a:ext cx="0" cy="306353"/>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9" name="Line 95"/>
            <p:cNvSpPr>
              <a:spLocks noChangeShapeType="1"/>
            </p:cNvSpPr>
            <p:nvPr/>
          </p:nvSpPr>
          <p:spPr bwMode="auto">
            <a:xfrm>
              <a:off x="3686655" y="4668681"/>
              <a:ext cx="508669" cy="262766"/>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0" name="Line 96"/>
            <p:cNvSpPr>
              <a:spLocks noChangeShapeType="1"/>
            </p:cNvSpPr>
            <p:nvPr/>
          </p:nvSpPr>
          <p:spPr bwMode="auto">
            <a:xfrm flipH="1">
              <a:off x="3810166" y="5027339"/>
              <a:ext cx="385158" cy="94646"/>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1" name="Line 97"/>
            <p:cNvSpPr>
              <a:spLocks noChangeShapeType="1"/>
            </p:cNvSpPr>
            <p:nvPr/>
          </p:nvSpPr>
          <p:spPr bwMode="auto">
            <a:xfrm flipH="1" flipV="1">
              <a:off x="3218615" y="4889106"/>
              <a:ext cx="923079" cy="63512"/>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2" name="Line 98"/>
            <p:cNvSpPr>
              <a:spLocks noChangeShapeType="1"/>
            </p:cNvSpPr>
            <p:nvPr/>
          </p:nvSpPr>
          <p:spPr bwMode="auto">
            <a:xfrm flipV="1">
              <a:off x="5965337" y="4083652"/>
              <a:ext cx="357531" cy="105854"/>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3" name="Line 99"/>
            <p:cNvSpPr>
              <a:spLocks noChangeShapeType="1"/>
            </p:cNvSpPr>
            <p:nvPr/>
          </p:nvSpPr>
          <p:spPr bwMode="auto">
            <a:xfrm>
              <a:off x="5580178" y="5371332"/>
              <a:ext cx="787357" cy="0"/>
            </a:xfrm>
            <a:prstGeom prst="line">
              <a:avLst/>
            </a:prstGeom>
            <a:noFill/>
            <a:ln w="254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4" name="Line 100"/>
            <p:cNvSpPr>
              <a:spLocks noChangeShapeType="1"/>
            </p:cNvSpPr>
            <p:nvPr/>
          </p:nvSpPr>
          <p:spPr bwMode="auto">
            <a:xfrm>
              <a:off x="5580631" y="5769033"/>
              <a:ext cx="784942" cy="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5" name="Text Box 101"/>
            <p:cNvSpPr txBox="1">
              <a:spLocks noChangeArrowheads="1"/>
            </p:cNvSpPr>
            <p:nvPr/>
          </p:nvSpPr>
          <p:spPr bwMode="auto">
            <a:xfrm>
              <a:off x="6449627" y="5131645"/>
              <a:ext cx="1554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dirty="0" err="1">
                  <a:latin typeface="Times New Roman" panose="02020803070505020304" pitchFamily="18" charset="0"/>
                  <a:ea typeface="思源黑体 CN Normal" panose="020B0400000000000000" pitchFamily="34" charset="-122"/>
                  <a:cs typeface="Times New Roman" panose="02020803070505020304" pitchFamily="18" charset="0"/>
                </a:rPr>
                <a:t>eBGP</a:t>
              </a:r>
              <a:r>
                <a:rPr lang="en-US" altLang="zh-CN" sz="20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rPr>
                <a:t>会话</a:t>
              </a:r>
            </a:p>
          </p:txBody>
        </p:sp>
        <p:sp>
          <p:nvSpPr>
            <p:cNvPr id="116" name="Text Box 102"/>
            <p:cNvSpPr txBox="1">
              <a:spLocks noChangeArrowheads="1"/>
            </p:cNvSpPr>
            <p:nvPr/>
          </p:nvSpPr>
          <p:spPr bwMode="auto">
            <a:xfrm>
              <a:off x="6477256" y="5568978"/>
              <a:ext cx="1322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a:latin typeface="Times New Roman" panose="02020803070505020304" pitchFamily="18" charset="0"/>
                  <a:ea typeface="思源黑体 CN Normal" panose="020B0400000000000000" pitchFamily="34" charset="-122"/>
                  <a:cs typeface="Times New Roman" panose="02020803070505020304" pitchFamily="18" charset="0"/>
                </a:rPr>
                <a:t>iBGP </a:t>
              </a:r>
              <a:r>
                <a:rPr lang="zh-CN" altLang="en-US" sz="2000" u="none">
                  <a:latin typeface="Times New Roman" panose="02020803070505020304" pitchFamily="18" charset="0"/>
                  <a:ea typeface="思源黑体 CN Normal" panose="020B0400000000000000" pitchFamily="34" charset="-122"/>
                  <a:cs typeface="Times New Roman" panose="02020803070505020304" pitchFamily="18" charset="0"/>
                </a:rPr>
                <a:t>会话</a:t>
              </a:r>
            </a:p>
          </p:txBody>
        </p:sp>
        <p:sp>
          <p:nvSpPr>
            <p:cNvPr id="117" name="Line 103"/>
            <p:cNvSpPr>
              <a:spLocks noChangeShapeType="1"/>
            </p:cNvSpPr>
            <p:nvPr/>
          </p:nvSpPr>
          <p:spPr bwMode="auto">
            <a:xfrm flipH="1" flipV="1">
              <a:off x="1634426" y="3752167"/>
              <a:ext cx="247021" cy="136987"/>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9" name="Line 105"/>
            <p:cNvSpPr>
              <a:spLocks noChangeShapeType="1"/>
            </p:cNvSpPr>
            <p:nvPr/>
          </p:nvSpPr>
          <p:spPr bwMode="auto">
            <a:xfrm>
              <a:off x="6680399" y="4137202"/>
              <a:ext cx="88824" cy="227941"/>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0" name="Line 106"/>
            <p:cNvSpPr>
              <a:spLocks noChangeShapeType="1"/>
            </p:cNvSpPr>
            <p:nvPr/>
          </p:nvSpPr>
          <p:spPr bwMode="auto">
            <a:xfrm>
              <a:off x="3122732" y="4952618"/>
              <a:ext cx="206393" cy="105854"/>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6" name="Line 104"/>
            <p:cNvSpPr>
              <a:spLocks noChangeShapeType="1"/>
            </p:cNvSpPr>
            <p:nvPr/>
          </p:nvSpPr>
          <p:spPr bwMode="auto">
            <a:xfrm flipH="1">
              <a:off x="1194013" y="3773338"/>
              <a:ext cx="151138" cy="295145"/>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7" name="Text Box 92"/>
            <p:cNvSpPr txBox="1">
              <a:spLocks noChangeArrowheads="1"/>
            </p:cNvSpPr>
            <p:nvPr/>
          </p:nvSpPr>
          <p:spPr bwMode="auto">
            <a:xfrm>
              <a:off x="1292455" y="3224188"/>
              <a:ext cx="412785" cy="38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3c</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0" name="Text Box 92"/>
            <p:cNvSpPr txBox="1">
              <a:spLocks noChangeArrowheads="1"/>
            </p:cNvSpPr>
            <p:nvPr/>
          </p:nvSpPr>
          <p:spPr bwMode="auto">
            <a:xfrm>
              <a:off x="3679792" y="440384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1c</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3" name="Text Box 92"/>
            <p:cNvSpPr txBox="1">
              <a:spLocks noChangeArrowheads="1"/>
            </p:cNvSpPr>
            <p:nvPr/>
          </p:nvSpPr>
          <p:spPr bwMode="auto">
            <a:xfrm>
              <a:off x="1019124" y="4193154"/>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3b</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6" name="Text Box 92"/>
            <p:cNvSpPr txBox="1">
              <a:spLocks noChangeArrowheads="1"/>
            </p:cNvSpPr>
            <p:nvPr/>
          </p:nvSpPr>
          <p:spPr bwMode="auto">
            <a:xfrm>
              <a:off x="4131159" y="5057310"/>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1b</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Text Box 92"/>
            <p:cNvSpPr txBox="1">
              <a:spLocks noChangeArrowheads="1"/>
            </p:cNvSpPr>
            <p:nvPr/>
          </p:nvSpPr>
          <p:spPr bwMode="auto">
            <a:xfrm>
              <a:off x="2356902" y="4657945"/>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2" name="Text Box 92"/>
            <p:cNvSpPr txBox="1">
              <a:spLocks noChangeArrowheads="1"/>
            </p:cNvSpPr>
            <p:nvPr/>
          </p:nvSpPr>
          <p:spPr bwMode="auto">
            <a:xfrm>
              <a:off x="1871182" y="3501014"/>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8" name="Text Box 92"/>
            <p:cNvSpPr txBox="1">
              <a:spLocks noChangeArrowheads="1"/>
            </p:cNvSpPr>
            <p:nvPr/>
          </p:nvSpPr>
          <p:spPr bwMode="auto">
            <a:xfrm>
              <a:off x="3352590" y="5224800"/>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1d</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1" name="Text Box 92"/>
            <p:cNvSpPr txBox="1">
              <a:spLocks noChangeArrowheads="1"/>
            </p:cNvSpPr>
            <p:nvPr/>
          </p:nvSpPr>
          <p:spPr bwMode="auto">
            <a:xfrm>
              <a:off x="6365573" y="357383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2c</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4" name="Text Box 92"/>
            <p:cNvSpPr txBox="1">
              <a:spLocks noChangeArrowheads="1"/>
            </p:cNvSpPr>
            <p:nvPr/>
          </p:nvSpPr>
          <p:spPr bwMode="auto">
            <a:xfrm>
              <a:off x="5694417" y="4319500"/>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87" name="Text Box 92"/>
            <p:cNvSpPr txBox="1">
              <a:spLocks noChangeArrowheads="1"/>
            </p:cNvSpPr>
            <p:nvPr/>
          </p:nvSpPr>
          <p:spPr bwMode="auto">
            <a:xfrm>
              <a:off x="7092231" y="4237469"/>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2b</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Text Box 101"/>
            <p:cNvSpPr txBox="1">
              <a:spLocks noChangeArrowheads="1"/>
            </p:cNvSpPr>
            <p:nvPr/>
          </p:nvSpPr>
          <p:spPr bwMode="auto">
            <a:xfrm>
              <a:off x="4361007" y="3701099"/>
              <a:ext cx="178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dirty="0">
                  <a:latin typeface="Times New Roman" panose="02020803070505020304" pitchFamily="18" charset="0"/>
                  <a:ea typeface="思源黑体 CN Normal" panose="020B0400000000000000" pitchFamily="34" charset="-122"/>
                  <a:cs typeface="Times New Roman" panose="02020803070505020304" pitchFamily="18" charset="0"/>
                </a:rPr>
                <a:t>192.168.0.0/16</a:t>
              </a:r>
              <a:endParaRPr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Text Box 101"/>
            <p:cNvSpPr txBox="1">
              <a:spLocks noChangeArrowheads="1"/>
            </p:cNvSpPr>
            <p:nvPr/>
          </p:nvSpPr>
          <p:spPr bwMode="auto">
            <a:xfrm>
              <a:off x="6680399" y="3556571"/>
              <a:ext cx="178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dirty="0">
                  <a:latin typeface="Times New Roman" panose="02020803070505020304" pitchFamily="18" charset="0"/>
                  <a:ea typeface="思源黑体 CN Normal" panose="020B0400000000000000" pitchFamily="34" charset="-122"/>
                  <a:cs typeface="Times New Roman" panose="02020803070505020304" pitchFamily="18" charset="0"/>
                </a:rPr>
                <a:t>192.168.1.0/24</a:t>
              </a:r>
              <a:endParaRPr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Text Box 101"/>
            <p:cNvSpPr txBox="1">
              <a:spLocks noChangeArrowheads="1"/>
            </p:cNvSpPr>
            <p:nvPr/>
          </p:nvSpPr>
          <p:spPr bwMode="auto">
            <a:xfrm>
              <a:off x="7394164" y="4197691"/>
              <a:ext cx="20946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dirty="0">
                  <a:latin typeface="Times New Roman" panose="02020803070505020304" pitchFamily="18" charset="0"/>
                  <a:ea typeface="思源黑体 CN Normal" panose="020B0400000000000000" pitchFamily="34" charset="-122"/>
                  <a:cs typeface="Times New Roman" panose="02020803070505020304" pitchFamily="18" charset="0"/>
                </a:rPr>
                <a:t>192.168.244.0/22</a:t>
              </a:r>
              <a:endParaRPr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89" name="组合 88"/>
            <p:cNvGrpSpPr/>
            <p:nvPr/>
          </p:nvGrpSpPr>
          <p:grpSpPr>
            <a:xfrm>
              <a:off x="959607" y="3973732"/>
              <a:ext cx="530356" cy="286287"/>
              <a:chOff x="5009155" y="5796953"/>
              <a:chExt cx="644233" cy="347757"/>
            </a:xfrm>
          </p:grpSpPr>
          <p:grpSp>
            <p:nvGrpSpPr>
              <p:cNvPr id="90" name="组合 89"/>
              <p:cNvGrpSpPr/>
              <p:nvPr/>
            </p:nvGrpSpPr>
            <p:grpSpPr>
              <a:xfrm>
                <a:off x="5009155" y="5796953"/>
                <a:ext cx="644233" cy="347757"/>
                <a:chOff x="5009080" y="5796953"/>
                <a:chExt cx="1698203" cy="916690"/>
              </a:xfrm>
            </p:grpSpPr>
            <p:sp>
              <p:nvSpPr>
                <p:cNvPr id="10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0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0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06"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1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91" name="Group 47"/>
              <p:cNvGrpSpPr/>
              <p:nvPr/>
            </p:nvGrpSpPr>
            <p:grpSpPr bwMode="auto">
              <a:xfrm>
                <a:off x="5109385" y="5867405"/>
                <a:ext cx="374922" cy="90859"/>
                <a:chOff x="2215" y="2179"/>
                <a:chExt cx="185" cy="73"/>
              </a:xfrm>
            </p:grpSpPr>
            <p:grpSp>
              <p:nvGrpSpPr>
                <p:cNvPr id="92" name="Group 48"/>
                <p:cNvGrpSpPr/>
                <p:nvPr/>
              </p:nvGrpSpPr>
              <p:grpSpPr bwMode="auto">
                <a:xfrm>
                  <a:off x="2215" y="2181"/>
                  <a:ext cx="185" cy="71"/>
                  <a:chOff x="2831" y="847"/>
                  <a:chExt cx="146" cy="103"/>
                </a:xfrm>
              </p:grpSpPr>
              <p:sp>
                <p:nvSpPr>
                  <p:cNvPr id="10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96" name="Group 52"/>
                <p:cNvGrpSpPr/>
                <p:nvPr/>
              </p:nvGrpSpPr>
              <p:grpSpPr bwMode="auto">
                <a:xfrm flipV="1">
                  <a:off x="2215" y="2179"/>
                  <a:ext cx="185" cy="72"/>
                  <a:chOff x="2831" y="843"/>
                  <a:chExt cx="146" cy="103"/>
                </a:xfrm>
              </p:grpSpPr>
              <p:sp>
                <p:nvSpPr>
                  <p:cNvPr id="9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9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9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21" name="组合 120"/>
            <p:cNvGrpSpPr/>
            <p:nvPr/>
          </p:nvGrpSpPr>
          <p:grpSpPr>
            <a:xfrm>
              <a:off x="1192387" y="3536730"/>
              <a:ext cx="530356" cy="286287"/>
              <a:chOff x="5009155" y="5796953"/>
              <a:chExt cx="644233" cy="347757"/>
            </a:xfrm>
          </p:grpSpPr>
          <p:grpSp>
            <p:nvGrpSpPr>
              <p:cNvPr id="122" name="组合 121"/>
              <p:cNvGrpSpPr/>
              <p:nvPr/>
            </p:nvGrpSpPr>
            <p:grpSpPr>
              <a:xfrm>
                <a:off x="5009155" y="5796953"/>
                <a:ext cx="644233" cy="347757"/>
                <a:chOff x="5009080" y="5796953"/>
                <a:chExt cx="1698203" cy="916690"/>
              </a:xfrm>
            </p:grpSpPr>
            <p:sp>
              <p:nvSpPr>
                <p:cNvPr id="13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3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3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35"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6"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23" name="Group 47"/>
              <p:cNvGrpSpPr/>
              <p:nvPr/>
            </p:nvGrpSpPr>
            <p:grpSpPr bwMode="auto">
              <a:xfrm>
                <a:off x="5109385" y="5867405"/>
                <a:ext cx="374922" cy="90859"/>
                <a:chOff x="2215" y="2179"/>
                <a:chExt cx="185" cy="73"/>
              </a:xfrm>
            </p:grpSpPr>
            <p:grpSp>
              <p:nvGrpSpPr>
                <p:cNvPr id="124" name="Group 48"/>
                <p:cNvGrpSpPr/>
                <p:nvPr/>
              </p:nvGrpSpPr>
              <p:grpSpPr bwMode="auto">
                <a:xfrm>
                  <a:off x="2215" y="2181"/>
                  <a:ext cx="185" cy="71"/>
                  <a:chOff x="2831" y="847"/>
                  <a:chExt cx="146" cy="103"/>
                </a:xfrm>
              </p:grpSpPr>
              <p:sp>
                <p:nvSpPr>
                  <p:cNvPr id="129"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0"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1"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25" name="Group 52"/>
                <p:cNvGrpSpPr/>
                <p:nvPr/>
              </p:nvGrpSpPr>
              <p:grpSpPr bwMode="auto">
                <a:xfrm flipV="1">
                  <a:off x="2215" y="2179"/>
                  <a:ext cx="185" cy="72"/>
                  <a:chOff x="2831" y="843"/>
                  <a:chExt cx="146" cy="103"/>
                </a:xfrm>
              </p:grpSpPr>
              <p:sp>
                <p:nvSpPr>
                  <p:cNvPr id="126"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7"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8"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7" name="组合 136"/>
            <p:cNvGrpSpPr/>
            <p:nvPr/>
          </p:nvGrpSpPr>
          <p:grpSpPr>
            <a:xfrm>
              <a:off x="1783497" y="3818368"/>
              <a:ext cx="530356" cy="286287"/>
              <a:chOff x="5009155" y="5796953"/>
              <a:chExt cx="644233" cy="347757"/>
            </a:xfrm>
          </p:grpSpPr>
          <p:grpSp>
            <p:nvGrpSpPr>
              <p:cNvPr id="138" name="组合 137"/>
              <p:cNvGrpSpPr/>
              <p:nvPr/>
            </p:nvGrpSpPr>
            <p:grpSpPr>
              <a:xfrm>
                <a:off x="5009155" y="5796953"/>
                <a:ext cx="644233" cy="347757"/>
                <a:chOff x="5009080" y="5796953"/>
                <a:chExt cx="1698203" cy="916690"/>
              </a:xfrm>
            </p:grpSpPr>
            <p:sp>
              <p:nvSpPr>
                <p:cNvPr id="14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5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51"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2"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39" name="Group 47"/>
              <p:cNvGrpSpPr/>
              <p:nvPr/>
            </p:nvGrpSpPr>
            <p:grpSpPr bwMode="auto">
              <a:xfrm>
                <a:off x="5109385" y="5867405"/>
                <a:ext cx="374922" cy="90859"/>
                <a:chOff x="2215" y="2179"/>
                <a:chExt cx="185" cy="73"/>
              </a:xfrm>
            </p:grpSpPr>
            <p:grpSp>
              <p:nvGrpSpPr>
                <p:cNvPr id="140" name="Group 48"/>
                <p:cNvGrpSpPr/>
                <p:nvPr/>
              </p:nvGrpSpPr>
              <p:grpSpPr bwMode="auto">
                <a:xfrm>
                  <a:off x="2215" y="2181"/>
                  <a:ext cx="185" cy="71"/>
                  <a:chOff x="2831" y="847"/>
                  <a:chExt cx="146" cy="103"/>
                </a:xfrm>
              </p:grpSpPr>
              <p:sp>
                <p:nvSpPr>
                  <p:cNvPr id="14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41" name="Group 52"/>
                <p:cNvGrpSpPr/>
                <p:nvPr/>
              </p:nvGrpSpPr>
              <p:grpSpPr bwMode="auto">
                <a:xfrm flipV="1">
                  <a:off x="2215" y="2179"/>
                  <a:ext cx="185" cy="72"/>
                  <a:chOff x="2831" y="843"/>
                  <a:chExt cx="146" cy="103"/>
                </a:xfrm>
              </p:grpSpPr>
              <p:sp>
                <p:nvSpPr>
                  <p:cNvPr id="14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15" name="组合 214"/>
            <p:cNvGrpSpPr/>
            <p:nvPr/>
          </p:nvGrpSpPr>
          <p:grpSpPr>
            <a:xfrm>
              <a:off x="2733630" y="4742156"/>
              <a:ext cx="530356" cy="286287"/>
              <a:chOff x="5009155" y="5796953"/>
              <a:chExt cx="644233" cy="347757"/>
            </a:xfrm>
          </p:grpSpPr>
          <p:grpSp>
            <p:nvGrpSpPr>
              <p:cNvPr id="216" name="组合 215"/>
              <p:cNvGrpSpPr/>
              <p:nvPr/>
            </p:nvGrpSpPr>
            <p:grpSpPr>
              <a:xfrm>
                <a:off x="5009155" y="5796953"/>
                <a:ext cx="644233" cy="347757"/>
                <a:chOff x="5009080" y="5796953"/>
                <a:chExt cx="1698203" cy="916690"/>
              </a:xfrm>
            </p:grpSpPr>
            <p:sp>
              <p:nvSpPr>
                <p:cNvPr id="22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2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2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2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17" name="Group 47"/>
              <p:cNvGrpSpPr/>
              <p:nvPr/>
            </p:nvGrpSpPr>
            <p:grpSpPr bwMode="auto">
              <a:xfrm>
                <a:off x="5109385" y="5867405"/>
                <a:ext cx="374922" cy="90859"/>
                <a:chOff x="2215" y="2179"/>
                <a:chExt cx="185" cy="73"/>
              </a:xfrm>
            </p:grpSpPr>
            <p:grpSp>
              <p:nvGrpSpPr>
                <p:cNvPr id="218" name="Group 48"/>
                <p:cNvGrpSpPr/>
                <p:nvPr/>
              </p:nvGrpSpPr>
              <p:grpSpPr bwMode="auto">
                <a:xfrm>
                  <a:off x="2215" y="2181"/>
                  <a:ext cx="185" cy="71"/>
                  <a:chOff x="2831" y="847"/>
                  <a:chExt cx="146" cy="103"/>
                </a:xfrm>
              </p:grpSpPr>
              <p:sp>
                <p:nvSpPr>
                  <p:cNvPr id="22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19" name="Group 52"/>
                <p:cNvGrpSpPr/>
                <p:nvPr/>
              </p:nvGrpSpPr>
              <p:grpSpPr bwMode="auto">
                <a:xfrm flipV="1">
                  <a:off x="2215" y="2179"/>
                  <a:ext cx="185" cy="72"/>
                  <a:chOff x="2831" y="843"/>
                  <a:chExt cx="146" cy="103"/>
                </a:xfrm>
              </p:grpSpPr>
              <p:sp>
                <p:nvSpPr>
                  <p:cNvPr id="22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31" name="组合 230"/>
            <p:cNvGrpSpPr/>
            <p:nvPr/>
          </p:nvGrpSpPr>
          <p:grpSpPr>
            <a:xfrm>
              <a:off x="3204759" y="4484458"/>
              <a:ext cx="530356" cy="286287"/>
              <a:chOff x="5009155" y="5796953"/>
              <a:chExt cx="644233" cy="347757"/>
            </a:xfrm>
          </p:grpSpPr>
          <p:grpSp>
            <p:nvGrpSpPr>
              <p:cNvPr id="232" name="组合 231"/>
              <p:cNvGrpSpPr/>
              <p:nvPr/>
            </p:nvGrpSpPr>
            <p:grpSpPr>
              <a:xfrm>
                <a:off x="5009155" y="5796953"/>
                <a:ext cx="644233" cy="347757"/>
                <a:chOff x="5009080" y="5796953"/>
                <a:chExt cx="1698203" cy="916690"/>
              </a:xfrm>
            </p:grpSpPr>
            <p:sp>
              <p:nvSpPr>
                <p:cNvPr id="24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4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5"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6"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33" name="Group 47"/>
              <p:cNvGrpSpPr/>
              <p:nvPr/>
            </p:nvGrpSpPr>
            <p:grpSpPr bwMode="auto">
              <a:xfrm>
                <a:off x="5109385" y="5867405"/>
                <a:ext cx="374922" cy="90859"/>
                <a:chOff x="2215" y="2179"/>
                <a:chExt cx="185" cy="73"/>
              </a:xfrm>
            </p:grpSpPr>
            <p:grpSp>
              <p:nvGrpSpPr>
                <p:cNvPr id="234" name="Group 48"/>
                <p:cNvGrpSpPr/>
                <p:nvPr/>
              </p:nvGrpSpPr>
              <p:grpSpPr bwMode="auto">
                <a:xfrm>
                  <a:off x="2215" y="2181"/>
                  <a:ext cx="185" cy="71"/>
                  <a:chOff x="2831" y="847"/>
                  <a:chExt cx="146" cy="103"/>
                </a:xfrm>
              </p:grpSpPr>
              <p:sp>
                <p:nvSpPr>
                  <p:cNvPr id="239"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0"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1"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35" name="Group 52"/>
                <p:cNvGrpSpPr/>
                <p:nvPr/>
              </p:nvGrpSpPr>
              <p:grpSpPr bwMode="auto">
                <a:xfrm flipV="1">
                  <a:off x="2215" y="2179"/>
                  <a:ext cx="185" cy="72"/>
                  <a:chOff x="2831" y="843"/>
                  <a:chExt cx="146" cy="103"/>
                </a:xfrm>
              </p:grpSpPr>
              <p:sp>
                <p:nvSpPr>
                  <p:cNvPr id="236"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7"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8"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47" name="组合 246"/>
            <p:cNvGrpSpPr/>
            <p:nvPr/>
          </p:nvGrpSpPr>
          <p:grpSpPr>
            <a:xfrm>
              <a:off x="3334542" y="4979222"/>
              <a:ext cx="530356" cy="286287"/>
              <a:chOff x="5009155" y="5796953"/>
              <a:chExt cx="644233" cy="347757"/>
            </a:xfrm>
          </p:grpSpPr>
          <p:grpSp>
            <p:nvGrpSpPr>
              <p:cNvPr id="248" name="组合 247"/>
              <p:cNvGrpSpPr/>
              <p:nvPr/>
            </p:nvGrpSpPr>
            <p:grpSpPr>
              <a:xfrm>
                <a:off x="5009155" y="5796953"/>
                <a:ext cx="644233" cy="347757"/>
                <a:chOff x="5009080" y="5796953"/>
                <a:chExt cx="1698203" cy="916690"/>
              </a:xfrm>
            </p:grpSpPr>
            <p:sp>
              <p:nvSpPr>
                <p:cNvPr id="25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5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6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1"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2"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49" name="Group 47"/>
              <p:cNvGrpSpPr/>
              <p:nvPr/>
            </p:nvGrpSpPr>
            <p:grpSpPr bwMode="auto">
              <a:xfrm>
                <a:off x="5109385" y="5867405"/>
                <a:ext cx="374922" cy="90859"/>
                <a:chOff x="2215" y="2179"/>
                <a:chExt cx="185" cy="73"/>
              </a:xfrm>
            </p:grpSpPr>
            <p:grpSp>
              <p:nvGrpSpPr>
                <p:cNvPr id="250" name="Group 48"/>
                <p:cNvGrpSpPr/>
                <p:nvPr/>
              </p:nvGrpSpPr>
              <p:grpSpPr bwMode="auto">
                <a:xfrm>
                  <a:off x="2215" y="2181"/>
                  <a:ext cx="185" cy="71"/>
                  <a:chOff x="2831" y="847"/>
                  <a:chExt cx="146" cy="103"/>
                </a:xfrm>
              </p:grpSpPr>
              <p:sp>
                <p:nvSpPr>
                  <p:cNvPr id="25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51" name="Group 52"/>
                <p:cNvGrpSpPr/>
                <p:nvPr/>
              </p:nvGrpSpPr>
              <p:grpSpPr bwMode="auto">
                <a:xfrm flipV="1">
                  <a:off x="2215" y="2179"/>
                  <a:ext cx="185" cy="72"/>
                  <a:chOff x="2831" y="843"/>
                  <a:chExt cx="146" cy="103"/>
                </a:xfrm>
              </p:grpSpPr>
              <p:sp>
                <p:nvSpPr>
                  <p:cNvPr id="25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63" name="组合 262"/>
            <p:cNvGrpSpPr/>
            <p:nvPr/>
          </p:nvGrpSpPr>
          <p:grpSpPr>
            <a:xfrm>
              <a:off x="4055005" y="4812319"/>
              <a:ext cx="530356" cy="286287"/>
              <a:chOff x="5009155" y="5796953"/>
              <a:chExt cx="644233" cy="347757"/>
            </a:xfrm>
          </p:grpSpPr>
          <p:grpSp>
            <p:nvGrpSpPr>
              <p:cNvPr id="264" name="组合 263"/>
              <p:cNvGrpSpPr/>
              <p:nvPr/>
            </p:nvGrpSpPr>
            <p:grpSpPr>
              <a:xfrm>
                <a:off x="5009155" y="5796953"/>
                <a:ext cx="644233" cy="347757"/>
                <a:chOff x="5009080" y="5796953"/>
                <a:chExt cx="1698203" cy="916690"/>
              </a:xfrm>
            </p:grpSpPr>
            <p:sp>
              <p:nvSpPr>
                <p:cNvPr id="27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7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65" name="Group 47"/>
              <p:cNvGrpSpPr/>
              <p:nvPr/>
            </p:nvGrpSpPr>
            <p:grpSpPr bwMode="auto">
              <a:xfrm>
                <a:off x="5109385" y="5867405"/>
                <a:ext cx="374922" cy="90859"/>
                <a:chOff x="2215" y="2179"/>
                <a:chExt cx="185" cy="73"/>
              </a:xfrm>
            </p:grpSpPr>
            <p:grpSp>
              <p:nvGrpSpPr>
                <p:cNvPr id="266" name="Group 48"/>
                <p:cNvGrpSpPr/>
                <p:nvPr/>
              </p:nvGrpSpPr>
              <p:grpSpPr bwMode="auto">
                <a:xfrm>
                  <a:off x="2215" y="2181"/>
                  <a:ext cx="185" cy="71"/>
                  <a:chOff x="2831" y="847"/>
                  <a:chExt cx="146" cy="103"/>
                </a:xfrm>
              </p:grpSpPr>
              <p:sp>
                <p:nvSpPr>
                  <p:cNvPr id="27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67" name="Group 52"/>
                <p:cNvGrpSpPr/>
                <p:nvPr/>
              </p:nvGrpSpPr>
              <p:grpSpPr bwMode="auto">
                <a:xfrm flipV="1">
                  <a:off x="2215" y="2179"/>
                  <a:ext cx="185" cy="72"/>
                  <a:chOff x="2831" y="843"/>
                  <a:chExt cx="146" cy="103"/>
                </a:xfrm>
              </p:grpSpPr>
              <p:sp>
                <p:nvSpPr>
                  <p:cNvPr id="26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79" name="组合 278"/>
            <p:cNvGrpSpPr/>
            <p:nvPr/>
          </p:nvGrpSpPr>
          <p:grpSpPr>
            <a:xfrm>
              <a:off x="5610378" y="4102599"/>
              <a:ext cx="530356" cy="286287"/>
              <a:chOff x="5009155" y="5796953"/>
              <a:chExt cx="644233" cy="347757"/>
            </a:xfrm>
          </p:grpSpPr>
          <p:grpSp>
            <p:nvGrpSpPr>
              <p:cNvPr id="280" name="组合 279"/>
              <p:cNvGrpSpPr/>
              <p:nvPr/>
            </p:nvGrpSpPr>
            <p:grpSpPr>
              <a:xfrm>
                <a:off x="5009155" y="5796953"/>
                <a:ext cx="644233" cy="347757"/>
                <a:chOff x="5009080" y="5796953"/>
                <a:chExt cx="1698203" cy="916690"/>
              </a:xfrm>
            </p:grpSpPr>
            <p:sp>
              <p:nvSpPr>
                <p:cNvPr id="29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9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3"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4"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81" name="Group 47"/>
              <p:cNvGrpSpPr/>
              <p:nvPr/>
            </p:nvGrpSpPr>
            <p:grpSpPr bwMode="auto">
              <a:xfrm>
                <a:off x="5109385" y="5867405"/>
                <a:ext cx="374922" cy="90859"/>
                <a:chOff x="2215" y="2179"/>
                <a:chExt cx="185" cy="73"/>
              </a:xfrm>
            </p:grpSpPr>
            <p:grpSp>
              <p:nvGrpSpPr>
                <p:cNvPr id="282" name="Group 48"/>
                <p:cNvGrpSpPr/>
                <p:nvPr/>
              </p:nvGrpSpPr>
              <p:grpSpPr bwMode="auto">
                <a:xfrm>
                  <a:off x="2215" y="2181"/>
                  <a:ext cx="185" cy="71"/>
                  <a:chOff x="2831" y="847"/>
                  <a:chExt cx="146" cy="103"/>
                </a:xfrm>
              </p:grpSpPr>
              <p:sp>
                <p:nvSpPr>
                  <p:cNvPr id="28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83" name="Group 52"/>
                <p:cNvGrpSpPr/>
                <p:nvPr/>
              </p:nvGrpSpPr>
              <p:grpSpPr bwMode="auto">
                <a:xfrm flipV="1">
                  <a:off x="2215" y="2179"/>
                  <a:ext cx="185" cy="72"/>
                  <a:chOff x="2831" y="843"/>
                  <a:chExt cx="146" cy="103"/>
                </a:xfrm>
              </p:grpSpPr>
              <p:sp>
                <p:nvSpPr>
                  <p:cNvPr id="28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95" name="组合 294"/>
            <p:cNvGrpSpPr/>
            <p:nvPr/>
          </p:nvGrpSpPr>
          <p:grpSpPr>
            <a:xfrm>
              <a:off x="6581480" y="4273974"/>
              <a:ext cx="530356" cy="286287"/>
              <a:chOff x="5009155" y="5796953"/>
              <a:chExt cx="644233" cy="347757"/>
            </a:xfrm>
          </p:grpSpPr>
          <p:grpSp>
            <p:nvGrpSpPr>
              <p:cNvPr id="296" name="组合 295"/>
              <p:cNvGrpSpPr/>
              <p:nvPr/>
            </p:nvGrpSpPr>
            <p:grpSpPr>
              <a:xfrm>
                <a:off x="5009155" y="5796953"/>
                <a:ext cx="644233" cy="347757"/>
                <a:chOff x="5009080" y="5796953"/>
                <a:chExt cx="1698203" cy="916690"/>
              </a:xfrm>
            </p:grpSpPr>
            <p:sp>
              <p:nvSpPr>
                <p:cNvPr id="30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0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97" name="Group 47"/>
              <p:cNvGrpSpPr/>
              <p:nvPr/>
            </p:nvGrpSpPr>
            <p:grpSpPr bwMode="auto">
              <a:xfrm>
                <a:off x="5109385" y="5867405"/>
                <a:ext cx="374922" cy="90859"/>
                <a:chOff x="2215" y="2179"/>
                <a:chExt cx="185" cy="73"/>
              </a:xfrm>
            </p:grpSpPr>
            <p:grpSp>
              <p:nvGrpSpPr>
                <p:cNvPr id="298" name="Group 48"/>
                <p:cNvGrpSpPr/>
                <p:nvPr/>
              </p:nvGrpSpPr>
              <p:grpSpPr bwMode="auto">
                <a:xfrm>
                  <a:off x="2215" y="2181"/>
                  <a:ext cx="185" cy="71"/>
                  <a:chOff x="2831" y="847"/>
                  <a:chExt cx="146" cy="103"/>
                </a:xfrm>
              </p:grpSpPr>
              <p:sp>
                <p:nvSpPr>
                  <p:cNvPr id="30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99" name="Group 52"/>
                <p:cNvGrpSpPr/>
                <p:nvPr/>
              </p:nvGrpSpPr>
              <p:grpSpPr bwMode="auto">
                <a:xfrm flipV="1">
                  <a:off x="2215" y="2179"/>
                  <a:ext cx="185" cy="72"/>
                  <a:chOff x="2831" y="843"/>
                  <a:chExt cx="146" cy="103"/>
                </a:xfrm>
              </p:grpSpPr>
              <p:sp>
                <p:nvSpPr>
                  <p:cNvPr id="30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311" name="组合 310"/>
            <p:cNvGrpSpPr/>
            <p:nvPr/>
          </p:nvGrpSpPr>
          <p:grpSpPr>
            <a:xfrm>
              <a:off x="6271116" y="3924035"/>
              <a:ext cx="530356" cy="286287"/>
              <a:chOff x="5009155" y="5796953"/>
              <a:chExt cx="644233" cy="347757"/>
            </a:xfrm>
          </p:grpSpPr>
          <p:grpSp>
            <p:nvGrpSpPr>
              <p:cNvPr id="312" name="组合 311"/>
              <p:cNvGrpSpPr/>
              <p:nvPr/>
            </p:nvGrpSpPr>
            <p:grpSpPr>
              <a:xfrm>
                <a:off x="5009155" y="5796953"/>
                <a:ext cx="644233" cy="347757"/>
                <a:chOff x="5009080" y="5796953"/>
                <a:chExt cx="1698203" cy="916690"/>
              </a:xfrm>
            </p:grpSpPr>
            <p:sp>
              <p:nvSpPr>
                <p:cNvPr id="32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2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5"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6"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13" name="Group 47"/>
              <p:cNvGrpSpPr/>
              <p:nvPr/>
            </p:nvGrpSpPr>
            <p:grpSpPr bwMode="auto">
              <a:xfrm>
                <a:off x="5109385" y="5867405"/>
                <a:ext cx="374922" cy="90859"/>
                <a:chOff x="2215" y="2179"/>
                <a:chExt cx="185" cy="73"/>
              </a:xfrm>
            </p:grpSpPr>
            <p:grpSp>
              <p:nvGrpSpPr>
                <p:cNvPr id="314" name="Group 48"/>
                <p:cNvGrpSpPr/>
                <p:nvPr/>
              </p:nvGrpSpPr>
              <p:grpSpPr bwMode="auto">
                <a:xfrm>
                  <a:off x="2215" y="2181"/>
                  <a:ext cx="185" cy="71"/>
                  <a:chOff x="2831" y="847"/>
                  <a:chExt cx="146" cy="103"/>
                </a:xfrm>
              </p:grpSpPr>
              <p:sp>
                <p:nvSpPr>
                  <p:cNvPr id="319"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0"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1"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15" name="Group 52"/>
                <p:cNvGrpSpPr/>
                <p:nvPr/>
              </p:nvGrpSpPr>
              <p:grpSpPr bwMode="auto">
                <a:xfrm flipV="1">
                  <a:off x="2215" y="2179"/>
                  <a:ext cx="185" cy="72"/>
                  <a:chOff x="2831" y="843"/>
                  <a:chExt cx="146" cy="103"/>
                </a:xfrm>
              </p:grpSpPr>
              <p:sp>
                <p:nvSpPr>
                  <p:cNvPr id="316"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7"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8"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0" y="303925"/>
              <a:ext cx="4695873" cy="687997"/>
              <a:chOff x="1839057" y="967769"/>
              <a:chExt cx="4695873" cy="687997"/>
            </a:xfrm>
          </p:grpSpPr>
          <p:sp>
            <p:nvSpPr>
              <p:cNvPr id="31" name="矩形: 圆角 30"/>
              <p:cNvSpPr/>
              <p:nvPr/>
            </p:nvSpPr>
            <p:spPr>
              <a:xfrm>
                <a:off x="1839057" y="967769"/>
                <a:ext cx="4695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494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路由通告</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3" name="组合 82"/>
          <p:cNvGrpSpPr/>
          <p:nvPr/>
        </p:nvGrpSpPr>
        <p:grpSpPr>
          <a:xfrm>
            <a:off x="7149633" y="2364690"/>
            <a:ext cx="2643480" cy="1467112"/>
            <a:chOff x="2707027" y="1673538"/>
            <a:chExt cx="3810000" cy="3520449"/>
          </a:xfrm>
        </p:grpSpPr>
        <p:grpSp>
          <p:nvGrpSpPr>
            <p:cNvPr id="347" name="组合 346"/>
            <p:cNvGrpSpPr/>
            <p:nvPr/>
          </p:nvGrpSpPr>
          <p:grpSpPr>
            <a:xfrm>
              <a:off x="2707027" y="1673538"/>
              <a:ext cx="3810000" cy="3520449"/>
              <a:chOff x="2363126" y="1676863"/>
              <a:chExt cx="3995264" cy="3691633"/>
            </a:xfrm>
          </p:grpSpPr>
          <p:sp>
            <p:nvSpPr>
              <p:cNvPr id="349" name="椭圆 348"/>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8" name="弧形 347"/>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4" name="组合 83"/>
          <p:cNvGrpSpPr/>
          <p:nvPr/>
        </p:nvGrpSpPr>
        <p:grpSpPr>
          <a:xfrm>
            <a:off x="4234626" y="3113255"/>
            <a:ext cx="2643480" cy="1467112"/>
            <a:chOff x="2707027" y="1673538"/>
            <a:chExt cx="3810000" cy="3520449"/>
          </a:xfrm>
        </p:grpSpPr>
        <p:grpSp>
          <p:nvGrpSpPr>
            <p:cNvPr id="343" name="组合 342"/>
            <p:cNvGrpSpPr/>
            <p:nvPr/>
          </p:nvGrpSpPr>
          <p:grpSpPr>
            <a:xfrm>
              <a:off x="2707027" y="1673538"/>
              <a:ext cx="3810000" cy="3520449"/>
              <a:chOff x="2363126" y="1676863"/>
              <a:chExt cx="3995264" cy="3691633"/>
            </a:xfrm>
          </p:grpSpPr>
          <p:sp>
            <p:nvSpPr>
              <p:cNvPr id="345" name="椭圆 344"/>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4" name="弧形 343"/>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5" name="组合 84"/>
          <p:cNvGrpSpPr/>
          <p:nvPr/>
        </p:nvGrpSpPr>
        <p:grpSpPr>
          <a:xfrm>
            <a:off x="2519712" y="2067603"/>
            <a:ext cx="2252815" cy="1506117"/>
            <a:chOff x="2707027" y="1673538"/>
            <a:chExt cx="3810000" cy="3520449"/>
          </a:xfrm>
        </p:grpSpPr>
        <p:grpSp>
          <p:nvGrpSpPr>
            <p:cNvPr id="339" name="组合 338"/>
            <p:cNvGrpSpPr/>
            <p:nvPr/>
          </p:nvGrpSpPr>
          <p:grpSpPr>
            <a:xfrm>
              <a:off x="2707027" y="1673538"/>
              <a:ext cx="3810000" cy="3520449"/>
              <a:chOff x="2363126" y="1676863"/>
              <a:chExt cx="3995264" cy="3691633"/>
            </a:xfrm>
          </p:grpSpPr>
          <p:sp>
            <p:nvSpPr>
              <p:cNvPr id="341" name="椭圆 340"/>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0" name="弧形 33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93" name="Line 38"/>
          <p:cNvSpPr>
            <a:spLocks noChangeShapeType="1"/>
          </p:cNvSpPr>
          <p:nvPr/>
        </p:nvSpPr>
        <p:spPr bwMode="auto">
          <a:xfrm>
            <a:off x="8016311" y="3142331"/>
            <a:ext cx="628929" cy="150216"/>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Freeform 39"/>
          <p:cNvSpPr/>
          <p:nvPr/>
        </p:nvSpPr>
        <p:spPr bwMode="auto">
          <a:xfrm>
            <a:off x="3389624" y="2838243"/>
            <a:ext cx="409535" cy="14196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chemeClr val="tx1"/>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5" name="Freeform 40"/>
          <p:cNvSpPr/>
          <p:nvPr/>
        </p:nvSpPr>
        <p:spPr bwMode="auto">
          <a:xfrm>
            <a:off x="4219708" y="2913048"/>
            <a:ext cx="1022392" cy="571634"/>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7" name="Freeform 41"/>
          <p:cNvSpPr/>
          <p:nvPr/>
        </p:nvSpPr>
        <p:spPr bwMode="auto">
          <a:xfrm>
            <a:off x="6534183" y="3202107"/>
            <a:ext cx="1062841" cy="523042"/>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8" name="Text Box 49"/>
          <p:cNvSpPr txBox="1">
            <a:spLocks noChangeArrowheads="1"/>
          </p:cNvSpPr>
          <p:nvPr/>
        </p:nvSpPr>
        <p:spPr bwMode="auto">
          <a:xfrm>
            <a:off x="3440003" y="2949078"/>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AS3</a:t>
            </a:r>
          </a:p>
        </p:txBody>
      </p:sp>
      <p:sp>
        <p:nvSpPr>
          <p:cNvPr id="109" name="Text Box 50"/>
          <p:cNvSpPr txBox="1">
            <a:spLocks noChangeArrowheads="1"/>
          </p:cNvSpPr>
          <p:nvPr/>
        </p:nvSpPr>
        <p:spPr bwMode="auto">
          <a:xfrm>
            <a:off x="4574841" y="3949602"/>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AS1</a:t>
            </a:r>
          </a:p>
        </p:txBody>
      </p:sp>
      <p:sp>
        <p:nvSpPr>
          <p:cNvPr id="110" name="Text Box 51"/>
          <p:cNvSpPr txBox="1">
            <a:spLocks noChangeArrowheads="1"/>
          </p:cNvSpPr>
          <p:nvPr/>
        </p:nvSpPr>
        <p:spPr bwMode="auto">
          <a:xfrm>
            <a:off x="7965931" y="3337849"/>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AS2</a:t>
            </a:r>
          </a:p>
        </p:txBody>
      </p:sp>
      <p:sp>
        <p:nvSpPr>
          <p:cNvPr id="111" name="Line 93"/>
          <p:cNvSpPr>
            <a:spLocks noChangeShapeType="1"/>
          </p:cNvSpPr>
          <p:nvPr/>
        </p:nvSpPr>
        <p:spPr bwMode="auto">
          <a:xfrm flipH="1">
            <a:off x="5072946" y="3529351"/>
            <a:ext cx="151138" cy="127024"/>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2" name="Line 94"/>
          <p:cNvSpPr>
            <a:spLocks noChangeShapeType="1"/>
          </p:cNvSpPr>
          <p:nvPr/>
        </p:nvSpPr>
        <p:spPr bwMode="auto">
          <a:xfrm>
            <a:off x="5485732" y="3560484"/>
            <a:ext cx="0" cy="306353"/>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3" name="Line 95"/>
          <p:cNvSpPr>
            <a:spLocks noChangeShapeType="1"/>
          </p:cNvSpPr>
          <p:nvPr/>
        </p:nvSpPr>
        <p:spPr bwMode="auto">
          <a:xfrm>
            <a:off x="5651496" y="3519388"/>
            <a:ext cx="508669" cy="262766"/>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4" name="Line 96"/>
          <p:cNvSpPr>
            <a:spLocks noChangeShapeType="1"/>
          </p:cNvSpPr>
          <p:nvPr/>
        </p:nvSpPr>
        <p:spPr bwMode="auto">
          <a:xfrm flipH="1">
            <a:off x="5775007" y="3878046"/>
            <a:ext cx="385158" cy="94646"/>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5" name="Line 97"/>
          <p:cNvSpPr>
            <a:spLocks noChangeShapeType="1"/>
          </p:cNvSpPr>
          <p:nvPr/>
        </p:nvSpPr>
        <p:spPr bwMode="auto">
          <a:xfrm flipH="1" flipV="1">
            <a:off x="5183456" y="3739813"/>
            <a:ext cx="923079" cy="63512"/>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6" name="Line 98"/>
          <p:cNvSpPr>
            <a:spLocks noChangeShapeType="1"/>
          </p:cNvSpPr>
          <p:nvPr/>
        </p:nvSpPr>
        <p:spPr bwMode="auto">
          <a:xfrm flipV="1">
            <a:off x="7930178" y="2934359"/>
            <a:ext cx="357531" cy="105854"/>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7" name="Line 99"/>
          <p:cNvSpPr>
            <a:spLocks noChangeShapeType="1"/>
          </p:cNvSpPr>
          <p:nvPr/>
        </p:nvSpPr>
        <p:spPr bwMode="auto">
          <a:xfrm>
            <a:off x="7545019" y="4222039"/>
            <a:ext cx="787357" cy="0"/>
          </a:xfrm>
          <a:prstGeom prst="line">
            <a:avLst/>
          </a:prstGeom>
          <a:noFill/>
          <a:ln w="254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9" name="Line 100"/>
          <p:cNvSpPr>
            <a:spLocks noChangeShapeType="1"/>
          </p:cNvSpPr>
          <p:nvPr/>
        </p:nvSpPr>
        <p:spPr bwMode="auto">
          <a:xfrm>
            <a:off x="7545472" y="4619740"/>
            <a:ext cx="784942" cy="0"/>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0" name="Text Box 101"/>
          <p:cNvSpPr txBox="1">
            <a:spLocks noChangeArrowheads="1"/>
          </p:cNvSpPr>
          <p:nvPr/>
        </p:nvSpPr>
        <p:spPr bwMode="auto">
          <a:xfrm>
            <a:off x="8414468" y="3982352"/>
            <a:ext cx="1554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dirty="0" err="1">
                <a:latin typeface="Times New Roman" panose="02020803070505020304" pitchFamily="18" charset="0"/>
                <a:ea typeface="思源黑体 CN Normal" panose="020B0400000000000000" pitchFamily="34" charset="-122"/>
                <a:cs typeface="Times New Roman" panose="02020803070505020304" pitchFamily="18" charset="0"/>
              </a:rPr>
              <a:t>eBGP</a:t>
            </a:r>
            <a:r>
              <a:rPr lang="en-US" altLang="zh-CN" sz="20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000" u="none" dirty="0">
                <a:latin typeface="Times New Roman" panose="02020803070505020304" pitchFamily="18" charset="0"/>
                <a:ea typeface="思源黑体 CN Normal" panose="020B0400000000000000" pitchFamily="34" charset="-122"/>
                <a:cs typeface="Times New Roman" panose="02020803070505020304" pitchFamily="18" charset="0"/>
              </a:rPr>
              <a:t>会话</a:t>
            </a:r>
          </a:p>
        </p:txBody>
      </p:sp>
      <p:sp>
        <p:nvSpPr>
          <p:cNvPr id="155" name="Text Box 102"/>
          <p:cNvSpPr txBox="1">
            <a:spLocks noChangeArrowheads="1"/>
          </p:cNvSpPr>
          <p:nvPr/>
        </p:nvSpPr>
        <p:spPr bwMode="auto">
          <a:xfrm>
            <a:off x="8442097" y="4419685"/>
            <a:ext cx="1322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2000" u="none">
                <a:latin typeface="Times New Roman" panose="02020803070505020304" pitchFamily="18" charset="0"/>
                <a:ea typeface="思源黑体 CN Normal" panose="020B0400000000000000" pitchFamily="34" charset="-122"/>
                <a:cs typeface="Times New Roman" panose="02020803070505020304" pitchFamily="18" charset="0"/>
              </a:rPr>
              <a:t>iBGP </a:t>
            </a:r>
            <a:r>
              <a:rPr lang="zh-CN" altLang="en-US" sz="2000" u="none">
                <a:latin typeface="Times New Roman" panose="02020803070505020304" pitchFamily="18" charset="0"/>
                <a:ea typeface="思源黑体 CN Normal" panose="020B0400000000000000" pitchFamily="34" charset="-122"/>
                <a:cs typeface="Times New Roman" panose="02020803070505020304" pitchFamily="18" charset="0"/>
              </a:rPr>
              <a:t>会话</a:t>
            </a:r>
          </a:p>
        </p:txBody>
      </p:sp>
      <p:sp>
        <p:nvSpPr>
          <p:cNvPr id="156" name="Line 103"/>
          <p:cNvSpPr>
            <a:spLocks noChangeShapeType="1"/>
          </p:cNvSpPr>
          <p:nvPr/>
        </p:nvSpPr>
        <p:spPr bwMode="auto">
          <a:xfrm flipH="1" flipV="1">
            <a:off x="3599267" y="2602874"/>
            <a:ext cx="247021" cy="136987"/>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7" name="Line 105"/>
          <p:cNvSpPr>
            <a:spLocks noChangeShapeType="1"/>
          </p:cNvSpPr>
          <p:nvPr/>
        </p:nvSpPr>
        <p:spPr bwMode="auto">
          <a:xfrm>
            <a:off x="8645240" y="2987909"/>
            <a:ext cx="88824" cy="227941"/>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8" name="Line 106"/>
          <p:cNvSpPr>
            <a:spLocks noChangeShapeType="1"/>
          </p:cNvSpPr>
          <p:nvPr/>
        </p:nvSpPr>
        <p:spPr bwMode="auto">
          <a:xfrm>
            <a:off x="5087573" y="3803325"/>
            <a:ext cx="206393" cy="105854"/>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9" name="Line 104"/>
          <p:cNvSpPr>
            <a:spLocks noChangeShapeType="1"/>
          </p:cNvSpPr>
          <p:nvPr/>
        </p:nvSpPr>
        <p:spPr bwMode="auto">
          <a:xfrm flipH="1">
            <a:off x="3158854" y="2624045"/>
            <a:ext cx="151138" cy="295145"/>
          </a:xfrm>
          <a:prstGeom prst="line">
            <a:avLst/>
          </a:prstGeom>
          <a:noFill/>
          <a:ln w="254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6" name="组合 5"/>
          <p:cNvGrpSpPr/>
          <p:nvPr/>
        </p:nvGrpSpPr>
        <p:grpSpPr>
          <a:xfrm>
            <a:off x="2924448" y="2824439"/>
            <a:ext cx="530356" cy="602604"/>
            <a:chOff x="1003842" y="2675849"/>
            <a:chExt cx="530356" cy="602604"/>
          </a:xfrm>
        </p:grpSpPr>
        <p:sp>
          <p:nvSpPr>
            <p:cNvPr id="162" name="Text Box 92"/>
            <p:cNvSpPr txBox="1">
              <a:spLocks noChangeArrowheads="1"/>
            </p:cNvSpPr>
            <p:nvPr/>
          </p:nvSpPr>
          <p:spPr bwMode="auto">
            <a:xfrm>
              <a:off x="1063359" y="2895271"/>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3b</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76" name="组合 175"/>
            <p:cNvGrpSpPr/>
            <p:nvPr/>
          </p:nvGrpSpPr>
          <p:grpSpPr>
            <a:xfrm>
              <a:off x="1003842" y="2675849"/>
              <a:ext cx="530356" cy="286287"/>
              <a:chOff x="5009155" y="5796953"/>
              <a:chExt cx="644233" cy="347757"/>
            </a:xfrm>
          </p:grpSpPr>
          <p:grpSp>
            <p:nvGrpSpPr>
              <p:cNvPr id="324" name="组合 323"/>
              <p:cNvGrpSpPr/>
              <p:nvPr/>
            </p:nvGrpSpPr>
            <p:grpSpPr>
              <a:xfrm>
                <a:off x="5009155" y="5796953"/>
                <a:ext cx="644233" cy="347757"/>
                <a:chOff x="5009080" y="5796953"/>
                <a:chExt cx="1698203" cy="916690"/>
              </a:xfrm>
            </p:grpSpPr>
            <p:sp>
              <p:nvSpPr>
                <p:cNvPr id="33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3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25" name="Group 47"/>
              <p:cNvGrpSpPr/>
              <p:nvPr/>
            </p:nvGrpSpPr>
            <p:grpSpPr bwMode="auto">
              <a:xfrm>
                <a:off x="5109385" y="5867405"/>
                <a:ext cx="374922" cy="90859"/>
                <a:chOff x="2215" y="2179"/>
                <a:chExt cx="185" cy="73"/>
              </a:xfrm>
            </p:grpSpPr>
            <p:grpSp>
              <p:nvGrpSpPr>
                <p:cNvPr id="326" name="Group 48"/>
                <p:cNvGrpSpPr/>
                <p:nvPr/>
              </p:nvGrpSpPr>
              <p:grpSpPr bwMode="auto">
                <a:xfrm>
                  <a:off x="2215" y="2181"/>
                  <a:ext cx="185" cy="71"/>
                  <a:chOff x="2831" y="847"/>
                  <a:chExt cx="146" cy="103"/>
                </a:xfrm>
              </p:grpSpPr>
              <p:sp>
                <p:nvSpPr>
                  <p:cNvPr id="33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27" name="Group 52"/>
                <p:cNvGrpSpPr/>
                <p:nvPr/>
              </p:nvGrpSpPr>
              <p:grpSpPr bwMode="auto">
                <a:xfrm flipV="1">
                  <a:off x="2215" y="2179"/>
                  <a:ext cx="185" cy="72"/>
                  <a:chOff x="2831" y="843"/>
                  <a:chExt cx="146" cy="103"/>
                </a:xfrm>
              </p:grpSpPr>
              <p:sp>
                <p:nvSpPr>
                  <p:cNvPr id="32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2" name="组合 1"/>
          <p:cNvGrpSpPr/>
          <p:nvPr/>
        </p:nvGrpSpPr>
        <p:grpSpPr>
          <a:xfrm>
            <a:off x="3157228" y="2074895"/>
            <a:ext cx="530356" cy="598829"/>
            <a:chOff x="1236622" y="1926305"/>
            <a:chExt cx="530356" cy="598829"/>
          </a:xfrm>
        </p:grpSpPr>
        <p:sp>
          <p:nvSpPr>
            <p:cNvPr id="160" name="Text Box 92"/>
            <p:cNvSpPr txBox="1">
              <a:spLocks noChangeArrowheads="1"/>
            </p:cNvSpPr>
            <p:nvPr/>
          </p:nvSpPr>
          <p:spPr bwMode="auto">
            <a:xfrm>
              <a:off x="1336690" y="1926305"/>
              <a:ext cx="412785" cy="38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3c</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77" name="组合 176"/>
            <p:cNvGrpSpPr/>
            <p:nvPr/>
          </p:nvGrpSpPr>
          <p:grpSpPr>
            <a:xfrm>
              <a:off x="1236622" y="2238847"/>
              <a:ext cx="530356" cy="286287"/>
              <a:chOff x="5009155" y="5796953"/>
              <a:chExt cx="644233" cy="347757"/>
            </a:xfrm>
          </p:grpSpPr>
          <p:grpSp>
            <p:nvGrpSpPr>
              <p:cNvPr id="309" name="组合 308"/>
              <p:cNvGrpSpPr/>
              <p:nvPr/>
            </p:nvGrpSpPr>
            <p:grpSpPr>
              <a:xfrm>
                <a:off x="5009155" y="5796953"/>
                <a:ext cx="644233" cy="347757"/>
                <a:chOff x="5009080" y="5796953"/>
                <a:chExt cx="1698203" cy="916690"/>
              </a:xfrm>
            </p:grpSpPr>
            <p:sp>
              <p:nvSpPr>
                <p:cNvPr id="31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2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10" name="Group 47"/>
              <p:cNvGrpSpPr/>
              <p:nvPr/>
            </p:nvGrpSpPr>
            <p:grpSpPr bwMode="auto">
              <a:xfrm>
                <a:off x="5109385" y="5867405"/>
                <a:ext cx="374922" cy="90859"/>
                <a:chOff x="2215" y="2179"/>
                <a:chExt cx="185" cy="73"/>
              </a:xfrm>
            </p:grpSpPr>
            <p:grpSp>
              <p:nvGrpSpPr>
                <p:cNvPr id="311" name="Group 48"/>
                <p:cNvGrpSpPr/>
                <p:nvPr/>
              </p:nvGrpSpPr>
              <p:grpSpPr bwMode="auto">
                <a:xfrm>
                  <a:off x="2215" y="2181"/>
                  <a:ext cx="185" cy="71"/>
                  <a:chOff x="2831" y="847"/>
                  <a:chExt cx="146" cy="103"/>
                </a:xfrm>
              </p:grpSpPr>
              <p:sp>
                <p:nvSpPr>
                  <p:cNvPr id="31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12" name="Group 52"/>
                <p:cNvGrpSpPr/>
                <p:nvPr/>
              </p:nvGrpSpPr>
              <p:grpSpPr bwMode="auto">
                <a:xfrm flipV="1">
                  <a:off x="2215" y="2179"/>
                  <a:ext cx="185" cy="72"/>
                  <a:chOff x="2831" y="843"/>
                  <a:chExt cx="146" cy="103"/>
                </a:xfrm>
              </p:grpSpPr>
              <p:sp>
                <p:nvSpPr>
                  <p:cNvPr id="31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5" name="组合 4"/>
          <p:cNvGrpSpPr/>
          <p:nvPr/>
        </p:nvGrpSpPr>
        <p:grpSpPr>
          <a:xfrm>
            <a:off x="3748338" y="2351721"/>
            <a:ext cx="530356" cy="603641"/>
            <a:chOff x="1827732" y="2203131"/>
            <a:chExt cx="530356" cy="603641"/>
          </a:xfrm>
        </p:grpSpPr>
        <p:sp>
          <p:nvSpPr>
            <p:cNvPr id="165" name="Text Box 92"/>
            <p:cNvSpPr txBox="1">
              <a:spLocks noChangeArrowheads="1"/>
            </p:cNvSpPr>
            <p:nvPr/>
          </p:nvSpPr>
          <p:spPr bwMode="auto">
            <a:xfrm>
              <a:off x="1915417" y="2203131"/>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78" name="组合 177"/>
            <p:cNvGrpSpPr/>
            <p:nvPr/>
          </p:nvGrpSpPr>
          <p:grpSpPr>
            <a:xfrm>
              <a:off x="1827732" y="2520485"/>
              <a:ext cx="530356" cy="286287"/>
              <a:chOff x="5009155" y="5796953"/>
              <a:chExt cx="644233" cy="347757"/>
            </a:xfrm>
          </p:grpSpPr>
          <p:grpSp>
            <p:nvGrpSpPr>
              <p:cNvPr id="294" name="组合 293"/>
              <p:cNvGrpSpPr/>
              <p:nvPr/>
            </p:nvGrpSpPr>
            <p:grpSpPr>
              <a:xfrm>
                <a:off x="5009155" y="5796953"/>
                <a:ext cx="644233" cy="347757"/>
                <a:chOff x="5009080" y="5796953"/>
                <a:chExt cx="1698203" cy="916690"/>
              </a:xfrm>
            </p:grpSpPr>
            <p:sp>
              <p:nvSpPr>
                <p:cNvPr id="30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0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95" name="Group 47"/>
              <p:cNvGrpSpPr/>
              <p:nvPr/>
            </p:nvGrpSpPr>
            <p:grpSpPr bwMode="auto">
              <a:xfrm>
                <a:off x="5109385" y="5867405"/>
                <a:ext cx="374922" cy="90859"/>
                <a:chOff x="2215" y="2179"/>
                <a:chExt cx="185" cy="73"/>
              </a:xfrm>
            </p:grpSpPr>
            <p:grpSp>
              <p:nvGrpSpPr>
                <p:cNvPr id="296" name="Group 48"/>
                <p:cNvGrpSpPr/>
                <p:nvPr/>
              </p:nvGrpSpPr>
              <p:grpSpPr bwMode="auto">
                <a:xfrm>
                  <a:off x="2215" y="2181"/>
                  <a:ext cx="185" cy="71"/>
                  <a:chOff x="2831" y="847"/>
                  <a:chExt cx="146" cy="103"/>
                </a:xfrm>
              </p:grpSpPr>
              <p:sp>
                <p:nvSpPr>
                  <p:cNvPr id="30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97" name="Group 52"/>
                <p:cNvGrpSpPr/>
                <p:nvPr/>
              </p:nvGrpSpPr>
              <p:grpSpPr bwMode="auto">
                <a:xfrm flipV="1">
                  <a:off x="2215" y="2179"/>
                  <a:ext cx="185" cy="72"/>
                  <a:chOff x="2831" y="843"/>
                  <a:chExt cx="146" cy="103"/>
                </a:xfrm>
              </p:grpSpPr>
              <p:sp>
                <p:nvSpPr>
                  <p:cNvPr id="29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8" name="组合 7"/>
          <p:cNvGrpSpPr/>
          <p:nvPr/>
        </p:nvGrpSpPr>
        <p:grpSpPr>
          <a:xfrm>
            <a:off x="4321743" y="3508652"/>
            <a:ext cx="907084" cy="383182"/>
            <a:chOff x="2401137" y="3360062"/>
            <a:chExt cx="907084" cy="383182"/>
          </a:xfrm>
        </p:grpSpPr>
        <p:sp>
          <p:nvSpPr>
            <p:cNvPr id="164" name="Text Box 92"/>
            <p:cNvSpPr txBox="1">
              <a:spLocks noChangeArrowheads="1"/>
            </p:cNvSpPr>
            <p:nvPr/>
          </p:nvSpPr>
          <p:spPr bwMode="auto">
            <a:xfrm>
              <a:off x="2401137" y="336006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79" name="组合 178"/>
            <p:cNvGrpSpPr/>
            <p:nvPr/>
          </p:nvGrpSpPr>
          <p:grpSpPr>
            <a:xfrm>
              <a:off x="2777865" y="3444273"/>
              <a:ext cx="530356" cy="286287"/>
              <a:chOff x="5009155" y="5796953"/>
              <a:chExt cx="644233" cy="347757"/>
            </a:xfrm>
          </p:grpSpPr>
          <p:grpSp>
            <p:nvGrpSpPr>
              <p:cNvPr id="279" name="组合 278"/>
              <p:cNvGrpSpPr/>
              <p:nvPr/>
            </p:nvGrpSpPr>
            <p:grpSpPr>
              <a:xfrm>
                <a:off x="5009155" y="5796953"/>
                <a:ext cx="644233" cy="347757"/>
                <a:chOff x="5009080" y="5796953"/>
                <a:chExt cx="1698203" cy="916690"/>
              </a:xfrm>
            </p:grpSpPr>
            <p:sp>
              <p:nvSpPr>
                <p:cNvPr id="28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9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80" name="Group 47"/>
              <p:cNvGrpSpPr/>
              <p:nvPr/>
            </p:nvGrpSpPr>
            <p:grpSpPr bwMode="auto">
              <a:xfrm>
                <a:off x="5109385" y="5867405"/>
                <a:ext cx="374922" cy="90859"/>
                <a:chOff x="2215" y="2179"/>
                <a:chExt cx="185" cy="73"/>
              </a:xfrm>
            </p:grpSpPr>
            <p:grpSp>
              <p:nvGrpSpPr>
                <p:cNvPr id="281" name="Group 48"/>
                <p:cNvGrpSpPr/>
                <p:nvPr/>
              </p:nvGrpSpPr>
              <p:grpSpPr bwMode="auto">
                <a:xfrm>
                  <a:off x="2215" y="2181"/>
                  <a:ext cx="185" cy="71"/>
                  <a:chOff x="2831" y="847"/>
                  <a:chExt cx="146" cy="103"/>
                </a:xfrm>
              </p:grpSpPr>
              <p:sp>
                <p:nvSpPr>
                  <p:cNvPr id="28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82" name="Group 52"/>
                <p:cNvGrpSpPr/>
                <p:nvPr/>
              </p:nvGrpSpPr>
              <p:grpSpPr bwMode="auto">
                <a:xfrm flipV="1">
                  <a:off x="2215" y="2179"/>
                  <a:ext cx="185" cy="72"/>
                  <a:chOff x="2831" y="843"/>
                  <a:chExt cx="146" cy="103"/>
                </a:xfrm>
              </p:grpSpPr>
              <p:sp>
                <p:nvSpPr>
                  <p:cNvPr id="28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7" name="组合 6"/>
          <p:cNvGrpSpPr/>
          <p:nvPr/>
        </p:nvGrpSpPr>
        <p:grpSpPr>
          <a:xfrm>
            <a:off x="5220893" y="3242043"/>
            <a:ext cx="888929" cy="383182"/>
            <a:chOff x="3248994" y="3105959"/>
            <a:chExt cx="888929" cy="383182"/>
          </a:xfrm>
        </p:grpSpPr>
        <p:sp>
          <p:nvSpPr>
            <p:cNvPr id="161" name="Text Box 92"/>
            <p:cNvSpPr txBox="1">
              <a:spLocks noChangeArrowheads="1"/>
            </p:cNvSpPr>
            <p:nvPr/>
          </p:nvSpPr>
          <p:spPr bwMode="auto">
            <a:xfrm>
              <a:off x="3724027" y="3105959"/>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1c</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0" name="组合 179"/>
            <p:cNvGrpSpPr/>
            <p:nvPr/>
          </p:nvGrpSpPr>
          <p:grpSpPr>
            <a:xfrm>
              <a:off x="3248994" y="3186575"/>
              <a:ext cx="530356" cy="286287"/>
              <a:chOff x="5009155" y="5796953"/>
              <a:chExt cx="644233" cy="347757"/>
            </a:xfrm>
          </p:grpSpPr>
          <p:grpSp>
            <p:nvGrpSpPr>
              <p:cNvPr id="264" name="组合 263"/>
              <p:cNvGrpSpPr/>
              <p:nvPr/>
            </p:nvGrpSpPr>
            <p:grpSpPr>
              <a:xfrm>
                <a:off x="5009155" y="5796953"/>
                <a:ext cx="644233" cy="347757"/>
                <a:chOff x="5009080" y="5796953"/>
                <a:chExt cx="1698203" cy="916690"/>
              </a:xfrm>
            </p:grpSpPr>
            <p:sp>
              <p:nvSpPr>
                <p:cNvPr id="27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7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65" name="Group 47"/>
              <p:cNvGrpSpPr/>
              <p:nvPr/>
            </p:nvGrpSpPr>
            <p:grpSpPr bwMode="auto">
              <a:xfrm>
                <a:off x="5109385" y="5867405"/>
                <a:ext cx="374922" cy="90859"/>
                <a:chOff x="2215" y="2179"/>
                <a:chExt cx="185" cy="73"/>
              </a:xfrm>
            </p:grpSpPr>
            <p:grpSp>
              <p:nvGrpSpPr>
                <p:cNvPr id="266" name="Group 48"/>
                <p:cNvGrpSpPr/>
                <p:nvPr/>
              </p:nvGrpSpPr>
              <p:grpSpPr bwMode="auto">
                <a:xfrm>
                  <a:off x="2215" y="2181"/>
                  <a:ext cx="185" cy="71"/>
                  <a:chOff x="2831" y="847"/>
                  <a:chExt cx="146" cy="103"/>
                </a:xfrm>
              </p:grpSpPr>
              <p:sp>
                <p:nvSpPr>
                  <p:cNvPr id="27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67" name="Group 52"/>
                <p:cNvGrpSpPr/>
                <p:nvPr/>
              </p:nvGrpSpPr>
              <p:grpSpPr bwMode="auto">
                <a:xfrm flipV="1">
                  <a:off x="2215" y="2179"/>
                  <a:ext cx="185" cy="72"/>
                  <a:chOff x="2831" y="843"/>
                  <a:chExt cx="146" cy="103"/>
                </a:xfrm>
              </p:grpSpPr>
              <p:sp>
                <p:nvSpPr>
                  <p:cNvPr id="26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9" name="组合 8"/>
          <p:cNvGrpSpPr/>
          <p:nvPr/>
        </p:nvGrpSpPr>
        <p:grpSpPr>
          <a:xfrm>
            <a:off x="5299383" y="3829929"/>
            <a:ext cx="530356" cy="628760"/>
            <a:chOff x="3378777" y="3681339"/>
            <a:chExt cx="530356" cy="628760"/>
          </a:xfrm>
        </p:grpSpPr>
        <p:sp>
          <p:nvSpPr>
            <p:cNvPr id="166" name="Text Box 92"/>
            <p:cNvSpPr txBox="1">
              <a:spLocks noChangeArrowheads="1"/>
            </p:cNvSpPr>
            <p:nvPr/>
          </p:nvSpPr>
          <p:spPr bwMode="auto">
            <a:xfrm>
              <a:off x="3396825" y="3926917"/>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1d</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1" name="组合 180"/>
            <p:cNvGrpSpPr/>
            <p:nvPr/>
          </p:nvGrpSpPr>
          <p:grpSpPr>
            <a:xfrm>
              <a:off x="3378777" y="3681339"/>
              <a:ext cx="530356" cy="286287"/>
              <a:chOff x="5009155" y="5796953"/>
              <a:chExt cx="644233" cy="347757"/>
            </a:xfrm>
          </p:grpSpPr>
          <p:grpSp>
            <p:nvGrpSpPr>
              <p:cNvPr id="249" name="组合 248"/>
              <p:cNvGrpSpPr/>
              <p:nvPr/>
            </p:nvGrpSpPr>
            <p:grpSpPr>
              <a:xfrm>
                <a:off x="5009155" y="5796953"/>
                <a:ext cx="644233" cy="347757"/>
                <a:chOff x="5009080" y="5796953"/>
                <a:chExt cx="1698203" cy="916690"/>
              </a:xfrm>
            </p:grpSpPr>
            <p:sp>
              <p:nvSpPr>
                <p:cNvPr id="25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6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50" name="Group 47"/>
              <p:cNvGrpSpPr/>
              <p:nvPr/>
            </p:nvGrpSpPr>
            <p:grpSpPr bwMode="auto">
              <a:xfrm>
                <a:off x="5109385" y="5867405"/>
                <a:ext cx="374922" cy="90859"/>
                <a:chOff x="2215" y="2179"/>
                <a:chExt cx="185" cy="73"/>
              </a:xfrm>
            </p:grpSpPr>
            <p:grpSp>
              <p:nvGrpSpPr>
                <p:cNvPr id="251" name="Group 48"/>
                <p:cNvGrpSpPr/>
                <p:nvPr/>
              </p:nvGrpSpPr>
              <p:grpSpPr bwMode="auto">
                <a:xfrm>
                  <a:off x="2215" y="2181"/>
                  <a:ext cx="185" cy="71"/>
                  <a:chOff x="2831" y="847"/>
                  <a:chExt cx="146" cy="103"/>
                </a:xfrm>
              </p:grpSpPr>
              <p:sp>
                <p:nvSpPr>
                  <p:cNvPr id="25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52" name="Group 52"/>
                <p:cNvGrpSpPr/>
                <p:nvPr/>
              </p:nvGrpSpPr>
              <p:grpSpPr bwMode="auto">
                <a:xfrm flipV="1">
                  <a:off x="2215" y="2179"/>
                  <a:ext cx="185" cy="72"/>
                  <a:chOff x="2831" y="843"/>
                  <a:chExt cx="146" cy="103"/>
                </a:xfrm>
              </p:grpSpPr>
              <p:sp>
                <p:nvSpPr>
                  <p:cNvPr id="25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0" name="组合 9"/>
          <p:cNvGrpSpPr/>
          <p:nvPr/>
        </p:nvGrpSpPr>
        <p:grpSpPr>
          <a:xfrm>
            <a:off x="6019846" y="3663026"/>
            <a:ext cx="530356" cy="628173"/>
            <a:chOff x="4099240" y="3514436"/>
            <a:chExt cx="530356" cy="628173"/>
          </a:xfrm>
        </p:grpSpPr>
        <p:sp>
          <p:nvSpPr>
            <p:cNvPr id="163" name="Text Box 92"/>
            <p:cNvSpPr txBox="1">
              <a:spLocks noChangeArrowheads="1"/>
            </p:cNvSpPr>
            <p:nvPr/>
          </p:nvSpPr>
          <p:spPr bwMode="auto">
            <a:xfrm>
              <a:off x="4175394" y="3759427"/>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1b</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2" name="组合 181"/>
            <p:cNvGrpSpPr/>
            <p:nvPr/>
          </p:nvGrpSpPr>
          <p:grpSpPr>
            <a:xfrm>
              <a:off x="4099240" y="3514436"/>
              <a:ext cx="530356" cy="286287"/>
              <a:chOff x="5009155" y="5796953"/>
              <a:chExt cx="644233" cy="347757"/>
            </a:xfrm>
          </p:grpSpPr>
          <p:grpSp>
            <p:nvGrpSpPr>
              <p:cNvPr id="234" name="组合 233"/>
              <p:cNvGrpSpPr/>
              <p:nvPr/>
            </p:nvGrpSpPr>
            <p:grpSpPr>
              <a:xfrm>
                <a:off x="5009155" y="5796953"/>
                <a:ext cx="644233" cy="347757"/>
                <a:chOff x="5009080" y="5796953"/>
                <a:chExt cx="1698203" cy="916690"/>
              </a:xfrm>
            </p:grpSpPr>
            <p:sp>
              <p:nvSpPr>
                <p:cNvPr id="24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4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35" name="Group 47"/>
              <p:cNvGrpSpPr/>
              <p:nvPr/>
            </p:nvGrpSpPr>
            <p:grpSpPr bwMode="auto">
              <a:xfrm>
                <a:off x="5109385" y="5867405"/>
                <a:ext cx="374922" cy="90859"/>
                <a:chOff x="2215" y="2179"/>
                <a:chExt cx="185" cy="73"/>
              </a:xfrm>
            </p:grpSpPr>
            <p:grpSp>
              <p:nvGrpSpPr>
                <p:cNvPr id="236" name="Group 48"/>
                <p:cNvGrpSpPr/>
                <p:nvPr/>
              </p:nvGrpSpPr>
              <p:grpSpPr bwMode="auto">
                <a:xfrm>
                  <a:off x="2215" y="2181"/>
                  <a:ext cx="185" cy="71"/>
                  <a:chOff x="2831" y="847"/>
                  <a:chExt cx="146" cy="103"/>
                </a:xfrm>
              </p:grpSpPr>
              <p:sp>
                <p:nvSpPr>
                  <p:cNvPr id="24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37" name="Group 52"/>
                <p:cNvGrpSpPr/>
                <p:nvPr/>
              </p:nvGrpSpPr>
              <p:grpSpPr bwMode="auto">
                <a:xfrm flipV="1">
                  <a:off x="2215" y="2179"/>
                  <a:ext cx="185" cy="72"/>
                  <a:chOff x="2831" y="843"/>
                  <a:chExt cx="146" cy="103"/>
                </a:xfrm>
              </p:grpSpPr>
              <p:sp>
                <p:nvSpPr>
                  <p:cNvPr id="23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 name="组合 11"/>
          <p:cNvGrpSpPr/>
          <p:nvPr/>
        </p:nvGrpSpPr>
        <p:grpSpPr>
          <a:xfrm>
            <a:off x="7575219" y="2953306"/>
            <a:ext cx="530356" cy="600083"/>
            <a:chOff x="5654613" y="2804716"/>
            <a:chExt cx="530356" cy="600083"/>
          </a:xfrm>
        </p:grpSpPr>
        <p:sp>
          <p:nvSpPr>
            <p:cNvPr id="168" name="Text Box 92"/>
            <p:cNvSpPr txBox="1">
              <a:spLocks noChangeArrowheads="1"/>
            </p:cNvSpPr>
            <p:nvPr/>
          </p:nvSpPr>
          <p:spPr bwMode="auto">
            <a:xfrm>
              <a:off x="5738652" y="3021617"/>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3" name="组合 182"/>
            <p:cNvGrpSpPr/>
            <p:nvPr/>
          </p:nvGrpSpPr>
          <p:grpSpPr>
            <a:xfrm>
              <a:off x="5654613" y="2804716"/>
              <a:ext cx="530356" cy="286287"/>
              <a:chOff x="5009155" y="5796953"/>
              <a:chExt cx="644233" cy="347757"/>
            </a:xfrm>
          </p:grpSpPr>
          <p:grpSp>
            <p:nvGrpSpPr>
              <p:cNvPr id="219" name="组合 218"/>
              <p:cNvGrpSpPr/>
              <p:nvPr/>
            </p:nvGrpSpPr>
            <p:grpSpPr>
              <a:xfrm>
                <a:off x="5009155" y="5796953"/>
                <a:ext cx="644233" cy="347757"/>
                <a:chOff x="5009080" y="5796953"/>
                <a:chExt cx="1698203" cy="916690"/>
              </a:xfrm>
            </p:grpSpPr>
            <p:sp>
              <p:nvSpPr>
                <p:cNvPr id="22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3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3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3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20" name="Group 47"/>
              <p:cNvGrpSpPr/>
              <p:nvPr/>
            </p:nvGrpSpPr>
            <p:grpSpPr bwMode="auto">
              <a:xfrm>
                <a:off x="5109385" y="5867405"/>
                <a:ext cx="374922" cy="90859"/>
                <a:chOff x="2215" y="2179"/>
                <a:chExt cx="185" cy="73"/>
              </a:xfrm>
            </p:grpSpPr>
            <p:grpSp>
              <p:nvGrpSpPr>
                <p:cNvPr id="221" name="Group 48"/>
                <p:cNvGrpSpPr/>
                <p:nvPr/>
              </p:nvGrpSpPr>
              <p:grpSpPr bwMode="auto">
                <a:xfrm>
                  <a:off x="2215" y="2181"/>
                  <a:ext cx="185" cy="71"/>
                  <a:chOff x="2831" y="847"/>
                  <a:chExt cx="146" cy="103"/>
                </a:xfrm>
              </p:grpSpPr>
              <p:sp>
                <p:nvSpPr>
                  <p:cNvPr id="22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22" name="Group 52"/>
                <p:cNvGrpSpPr/>
                <p:nvPr/>
              </p:nvGrpSpPr>
              <p:grpSpPr bwMode="auto">
                <a:xfrm flipV="1">
                  <a:off x="2215" y="2179"/>
                  <a:ext cx="185" cy="72"/>
                  <a:chOff x="2831" y="843"/>
                  <a:chExt cx="146" cy="103"/>
                </a:xfrm>
              </p:grpSpPr>
              <p:sp>
                <p:nvSpPr>
                  <p:cNvPr id="22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3" name="组合 12"/>
          <p:cNvGrpSpPr/>
          <p:nvPr/>
        </p:nvGrpSpPr>
        <p:grpSpPr>
          <a:xfrm>
            <a:off x="8546321" y="3088176"/>
            <a:ext cx="939074" cy="383182"/>
            <a:chOff x="6625715" y="2939586"/>
            <a:chExt cx="939074" cy="383182"/>
          </a:xfrm>
        </p:grpSpPr>
        <p:sp>
          <p:nvSpPr>
            <p:cNvPr id="169" name="Text Box 92"/>
            <p:cNvSpPr txBox="1">
              <a:spLocks noChangeArrowheads="1"/>
            </p:cNvSpPr>
            <p:nvPr/>
          </p:nvSpPr>
          <p:spPr bwMode="auto">
            <a:xfrm>
              <a:off x="7136466" y="2939586"/>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2b</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4" name="组合 183"/>
            <p:cNvGrpSpPr/>
            <p:nvPr/>
          </p:nvGrpSpPr>
          <p:grpSpPr>
            <a:xfrm>
              <a:off x="6625715" y="2976091"/>
              <a:ext cx="530356" cy="286287"/>
              <a:chOff x="5009155" y="5796953"/>
              <a:chExt cx="644233" cy="347757"/>
            </a:xfrm>
          </p:grpSpPr>
          <p:grpSp>
            <p:nvGrpSpPr>
              <p:cNvPr id="204" name="组合 203"/>
              <p:cNvGrpSpPr/>
              <p:nvPr/>
            </p:nvGrpSpPr>
            <p:grpSpPr>
              <a:xfrm>
                <a:off x="5009155" y="5796953"/>
                <a:ext cx="644233" cy="347757"/>
                <a:chOff x="5009080" y="5796953"/>
                <a:chExt cx="1698203" cy="916690"/>
              </a:xfrm>
            </p:grpSpPr>
            <p:sp>
              <p:nvSpPr>
                <p:cNvPr id="21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1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1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1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05" name="Group 47"/>
              <p:cNvGrpSpPr/>
              <p:nvPr/>
            </p:nvGrpSpPr>
            <p:grpSpPr bwMode="auto">
              <a:xfrm>
                <a:off x="5109385" y="5867405"/>
                <a:ext cx="374922" cy="90859"/>
                <a:chOff x="2215" y="2179"/>
                <a:chExt cx="185" cy="73"/>
              </a:xfrm>
            </p:grpSpPr>
            <p:grpSp>
              <p:nvGrpSpPr>
                <p:cNvPr id="206" name="Group 48"/>
                <p:cNvGrpSpPr/>
                <p:nvPr/>
              </p:nvGrpSpPr>
              <p:grpSpPr bwMode="auto">
                <a:xfrm>
                  <a:off x="2215" y="2181"/>
                  <a:ext cx="185" cy="71"/>
                  <a:chOff x="2831" y="847"/>
                  <a:chExt cx="146" cy="103"/>
                </a:xfrm>
              </p:grpSpPr>
              <p:sp>
                <p:nvSpPr>
                  <p:cNvPr id="21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7" name="Group 52"/>
                <p:cNvGrpSpPr/>
                <p:nvPr/>
              </p:nvGrpSpPr>
              <p:grpSpPr bwMode="auto">
                <a:xfrm flipV="1">
                  <a:off x="2215" y="2179"/>
                  <a:ext cx="185" cy="72"/>
                  <a:chOff x="2831" y="843"/>
                  <a:chExt cx="146" cy="103"/>
                </a:xfrm>
              </p:grpSpPr>
              <p:sp>
                <p:nvSpPr>
                  <p:cNvPr id="20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 name="组合 10"/>
          <p:cNvGrpSpPr/>
          <p:nvPr/>
        </p:nvGrpSpPr>
        <p:grpSpPr>
          <a:xfrm>
            <a:off x="8235957" y="2424539"/>
            <a:ext cx="530356" cy="636490"/>
            <a:chOff x="6315351" y="2275949"/>
            <a:chExt cx="530356" cy="636490"/>
          </a:xfrm>
        </p:grpSpPr>
        <p:sp>
          <p:nvSpPr>
            <p:cNvPr id="167" name="Text Box 92"/>
            <p:cNvSpPr txBox="1">
              <a:spLocks noChangeArrowheads="1"/>
            </p:cNvSpPr>
            <p:nvPr/>
          </p:nvSpPr>
          <p:spPr bwMode="auto">
            <a:xfrm>
              <a:off x="6409808" y="2275949"/>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2c</a:t>
              </a:r>
              <a:endParaRPr lang="en-US" altLang="zh-CN" sz="227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85" name="组合 184"/>
            <p:cNvGrpSpPr/>
            <p:nvPr/>
          </p:nvGrpSpPr>
          <p:grpSpPr>
            <a:xfrm>
              <a:off x="6315351" y="2626152"/>
              <a:ext cx="530356" cy="286287"/>
              <a:chOff x="5009155" y="5796953"/>
              <a:chExt cx="644233" cy="347757"/>
            </a:xfrm>
          </p:grpSpPr>
          <p:grpSp>
            <p:nvGrpSpPr>
              <p:cNvPr id="186" name="组合 185"/>
              <p:cNvGrpSpPr/>
              <p:nvPr/>
            </p:nvGrpSpPr>
            <p:grpSpPr>
              <a:xfrm>
                <a:off x="5009155" y="5796953"/>
                <a:ext cx="644233" cy="347757"/>
                <a:chOff x="5009080" y="5796953"/>
                <a:chExt cx="1698203" cy="916690"/>
              </a:xfrm>
            </p:grpSpPr>
            <p:sp>
              <p:nvSpPr>
                <p:cNvPr id="19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0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87" name="Group 47"/>
              <p:cNvGrpSpPr/>
              <p:nvPr/>
            </p:nvGrpSpPr>
            <p:grpSpPr bwMode="auto">
              <a:xfrm>
                <a:off x="5109385" y="5867405"/>
                <a:ext cx="374922" cy="90859"/>
                <a:chOff x="2215" y="2179"/>
                <a:chExt cx="185" cy="73"/>
              </a:xfrm>
            </p:grpSpPr>
            <p:grpSp>
              <p:nvGrpSpPr>
                <p:cNvPr id="191" name="Group 48"/>
                <p:cNvGrpSpPr/>
                <p:nvPr/>
              </p:nvGrpSpPr>
              <p:grpSpPr bwMode="auto">
                <a:xfrm>
                  <a:off x="2215" y="2181"/>
                  <a:ext cx="185" cy="71"/>
                  <a:chOff x="2831" y="847"/>
                  <a:chExt cx="146" cy="103"/>
                </a:xfrm>
              </p:grpSpPr>
              <p:sp>
                <p:nvSpPr>
                  <p:cNvPr id="19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92" name="Group 52"/>
                <p:cNvGrpSpPr/>
                <p:nvPr/>
              </p:nvGrpSpPr>
              <p:grpSpPr bwMode="auto">
                <a:xfrm flipV="1">
                  <a:off x="2215" y="2179"/>
                  <a:ext cx="185" cy="72"/>
                  <a:chOff x="2831" y="843"/>
                  <a:chExt cx="146" cy="103"/>
                </a:xfrm>
              </p:grpSpPr>
              <p:sp>
                <p:nvSpPr>
                  <p:cNvPr id="19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351" name="组合 350"/>
          <p:cNvGrpSpPr/>
          <p:nvPr/>
        </p:nvGrpSpPr>
        <p:grpSpPr>
          <a:xfrm>
            <a:off x="993143" y="5395028"/>
            <a:ext cx="10226784" cy="608930"/>
            <a:chOff x="1791494" y="2533650"/>
            <a:chExt cx="5638006" cy="1200150"/>
          </a:xfrm>
        </p:grpSpPr>
        <p:sp>
          <p:nvSpPr>
            <p:cNvPr id="352" name="矩形: 圆角 351"/>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3" name="文本框 352"/>
            <p:cNvSpPr txBox="1"/>
            <p:nvPr/>
          </p:nvSpPr>
          <p:spPr>
            <a:xfrm>
              <a:off x="1892955" y="2627302"/>
              <a:ext cx="5469870" cy="1049326"/>
            </a:xfrm>
            <a:prstGeom prst="rect">
              <a:avLst/>
            </a:prstGeom>
            <a:noFill/>
          </p:spPr>
          <p:txBody>
            <a:bodyPr wrap="square" rtlCol="0">
              <a:spAutoFit/>
            </a:bodyPr>
            <a:lstStyle/>
            <a:p>
              <a:r>
                <a:rPr lang="zh-CN" altLang="en-US" sz="2400" dirty="0">
                  <a:latin typeface="Times New Roman" panose="02020803070505020304" pitchFamily="18" charset="0"/>
                  <a:ea typeface="思源黑体 CN Medium" panose="020B0600000000000000" pitchFamily="34" charset="-122"/>
                  <a:cs typeface="Times New Roman" panose="02020803070505020304" pitchFamily="18" charset="0"/>
                </a:rPr>
                <a:t>当一个路由器得知一个新前缀，它为该前缀在其转发表中创建一个表项。</a:t>
              </a:r>
            </a:p>
          </p:txBody>
        </p:sp>
        <p:sp>
          <p:nvSpPr>
            <p:cNvPr id="354" name="矩形: 圆角 353"/>
            <p:cNvSpPr/>
            <p:nvPr/>
          </p:nvSpPr>
          <p:spPr>
            <a:xfrm>
              <a:off x="1857375" y="2606505"/>
              <a:ext cx="5505449" cy="1053928"/>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aphicFrame>
        <p:nvGraphicFramePr>
          <p:cNvPr id="355" name="表格 354"/>
          <p:cNvGraphicFramePr>
            <a:graphicFrameLocks noGrp="1"/>
          </p:cNvGraphicFramePr>
          <p:nvPr/>
        </p:nvGraphicFramePr>
        <p:xfrm>
          <a:off x="4528691" y="1647824"/>
          <a:ext cx="3886432" cy="687862"/>
        </p:xfrm>
        <a:graphic>
          <a:graphicData uri="http://schemas.openxmlformats.org/drawingml/2006/table">
            <a:tbl>
              <a:tblPr firstRow="1" bandRow="1">
                <a:tableStyleId>{5C22544A-7EE6-4342-B048-85BDC9FD1C3A}</a:tableStyleId>
              </a:tblPr>
              <a:tblGrid>
                <a:gridCol w="1399414">
                  <a:extLst>
                    <a:ext uri="{9D8B030D-6E8A-4147-A177-3AD203B41FA5}">
                      <a16:colId xmlns:a16="http://schemas.microsoft.com/office/drawing/2014/main" val="20000"/>
                    </a:ext>
                  </a:extLst>
                </a:gridCol>
                <a:gridCol w="1169491">
                  <a:extLst>
                    <a:ext uri="{9D8B030D-6E8A-4147-A177-3AD203B41FA5}">
                      <a16:colId xmlns:a16="http://schemas.microsoft.com/office/drawing/2014/main" val="20001"/>
                    </a:ext>
                  </a:extLst>
                </a:gridCol>
                <a:gridCol w="1317527">
                  <a:extLst>
                    <a:ext uri="{9D8B030D-6E8A-4147-A177-3AD203B41FA5}">
                      <a16:colId xmlns:a16="http://schemas.microsoft.com/office/drawing/2014/main" val="20002"/>
                    </a:ext>
                  </a:extLst>
                </a:gridCol>
              </a:tblGrid>
              <a:tr h="360309">
                <a:tc>
                  <a:txBody>
                    <a:bodyPr/>
                    <a:lstStyle/>
                    <a:p>
                      <a:pPr algn="ctr"/>
                      <a:r>
                        <a:rPr lang="en-US" altLang="zh-CN" sz="16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Prefix</a:t>
                      </a:r>
                      <a:endParaRPr lang="zh-CN" altLang="en-US" sz="16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2700" cap="flat" cmpd="sng" algn="ctr">
                      <a:solidFill>
                        <a:srgbClr val="009FF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en-US" altLang="zh-CN" sz="16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AS-PATH</a:t>
                      </a:r>
                      <a:endParaRPr lang="zh-CN" altLang="en-US" sz="16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en-US" altLang="zh-CN" sz="16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NEXT-HOP</a:t>
                      </a:r>
                      <a:endParaRPr lang="zh-CN" altLang="en-US" sz="16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2700" cap="flat" cmpd="sng" algn="ctr">
                      <a:solidFill>
                        <a:schemeClr val="bg1"/>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extLst>
                  <a:ext uri="{0D108BD9-81ED-4DB2-BD59-A6C34878D82A}">
                    <a16:rowId xmlns:a16="http://schemas.microsoft.com/office/drawing/2014/main" val="10000"/>
                  </a:ext>
                </a:extLst>
              </a:tr>
              <a:tr h="327553">
                <a:tc>
                  <a:txBody>
                    <a:bodyPr/>
                    <a:lstStyle/>
                    <a:p>
                      <a:pPr algn="ctr"/>
                      <a:r>
                        <a:rPr lang="en-US" altLang="zh-CN" sz="1400" dirty="0">
                          <a:latin typeface="Times New Roman" panose="02020803070505020304" pitchFamily="18" charset="0"/>
                          <a:ea typeface="思源黑体 CN Normal" panose="020B0400000000000000" pitchFamily="34" charset="-122"/>
                          <a:cs typeface="Times New Roman" panose="02020803070505020304" pitchFamily="18" charset="0"/>
                        </a:rPr>
                        <a:t>138.16.64.0/22</a:t>
                      </a:r>
                      <a:endParaRPr lang="zh-CN" altLang="en-US" sz="14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en-US" altLang="zh-CN" sz="1400" dirty="0">
                          <a:latin typeface="Times New Roman" panose="02020803070505020304" pitchFamily="18" charset="0"/>
                          <a:ea typeface="思源黑体 CN Normal" panose="020B0400000000000000" pitchFamily="34" charset="-122"/>
                          <a:cs typeface="Times New Roman" panose="02020803070505020304" pitchFamily="18" charset="0"/>
                        </a:rPr>
                        <a:t>AS3</a:t>
                      </a:r>
                      <a:endParaRPr lang="zh-CN" altLang="en-US" sz="14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en-US" altLang="zh-CN" sz="1400" dirty="0">
                          <a:latin typeface="Times New Roman" panose="02020803070505020304" pitchFamily="18" charset="0"/>
                          <a:ea typeface="思源黑体 CN Normal" panose="020B0400000000000000" pitchFamily="34" charset="-122"/>
                          <a:cs typeface="Times New Roman" panose="02020803070505020304" pitchFamily="18" charset="0"/>
                        </a:rPr>
                        <a:t>201.44.13.125</a:t>
                      </a:r>
                      <a:endParaRPr lang="zh-CN" altLang="en-US" sz="14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fade">
                                      <p:cBhvr>
                                        <p:cTn id="55" dur="500"/>
                                        <p:tgtEl>
                                          <p:spTgt spid="1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fade">
                                      <p:cBhvr>
                                        <p:cTn id="58" dur="500"/>
                                        <p:tgtEl>
                                          <p:spTgt spid="1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0"/>
                                        </p:tgtEl>
                                        <p:attrNameLst>
                                          <p:attrName>style.visibility</p:attrName>
                                        </p:attrNameLst>
                                      </p:cBhvr>
                                      <p:to>
                                        <p:strVal val="visible"/>
                                      </p:to>
                                    </p:set>
                                    <p:animEffect transition="in" filter="fade">
                                      <p:cBhvr>
                                        <p:cTn id="61" dur="500"/>
                                        <p:tgtEl>
                                          <p:spTgt spid="1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fade">
                                      <p:cBhvr>
                                        <p:cTn id="64" dur="500"/>
                                        <p:tgtEl>
                                          <p:spTgt spid="1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500"/>
                                        <p:tgtEl>
                                          <p:spTgt spid="15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fade">
                                      <p:cBhvr>
                                        <p:cTn id="70" dur="500"/>
                                        <p:tgtEl>
                                          <p:spTgt spid="1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9"/>
                                        </p:tgtEl>
                                        <p:attrNameLst>
                                          <p:attrName>style.visibility</p:attrName>
                                        </p:attrNameLst>
                                      </p:cBhvr>
                                      <p:to>
                                        <p:strVal val="visible"/>
                                      </p:to>
                                    </p:set>
                                    <p:animEffect transition="in" filter="fade">
                                      <p:cBhvr>
                                        <p:cTn id="76" dur="500"/>
                                        <p:tgtEl>
                                          <p:spTgt spid="159"/>
                                        </p:tgtEl>
                                      </p:cBhvr>
                                    </p:animEffect>
                                  </p:childTnLst>
                                </p:cTn>
                              </p:par>
                              <p:par>
                                <p:cTn id="77" presetID="10"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nodeType="with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par>
                                <p:cTn id="83" presetID="10" presetClass="entr" presetSubtype="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par>
                                <p:cTn id="86" presetID="10" presetClass="entr" presetSubtype="0" fill="hold"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10" presetClass="entr" presetSubtype="0"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fade">
                                      <p:cBhvr>
                                        <p:cTn id="97" dur="500"/>
                                        <p:tgtEl>
                                          <p:spTgt spid="10"/>
                                        </p:tgtEl>
                                      </p:cBhvr>
                                    </p:animEffect>
                                  </p:childTnLst>
                                </p:cTn>
                              </p:par>
                              <p:par>
                                <p:cTn id="98" presetID="10" presetClass="entr" presetSubtype="0" fill="hold" nodeType="with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500"/>
                                        <p:tgtEl>
                                          <p:spTgt spid="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500"/>
                                        <p:tgtEl>
                                          <p:spTgt spid="11"/>
                                        </p:tgtEl>
                                      </p:cBhvr>
                                    </p:animEffect>
                                  </p:childTnLst>
                                </p:cTn>
                              </p:par>
                              <p:par>
                                <p:cTn id="104" presetID="10" presetClass="entr" presetSubtype="0"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fade">
                                      <p:cBhvr>
                                        <p:cTn id="106" dur="500"/>
                                        <p:tgtEl>
                                          <p:spTgt spid="12"/>
                                        </p:tgtEl>
                                      </p:cBhvr>
                                    </p:animEffect>
                                  </p:childTnLst>
                                </p:cTn>
                              </p:par>
                            </p:childTnLst>
                          </p:cTn>
                        </p:par>
                        <p:par>
                          <p:cTn id="107" fill="hold">
                            <p:stCondLst>
                              <p:cond delay="500"/>
                            </p:stCondLst>
                            <p:childTnLst>
                              <p:par>
                                <p:cTn id="108" presetID="26" presetClass="emph" presetSubtype="0" repeatCount="2000" fill="hold" nodeType="afterEffect">
                                  <p:stCondLst>
                                    <p:cond delay="0"/>
                                  </p:stCondLst>
                                  <p:childTnLst>
                                    <p:animEffect transition="out" filter="fade">
                                      <p:cBhvr>
                                        <p:cTn id="109" dur="500" tmFilter="0, 0; .2, .5; .8, .5; 1, 0"/>
                                        <p:tgtEl>
                                          <p:spTgt spid="5"/>
                                        </p:tgtEl>
                                      </p:cBhvr>
                                    </p:animEffect>
                                    <p:animScale>
                                      <p:cBhvr>
                                        <p:cTn id="110" dur="250" autoRev="1" fill="hold"/>
                                        <p:tgtEl>
                                          <p:spTgt spid="5"/>
                                        </p:tgtEl>
                                      </p:cBhvr>
                                      <p:by x="105000" y="105000"/>
                                    </p:animScale>
                                  </p:childTnLst>
                                </p:cTn>
                              </p:par>
                            </p:childTnLst>
                          </p:cTn>
                        </p:par>
                        <p:par>
                          <p:cTn id="111" fill="hold">
                            <p:stCondLst>
                              <p:cond delay="1000"/>
                            </p:stCondLst>
                            <p:childTnLst>
                              <p:par>
                                <p:cTn id="112" presetID="7" presetClass="emph" presetSubtype="2" fill="hold" nodeType="afterEffect">
                                  <p:stCondLst>
                                    <p:cond delay="0"/>
                                  </p:stCondLst>
                                  <p:childTnLst>
                                    <p:animClr clrSpc="rgb" dir="cw">
                                      <p:cBhvr>
                                        <p:cTn id="113" dur="750" fill="hold"/>
                                        <p:tgtEl>
                                          <p:spTgt spid="95"/>
                                        </p:tgtEl>
                                        <p:attrNameLst>
                                          <p:attrName>stroke.color</p:attrName>
                                        </p:attrNameLst>
                                      </p:cBhvr>
                                      <p:to>
                                        <a:srgbClr val="009FF6"/>
                                      </p:to>
                                    </p:animClr>
                                    <p:set>
                                      <p:cBhvr>
                                        <p:cTn id="114" dur="750" fill="hold"/>
                                        <p:tgtEl>
                                          <p:spTgt spid="95"/>
                                        </p:tgtEl>
                                        <p:attrNameLst>
                                          <p:attrName>stroke.on</p:attrName>
                                        </p:attrNameLst>
                                      </p:cBhvr>
                                      <p:to>
                                        <p:strVal val="true"/>
                                      </p:to>
                                    </p:set>
                                  </p:childTnLst>
                                </p:cTn>
                              </p:par>
                            </p:childTnLst>
                          </p:cTn>
                        </p:par>
                        <p:par>
                          <p:cTn id="115" fill="hold">
                            <p:stCondLst>
                              <p:cond delay="2000"/>
                            </p:stCondLst>
                            <p:childTnLst>
                              <p:par>
                                <p:cTn id="116" presetID="26" presetClass="emph" presetSubtype="0" repeatCount="2000" fill="hold" nodeType="afterEffect">
                                  <p:stCondLst>
                                    <p:cond delay="0"/>
                                  </p:stCondLst>
                                  <p:childTnLst>
                                    <p:animEffect transition="out" filter="fade">
                                      <p:cBhvr>
                                        <p:cTn id="117" dur="500" tmFilter="0, 0; .2, .5; .8, .5; 1, 0"/>
                                        <p:tgtEl>
                                          <p:spTgt spid="7"/>
                                        </p:tgtEl>
                                      </p:cBhvr>
                                    </p:animEffect>
                                    <p:animScale>
                                      <p:cBhvr>
                                        <p:cTn id="118" dur="250" autoRev="1" fill="hold"/>
                                        <p:tgtEl>
                                          <p:spTgt spid="7"/>
                                        </p:tgtEl>
                                      </p:cBhvr>
                                      <p:by x="105000" y="105000"/>
                                    </p:animScale>
                                  </p:childTnLst>
                                </p:cTn>
                              </p:par>
                            </p:childTnLst>
                          </p:cTn>
                        </p:par>
                      </p:childTnLst>
                    </p:cTn>
                  </p:par>
                  <p:par>
                    <p:cTn id="119" fill="hold">
                      <p:stCondLst>
                        <p:cond delay="indefinite"/>
                      </p:stCondLst>
                      <p:childTnLst>
                        <p:par>
                          <p:cTn id="120" fill="hold">
                            <p:stCondLst>
                              <p:cond delay="0"/>
                            </p:stCondLst>
                            <p:childTnLst>
                              <p:par>
                                <p:cTn id="121" presetID="7" presetClass="emph" presetSubtype="2" fill="hold" nodeType="clickEffect">
                                  <p:stCondLst>
                                    <p:cond delay="0"/>
                                  </p:stCondLst>
                                  <p:childTnLst>
                                    <p:animClr clrSpc="rgb" dir="cw">
                                      <p:cBhvr>
                                        <p:cTn id="122" dur="750" fill="hold"/>
                                        <p:tgtEl>
                                          <p:spTgt spid="111"/>
                                        </p:tgtEl>
                                        <p:attrNameLst>
                                          <p:attrName>stroke.color</p:attrName>
                                        </p:attrNameLst>
                                      </p:cBhvr>
                                      <p:to>
                                        <a:srgbClr val="009FF6"/>
                                      </p:to>
                                    </p:animClr>
                                    <p:set>
                                      <p:cBhvr>
                                        <p:cTn id="123" dur="750" fill="hold"/>
                                        <p:tgtEl>
                                          <p:spTgt spid="111"/>
                                        </p:tgtEl>
                                        <p:attrNameLst>
                                          <p:attrName>stroke.on</p:attrName>
                                        </p:attrNameLst>
                                      </p:cBhvr>
                                      <p:to>
                                        <p:strVal val="true"/>
                                      </p:to>
                                    </p:set>
                                  </p:childTnLst>
                                </p:cTn>
                              </p:par>
                              <p:par>
                                <p:cTn id="124" presetID="7" presetClass="emph" presetSubtype="2" fill="hold" nodeType="withEffect">
                                  <p:stCondLst>
                                    <p:cond delay="0"/>
                                  </p:stCondLst>
                                  <p:childTnLst>
                                    <p:animClr clrSpc="rgb" dir="cw">
                                      <p:cBhvr>
                                        <p:cTn id="125" dur="750" fill="hold"/>
                                        <p:tgtEl>
                                          <p:spTgt spid="112"/>
                                        </p:tgtEl>
                                        <p:attrNameLst>
                                          <p:attrName>stroke.color</p:attrName>
                                        </p:attrNameLst>
                                      </p:cBhvr>
                                      <p:to>
                                        <a:srgbClr val="009FF6"/>
                                      </p:to>
                                    </p:animClr>
                                    <p:set>
                                      <p:cBhvr>
                                        <p:cTn id="126" dur="750" fill="hold"/>
                                        <p:tgtEl>
                                          <p:spTgt spid="112"/>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750" fill="hold"/>
                                        <p:tgtEl>
                                          <p:spTgt spid="113"/>
                                        </p:tgtEl>
                                        <p:attrNameLst>
                                          <p:attrName>stroke.color</p:attrName>
                                        </p:attrNameLst>
                                      </p:cBhvr>
                                      <p:to>
                                        <a:srgbClr val="009FF6"/>
                                      </p:to>
                                    </p:animClr>
                                    <p:set>
                                      <p:cBhvr>
                                        <p:cTn id="129" dur="750" fill="hold"/>
                                        <p:tgtEl>
                                          <p:spTgt spid="113"/>
                                        </p:tgtEl>
                                        <p:attrNameLst>
                                          <p:attrName>stroke.on</p:attrName>
                                        </p:attrNameLst>
                                      </p:cBhvr>
                                      <p:to>
                                        <p:strVal val="true"/>
                                      </p:to>
                                    </p:set>
                                  </p:childTnLst>
                                </p:cTn>
                              </p:par>
                              <p:par>
                                <p:cTn id="130" presetID="7" presetClass="emph" presetSubtype="2" fill="hold" nodeType="withEffect">
                                  <p:stCondLst>
                                    <p:cond delay="0"/>
                                  </p:stCondLst>
                                  <p:childTnLst>
                                    <p:animClr clrSpc="rgb" dir="cw">
                                      <p:cBhvr>
                                        <p:cTn id="131" dur="750" fill="hold"/>
                                        <p:tgtEl>
                                          <p:spTgt spid="114"/>
                                        </p:tgtEl>
                                        <p:attrNameLst>
                                          <p:attrName>stroke.color</p:attrName>
                                        </p:attrNameLst>
                                      </p:cBhvr>
                                      <p:to>
                                        <a:srgbClr val="009FF6"/>
                                      </p:to>
                                    </p:animClr>
                                    <p:set>
                                      <p:cBhvr>
                                        <p:cTn id="132" dur="750" fill="hold"/>
                                        <p:tgtEl>
                                          <p:spTgt spid="114"/>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750" fill="hold"/>
                                        <p:tgtEl>
                                          <p:spTgt spid="115"/>
                                        </p:tgtEl>
                                        <p:attrNameLst>
                                          <p:attrName>stroke.color</p:attrName>
                                        </p:attrNameLst>
                                      </p:cBhvr>
                                      <p:to>
                                        <a:srgbClr val="009FF6"/>
                                      </p:to>
                                    </p:animClr>
                                    <p:set>
                                      <p:cBhvr>
                                        <p:cTn id="135" dur="750" fill="hold"/>
                                        <p:tgtEl>
                                          <p:spTgt spid="115"/>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750" fill="hold"/>
                                        <p:tgtEl>
                                          <p:spTgt spid="158"/>
                                        </p:tgtEl>
                                        <p:attrNameLst>
                                          <p:attrName>stroke.color</p:attrName>
                                        </p:attrNameLst>
                                      </p:cBhvr>
                                      <p:to>
                                        <a:srgbClr val="009FF6"/>
                                      </p:to>
                                    </p:animClr>
                                    <p:set>
                                      <p:cBhvr>
                                        <p:cTn id="138" dur="750" fill="hold"/>
                                        <p:tgtEl>
                                          <p:spTgt spid="158"/>
                                        </p:tgtEl>
                                        <p:attrNameLst>
                                          <p:attrName>stroke.on</p:attrName>
                                        </p:attrNameLst>
                                      </p:cBhvr>
                                      <p:to>
                                        <p:strVal val="true"/>
                                      </p:to>
                                    </p:set>
                                  </p:childTnLst>
                                </p:cTn>
                              </p:par>
                            </p:childTnLst>
                          </p:cTn>
                        </p:par>
                        <p:par>
                          <p:cTn id="139" fill="hold">
                            <p:stCondLst>
                              <p:cond delay="1000"/>
                            </p:stCondLst>
                            <p:childTnLst>
                              <p:par>
                                <p:cTn id="140" presetID="26" presetClass="emph" presetSubtype="0" repeatCount="2000" fill="hold" nodeType="afterEffect">
                                  <p:stCondLst>
                                    <p:cond delay="0"/>
                                  </p:stCondLst>
                                  <p:childTnLst>
                                    <p:animEffect transition="out" filter="fade">
                                      <p:cBhvr>
                                        <p:cTn id="141" dur="500" tmFilter="0, 0; .2, .5; .8, .5; 1, 0"/>
                                        <p:tgtEl>
                                          <p:spTgt spid="8"/>
                                        </p:tgtEl>
                                      </p:cBhvr>
                                    </p:animEffect>
                                    <p:animScale>
                                      <p:cBhvr>
                                        <p:cTn id="142" dur="250" autoRev="1" fill="hold"/>
                                        <p:tgtEl>
                                          <p:spTgt spid="8"/>
                                        </p:tgtEl>
                                      </p:cBhvr>
                                      <p:by x="105000" y="105000"/>
                                    </p:animScale>
                                  </p:childTnLst>
                                </p:cTn>
                              </p:par>
                              <p:par>
                                <p:cTn id="143" presetID="26" presetClass="emph" presetSubtype="0" repeatCount="2000" fill="hold" nodeType="withEffect">
                                  <p:stCondLst>
                                    <p:cond delay="0"/>
                                  </p:stCondLst>
                                  <p:childTnLst>
                                    <p:animEffect transition="out" filter="fade">
                                      <p:cBhvr>
                                        <p:cTn id="144" dur="500" tmFilter="0, 0; .2, .5; .8, .5; 1, 0"/>
                                        <p:tgtEl>
                                          <p:spTgt spid="7"/>
                                        </p:tgtEl>
                                      </p:cBhvr>
                                    </p:animEffect>
                                    <p:animScale>
                                      <p:cBhvr>
                                        <p:cTn id="145" dur="250" autoRev="1" fill="hold"/>
                                        <p:tgtEl>
                                          <p:spTgt spid="7"/>
                                        </p:tgtEl>
                                      </p:cBhvr>
                                      <p:by x="105000" y="105000"/>
                                    </p:animScale>
                                  </p:childTnLst>
                                </p:cTn>
                              </p:par>
                              <p:par>
                                <p:cTn id="146" presetID="26" presetClass="emph" presetSubtype="0" repeatCount="2000" fill="hold" nodeType="withEffect">
                                  <p:stCondLst>
                                    <p:cond delay="0"/>
                                  </p:stCondLst>
                                  <p:childTnLst>
                                    <p:animEffect transition="out" filter="fade">
                                      <p:cBhvr>
                                        <p:cTn id="147" dur="500" tmFilter="0, 0; .2, .5; .8, .5; 1, 0"/>
                                        <p:tgtEl>
                                          <p:spTgt spid="9"/>
                                        </p:tgtEl>
                                      </p:cBhvr>
                                    </p:animEffect>
                                    <p:animScale>
                                      <p:cBhvr>
                                        <p:cTn id="148" dur="250" autoRev="1" fill="hold"/>
                                        <p:tgtEl>
                                          <p:spTgt spid="9"/>
                                        </p:tgtEl>
                                      </p:cBhvr>
                                      <p:by x="105000" y="105000"/>
                                    </p:animScale>
                                  </p:childTnLst>
                                </p:cTn>
                              </p:par>
                              <p:par>
                                <p:cTn id="149" presetID="26" presetClass="emph" presetSubtype="0" repeatCount="2000" fill="hold" nodeType="withEffect">
                                  <p:stCondLst>
                                    <p:cond delay="0"/>
                                  </p:stCondLst>
                                  <p:childTnLst>
                                    <p:animEffect transition="out" filter="fade">
                                      <p:cBhvr>
                                        <p:cTn id="150" dur="500" tmFilter="0, 0; .2, .5; .8, .5; 1, 0"/>
                                        <p:tgtEl>
                                          <p:spTgt spid="10"/>
                                        </p:tgtEl>
                                      </p:cBhvr>
                                    </p:animEffect>
                                    <p:animScale>
                                      <p:cBhvr>
                                        <p:cTn id="151" dur="250" autoRev="1" fill="hold"/>
                                        <p:tgtEl>
                                          <p:spTgt spid="10"/>
                                        </p:tgtEl>
                                      </p:cBhvr>
                                      <p:by x="105000" y="105000"/>
                                    </p:animScale>
                                  </p:childTnLst>
                                </p:cTn>
                              </p:par>
                            </p:childTnLst>
                          </p:cTn>
                        </p:par>
                      </p:childTnLst>
                    </p:cTn>
                  </p:par>
                  <p:par>
                    <p:cTn id="152" fill="hold">
                      <p:stCondLst>
                        <p:cond delay="indefinite"/>
                      </p:stCondLst>
                      <p:childTnLst>
                        <p:par>
                          <p:cTn id="153" fill="hold">
                            <p:stCondLst>
                              <p:cond delay="0"/>
                            </p:stCondLst>
                            <p:childTnLst>
                              <p:par>
                                <p:cTn id="154" presetID="7" presetClass="emph" presetSubtype="2" fill="hold" nodeType="clickEffect">
                                  <p:stCondLst>
                                    <p:cond delay="0"/>
                                  </p:stCondLst>
                                  <p:childTnLst>
                                    <p:animClr clrSpc="rgb" dir="cw">
                                      <p:cBhvr>
                                        <p:cTn id="155" dur="750" fill="hold"/>
                                        <p:tgtEl>
                                          <p:spTgt spid="95"/>
                                        </p:tgtEl>
                                        <p:attrNameLst>
                                          <p:attrName>stroke.color</p:attrName>
                                        </p:attrNameLst>
                                      </p:cBhvr>
                                      <p:to>
                                        <a:srgbClr val="000000"/>
                                      </p:to>
                                    </p:animClr>
                                    <p:set>
                                      <p:cBhvr>
                                        <p:cTn id="156" dur="750" fill="hold"/>
                                        <p:tgtEl>
                                          <p:spTgt spid="95"/>
                                        </p:tgtEl>
                                        <p:attrNameLst>
                                          <p:attrName>stroke.on</p:attrName>
                                        </p:attrNameLst>
                                      </p:cBhvr>
                                      <p:to>
                                        <p:strVal val="true"/>
                                      </p:to>
                                    </p:set>
                                  </p:childTnLst>
                                </p:cTn>
                              </p:par>
                              <p:par>
                                <p:cTn id="157" presetID="7" presetClass="emph" presetSubtype="2" fill="hold" nodeType="withEffect">
                                  <p:stCondLst>
                                    <p:cond delay="0"/>
                                  </p:stCondLst>
                                  <p:childTnLst>
                                    <p:animClr clrSpc="rgb" dir="cw">
                                      <p:cBhvr>
                                        <p:cTn id="158" dur="750" fill="hold"/>
                                        <p:tgtEl>
                                          <p:spTgt spid="111"/>
                                        </p:tgtEl>
                                        <p:attrNameLst>
                                          <p:attrName>stroke.color</p:attrName>
                                        </p:attrNameLst>
                                      </p:cBhvr>
                                      <p:to>
                                        <a:srgbClr val="000000"/>
                                      </p:to>
                                    </p:animClr>
                                    <p:set>
                                      <p:cBhvr>
                                        <p:cTn id="159" dur="750" fill="hold"/>
                                        <p:tgtEl>
                                          <p:spTgt spid="111"/>
                                        </p:tgtEl>
                                        <p:attrNameLst>
                                          <p:attrName>stroke.on</p:attrName>
                                        </p:attrNameLst>
                                      </p:cBhvr>
                                      <p:to>
                                        <p:strVal val="true"/>
                                      </p:to>
                                    </p:set>
                                  </p:childTnLst>
                                </p:cTn>
                              </p:par>
                              <p:par>
                                <p:cTn id="160" presetID="7" presetClass="emph" presetSubtype="2" fill="hold" nodeType="withEffect">
                                  <p:stCondLst>
                                    <p:cond delay="0"/>
                                  </p:stCondLst>
                                  <p:childTnLst>
                                    <p:animClr clrSpc="rgb" dir="cw">
                                      <p:cBhvr>
                                        <p:cTn id="161" dur="750" fill="hold"/>
                                        <p:tgtEl>
                                          <p:spTgt spid="112"/>
                                        </p:tgtEl>
                                        <p:attrNameLst>
                                          <p:attrName>stroke.color</p:attrName>
                                        </p:attrNameLst>
                                      </p:cBhvr>
                                      <p:to>
                                        <a:srgbClr val="000000"/>
                                      </p:to>
                                    </p:animClr>
                                    <p:set>
                                      <p:cBhvr>
                                        <p:cTn id="162" dur="750" fill="hold"/>
                                        <p:tgtEl>
                                          <p:spTgt spid="112"/>
                                        </p:tgtEl>
                                        <p:attrNameLst>
                                          <p:attrName>stroke.on</p:attrName>
                                        </p:attrNameLst>
                                      </p:cBhvr>
                                      <p:to>
                                        <p:strVal val="true"/>
                                      </p:to>
                                    </p:set>
                                  </p:childTnLst>
                                </p:cTn>
                              </p:par>
                              <p:par>
                                <p:cTn id="163" presetID="7" presetClass="emph" presetSubtype="2" fill="hold" nodeType="withEffect">
                                  <p:stCondLst>
                                    <p:cond delay="0"/>
                                  </p:stCondLst>
                                  <p:childTnLst>
                                    <p:animClr clrSpc="rgb" dir="cw">
                                      <p:cBhvr>
                                        <p:cTn id="164" dur="750" fill="hold"/>
                                        <p:tgtEl>
                                          <p:spTgt spid="113"/>
                                        </p:tgtEl>
                                        <p:attrNameLst>
                                          <p:attrName>stroke.color</p:attrName>
                                        </p:attrNameLst>
                                      </p:cBhvr>
                                      <p:to>
                                        <a:srgbClr val="000000"/>
                                      </p:to>
                                    </p:animClr>
                                    <p:set>
                                      <p:cBhvr>
                                        <p:cTn id="165" dur="750" fill="hold"/>
                                        <p:tgtEl>
                                          <p:spTgt spid="113"/>
                                        </p:tgtEl>
                                        <p:attrNameLst>
                                          <p:attrName>stroke.on</p:attrName>
                                        </p:attrNameLst>
                                      </p:cBhvr>
                                      <p:to>
                                        <p:strVal val="true"/>
                                      </p:to>
                                    </p:set>
                                  </p:childTnLst>
                                </p:cTn>
                              </p:par>
                              <p:par>
                                <p:cTn id="166" presetID="7" presetClass="emph" presetSubtype="2" fill="hold" nodeType="withEffect">
                                  <p:stCondLst>
                                    <p:cond delay="0"/>
                                  </p:stCondLst>
                                  <p:childTnLst>
                                    <p:animClr clrSpc="rgb" dir="cw">
                                      <p:cBhvr>
                                        <p:cTn id="167" dur="750" fill="hold"/>
                                        <p:tgtEl>
                                          <p:spTgt spid="114"/>
                                        </p:tgtEl>
                                        <p:attrNameLst>
                                          <p:attrName>stroke.color</p:attrName>
                                        </p:attrNameLst>
                                      </p:cBhvr>
                                      <p:to>
                                        <a:srgbClr val="000000"/>
                                      </p:to>
                                    </p:animClr>
                                    <p:set>
                                      <p:cBhvr>
                                        <p:cTn id="168" dur="750" fill="hold"/>
                                        <p:tgtEl>
                                          <p:spTgt spid="114"/>
                                        </p:tgtEl>
                                        <p:attrNameLst>
                                          <p:attrName>stroke.on</p:attrName>
                                        </p:attrNameLst>
                                      </p:cBhvr>
                                      <p:to>
                                        <p:strVal val="true"/>
                                      </p:to>
                                    </p:set>
                                  </p:childTnLst>
                                </p:cTn>
                              </p:par>
                              <p:par>
                                <p:cTn id="169" presetID="7" presetClass="emph" presetSubtype="2" fill="hold" nodeType="withEffect">
                                  <p:stCondLst>
                                    <p:cond delay="0"/>
                                  </p:stCondLst>
                                  <p:childTnLst>
                                    <p:animClr clrSpc="rgb" dir="cw">
                                      <p:cBhvr>
                                        <p:cTn id="170" dur="750" fill="hold"/>
                                        <p:tgtEl>
                                          <p:spTgt spid="115"/>
                                        </p:tgtEl>
                                        <p:attrNameLst>
                                          <p:attrName>stroke.color</p:attrName>
                                        </p:attrNameLst>
                                      </p:cBhvr>
                                      <p:to>
                                        <a:srgbClr val="000000"/>
                                      </p:to>
                                    </p:animClr>
                                    <p:set>
                                      <p:cBhvr>
                                        <p:cTn id="171" dur="750" fill="hold"/>
                                        <p:tgtEl>
                                          <p:spTgt spid="115"/>
                                        </p:tgtEl>
                                        <p:attrNameLst>
                                          <p:attrName>stroke.on</p:attrName>
                                        </p:attrNameLst>
                                      </p:cBhvr>
                                      <p:to>
                                        <p:strVal val="true"/>
                                      </p:to>
                                    </p:set>
                                  </p:childTnLst>
                                </p:cTn>
                              </p:par>
                              <p:par>
                                <p:cTn id="172" presetID="7" presetClass="emph" presetSubtype="2" fill="hold" nodeType="withEffect">
                                  <p:stCondLst>
                                    <p:cond delay="0"/>
                                  </p:stCondLst>
                                  <p:childTnLst>
                                    <p:animClr clrSpc="rgb" dir="cw">
                                      <p:cBhvr>
                                        <p:cTn id="173" dur="750" fill="hold"/>
                                        <p:tgtEl>
                                          <p:spTgt spid="158"/>
                                        </p:tgtEl>
                                        <p:attrNameLst>
                                          <p:attrName>stroke.color</p:attrName>
                                        </p:attrNameLst>
                                      </p:cBhvr>
                                      <p:to>
                                        <a:srgbClr val="000000"/>
                                      </p:to>
                                    </p:animClr>
                                    <p:set>
                                      <p:cBhvr>
                                        <p:cTn id="174" dur="750" fill="hold"/>
                                        <p:tgtEl>
                                          <p:spTgt spid="158"/>
                                        </p:tgtEl>
                                        <p:attrNameLst>
                                          <p:attrName>stroke.on</p:attrName>
                                        </p:attrNameLst>
                                      </p:cBhvr>
                                      <p:to>
                                        <p:strVal val="true"/>
                                      </p:to>
                                    </p:set>
                                  </p:childTnLst>
                                </p:cTn>
                              </p:par>
                            </p:childTnLst>
                          </p:cTn>
                        </p:par>
                        <p:par>
                          <p:cTn id="175" fill="hold">
                            <p:stCondLst>
                              <p:cond delay="1000"/>
                            </p:stCondLst>
                            <p:childTnLst>
                              <p:par>
                                <p:cTn id="176" presetID="26" presetClass="emph" presetSubtype="0" repeatCount="2000" fill="hold" nodeType="afterEffect">
                                  <p:stCondLst>
                                    <p:cond delay="0"/>
                                  </p:stCondLst>
                                  <p:childTnLst>
                                    <p:animEffect transition="out" filter="fade">
                                      <p:cBhvr>
                                        <p:cTn id="177" dur="500" tmFilter="0, 0; .2, .5; .8, .5; 1, 0"/>
                                        <p:tgtEl>
                                          <p:spTgt spid="10"/>
                                        </p:tgtEl>
                                      </p:cBhvr>
                                    </p:animEffect>
                                    <p:animScale>
                                      <p:cBhvr>
                                        <p:cTn id="178" dur="250" autoRev="1" fill="hold"/>
                                        <p:tgtEl>
                                          <p:spTgt spid="10"/>
                                        </p:tgtEl>
                                      </p:cBhvr>
                                      <p:by x="105000" y="105000"/>
                                    </p:animScale>
                                  </p:childTnLst>
                                </p:cTn>
                              </p:par>
                            </p:childTnLst>
                          </p:cTn>
                        </p:par>
                        <p:par>
                          <p:cTn id="179" fill="hold">
                            <p:stCondLst>
                              <p:cond delay="1500"/>
                            </p:stCondLst>
                            <p:childTnLst>
                              <p:par>
                                <p:cTn id="180" presetID="7" presetClass="emph" presetSubtype="2" fill="hold" nodeType="afterEffect">
                                  <p:stCondLst>
                                    <p:cond delay="0"/>
                                  </p:stCondLst>
                                  <p:childTnLst>
                                    <p:animClr clrSpc="rgb" dir="cw">
                                      <p:cBhvr>
                                        <p:cTn id="181" dur="750" fill="hold"/>
                                        <p:tgtEl>
                                          <p:spTgt spid="107"/>
                                        </p:tgtEl>
                                        <p:attrNameLst>
                                          <p:attrName>stroke.color</p:attrName>
                                        </p:attrNameLst>
                                      </p:cBhvr>
                                      <p:to>
                                        <a:srgbClr val="009FF6"/>
                                      </p:to>
                                    </p:animClr>
                                    <p:set>
                                      <p:cBhvr>
                                        <p:cTn id="182" dur="750" fill="hold"/>
                                        <p:tgtEl>
                                          <p:spTgt spid="107"/>
                                        </p:tgtEl>
                                        <p:attrNameLst>
                                          <p:attrName>stroke.on</p:attrName>
                                        </p:attrNameLst>
                                      </p:cBhvr>
                                      <p:to>
                                        <p:strVal val="true"/>
                                      </p:to>
                                    </p:set>
                                  </p:childTnLst>
                                </p:cTn>
                              </p:par>
                            </p:childTnLst>
                          </p:cTn>
                        </p:par>
                        <p:par>
                          <p:cTn id="183" fill="hold">
                            <p:stCondLst>
                              <p:cond delay="2500"/>
                            </p:stCondLst>
                            <p:childTnLst>
                              <p:par>
                                <p:cTn id="184" presetID="26" presetClass="emph" presetSubtype="0" repeatCount="2000" fill="hold" nodeType="afterEffect">
                                  <p:stCondLst>
                                    <p:cond delay="0"/>
                                  </p:stCondLst>
                                  <p:childTnLst>
                                    <p:animEffect transition="out" filter="fade">
                                      <p:cBhvr>
                                        <p:cTn id="185" dur="500" tmFilter="0, 0; .2, .5; .8, .5; 1, 0"/>
                                        <p:tgtEl>
                                          <p:spTgt spid="12"/>
                                        </p:tgtEl>
                                      </p:cBhvr>
                                    </p:animEffect>
                                    <p:animScale>
                                      <p:cBhvr>
                                        <p:cTn id="186" dur="250" autoRev="1" fill="hold"/>
                                        <p:tgtEl>
                                          <p:spTgt spid="12"/>
                                        </p:tgtEl>
                                      </p:cBhvr>
                                      <p:by x="105000" y="105000"/>
                                    </p:animScale>
                                  </p:childTnLst>
                                </p:cTn>
                              </p:par>
                            </p:childTnLst>
                          </p:cTn>
                        </p:par>
                      </p:childTnLst>
                    </p:cTn>
                  </p:par>
                  <p:par>
                    <p:cTn id="187" fill="hold">
                      <p:stCondLst>
                        <p:cond delay="indefinite"/>
                      </p:stCondLst>
                      <p:childTnLst>
                        <p:par>
                          <p:cTn id="188" fill="hold">
                            <p:stCondLst>
                              <p:cond delay="0"/>
                            </p:stCondLst>
                            <p:childTnLst>
                              <p:par>
                                <p:cTn id="189" presetID="7" presetClass="emph" presetSubtype="2" fill="hold" nodeType="clickEffect">
                                  <p:stCondLst>
                                    <p:cond delay="0"/>
                                  </p:stCondLst>
                                  <p:childTnLst>
                                    <p:animClr clrSpc="rgb" dir="cw">
                                      <p:cBhvr>
                                        <p:cTn id="190" dur="2000" fill="hold"/>
                                        <p:tgtEl>
                                          <p:spTgt spid="107"/>
                                        </p:tgtEl>
                                        <p:attrNameLst>
                                          <p:attrName>stroke.color</p:attrName>
                                        </p:attrNameLst>
                                      </p:cBhvr>
                                      <p:to>
                                        <a:srgbClr val="000000"/>
                                      </p:to>
                                    </p:animClr>
                                    <p:set>
                                      <p:cBhvr>
                                        <p:cTn id="191" dur="2000" fill="hold"/>
                                        <p:tgtEl>
                                          <p:spTgt spid="107"/>
                                        </p:tgtEl>
                                        <p:attrNameLst>
                                          <p:attrName>stroke.on</p:attrName>
                                        </p:attrNameLst>
                                      </p:cBhvr>
                                      <p:to>
                                        <p:strVal val="true"/>
                                      </p:to>
                                    </p:set>
                                  </p:childTnLst>
                                </p:cTn>
                              </p:par>
                            </p:childTnLst>
                          </p:cTn>
                        </p:par>
                        <p:par>
                          <p:cTn id="192" fill="hold">
                            <p:stCondLst>
                              <p:cond delay="2000"/>
                            </p:stCondLst>
                            <p:childTnLst>
                              <p:par>
                                <p:cTn id="193" presetID="26" presetClass="emph" presetSubtype="0" repeatCount="2000" fill="hold" nodeType="afterEffect">
                                  <p:stCondLst>
                                    <p:cond delay="0"/>
                                  </p:stCondLst>
                                  <p:childTnLst>
                                    <p:animEffect transition="out" filter="fade">
                                      <p:cBhvr>
                                        <p:cTn id="194" dur="500" tmFilter="0, 0; .2, .5; .8, .5; 1, 0"/>
                                        <p:tgtEl>
                                          <p:spTgt spid="13"/>
                                        </p:tgtEl>
                                      </p:cBhvr>
                                    </p:animEffect>
                                    <p:animScale>
                                      <p:cBhvr>
                                        <p:cTn id="195" dur="250" autoRev="1" fill="hold"/>
                                        <p:tgtEl>
                                          <p:spTgt spid="13"/>
                                        </p:tgtEl>
                                      </p:cBhvr>
                                      <p:by x="105000" y="105000"/>
                                    </p:animScale>
                                  </p:childTnLst>
                                </p:cTn>
                              </p:par>
                              <p:par>
                                <p:cTn id="196" presetID="26" presetClass="emph" presetSubtype="0" repeatCount="2000" fill="hold" nodeType="withEffect">
                                  <p:stCondLst>
                                    <p:cond delay="0"/>
                                  </p:stCondLst>
                                  <p:childTnLst>
                                    <p:animEffect transition="out" filter="fade">
                                      <p:cBhvr>
                                        <p:cTn id="197" dur="500" tmFilter="0, 0; .2, .5; .8, .5; 1, 0"/>
                                        <p:tgtEl>
                                          <p:spTgt spid="11"/>
                                        </p:tgtEl>
                                      </p:cBhvr>
                                    </p:animEffect>
                                    <p:animScale>
                                      <p:cBhvr>
                                        <p:cTn id="198" dur="250" autoRev="1" fill="hold"/>
                                        <p:tgtEl>
                                          <p:spTgt spid="11"/>
                                        </p:tgtEl>
                                      </p:cBhvr>
                                      <p:by x="105000" y="105000"/>
                                    </p:animScale>
                                  </p:childTnLst>
                                </p:cTn>
                              </p:par>
                              <p:par>
                                <p:cTn id="199" presetID="26" presetClass="emph" presetSubtype="0" repeatCount="2000" fill="hold" nodeType="withEffect">
                                  <p:stCondLst>
                                    <p:cond delay="0"/>
                                  </p:stCondLst>
                                  <p:childTnLst>
                                    <p:animEffect transition="out" filter="fade">
                                      <p:cBhvr>
                                        <p:cTn id="200" dur="500" tmFilter="0, 0; .2, .5; .8, .5; 1, 0"/>
                                        <p:tgtEl>
                                          <p:spTgt spid="12"/>
                                        </p:tgtEl>
                                      </p:cBhvr>
                                    </p:animEffect>
                                    <p:animScale>
                                      <p:cBhvr>
                                        <p:cTn id="201" dur="250" autoRev="1" fill="hold"/>
                                        <p:tgtEl>
                                          <p:spTgt spid="12"/>
                                        </p:tgtEl>
                                      </p:cBhvr>
                                      <p:by x="105000" y="105000"/>
                                    </p:animScale>
                                  </p:childTnLst>
                                </p:cTn>
                              </p:par>
                              <p:par>
                                <p:cTn id="202" presetID="7" presetClass="emph" presetSubtype="2" fill="hold" nodeType="withEffect">
                                  <p:stCondLst>
                                    <p:cond delay="0"/>
                                  </p:stCondLst>
                                  <p:childTnLst>
                                    <p:animClr clrSpc="rgb" dir="cw">
                                      <p:cBhvr>
                                        <p:cTn id="203" dur="750" fill="hold"/>
                                        <p:tgtEl>
                                          <p:spTgt spid="93"/>
                                        </p:tgtEl>
                                        <p:attrNameLst>
                                          <p:attrName>stroke.color</p:attrName>
                                        </p:attrNameLst>
                                      </p:cBhvr>
                                      <p:to>
                                        <a:srgbClr val="009FF6"/>
                                      </p:to>
                                    </p:animClr>
                                    <p:set>
                                      <p:cBhvr>
                                        <p:cTn id="204" dur="750" fill="hold"/>
                                        <p:tgtEl>
                                          <p:spTgt spid="93"/>
                                        </p:tgtEl>
                                        <p:attrNameLst>
                                          <p:attrName>stroke.on</p:attrName>
                                        </p:attrNameLst>
                                      </p:cBhvr>
                                      <p:to>
                                        <p:strVal val="true"/>
                                      </p:to>
                                    </p:set>
                                  </p:childTnLst>
                                </p:cTn>
                              </p:par>
                              <p:par>
                                <p:cTn id="205" presetID="7" presetClass="emph" presetSubtype="2" fill="hold" nodeType="withEffect">
                                  <p:stCondLst>
                                    <p:cond delay="0"/>
                                  </p:stCondLst>
                                  <p:childTnLst>
                                    <p:animClr clrSpc="rgb" dir="cw">
                                      <p:cBhvr>
                                        <p:cTn id="206" dur="750" fill="hold"/>
                                        <p:tgtEl>
                                          <p:spTgt spid="116"/>
                                        </p:tgtEl>
                                        <p:attrNameLst>
                                          <p:attrName>stroke.color</p:attrName>
                                        </p:attrNameLst>
                                      </p:cBhvr>
                                      <p:to>
                                        <a:srgbClr val="009FF6"/>
                                      </p:to>
                                    </p:animClr>
                                    <p:set>
                                      <p:cBhvr>
                                        <p:cTn id="207" dur="750" fill="hold"/>
                                        <p:tgtEl>
                                          <p:spTgt spid="116"/>
                                        </p:tgtEl>
                                        <p:attrNameLst>
                                          <p:attrName>stroke.on</p:attrName>
                                        </p:attrNameLst>
                                      </p:cBhvr>
                                      <p:to>
                                        <p:strVal val="true"/>
                                      </p:to>
                                    </p:set>
                                  </p:childTnLst>
                                </p:cTn>
                              </p:par>
                              <p:par>
                                <p:cTn id="208" presetID="7" presetClass="emph" presetSubtype="2" fill="hold" nodeType="withEffect">
                                  <p:stCondLst>
                                    <p:cond delay="0"/>
                                  </p:stCondLst>
                                  <p:childTnLst>
                                    <p:animClr clrSpc="rgb" dir="cw">
                                      <p:cBhvr>
                                        <p:cTn id="209" dur="750" fill="hold"/>
                                        <p:tgtEl>
                                          <p:spTgt spid="157"/>
                                        </p:tgtEl>
                                        <p:attrNameLst>
                                          <p:attrName>stroke.color</p:attrName>
                                        </p:attrNameLst>
                                      </p:cBhvr>
                                      <p:to>
                                        <a:srgbClr val="009FF6"/>
                                      </p:to>
                                    </p:animClr>
                                    <p:set>
                                      <p:cBhvr>
                                        <p:cTn id="210" dur="750" fill="hold"/>
                                        <p:tgtEl>
                                          <p:spTgt spid="157"/>
                                        </p:tgtEl>
                                        <p:attrNameLst>
                                          <p:attrName>stroke.on</p:attrName>
                                        </p:attrNameLst>
                                      </p:cBhvr>
                                      <p:to>
                                        <p:strVal val="true"/>
                                      </p:to>
                                    </p:set>
                                  </p:childTnLst>
                                </p:cTn>
                              </p:par>
                            </p:childTnLst>
                          </p:cTn>
                        </p:par>
                      </p:childTnLst>
                    </p:cTn>
                  </p:par>
                  <p:par>
                    <p:cTn id="211" fill="hold">
                      <p:stCondLst>
                        <p:cond delay="indefinite"/>
                      </p:stCondLst>
                      <p:childTnLst>
                        <p:par>
                          <p:cTn id="212" fill="hold">
                            <p:stCondLst>
                              <p:cond delay="0"/>
                            </p:stCondLst>
                            <p:childTnLst>
                              <p:par>
                                <p:cTn id="213" presetID="7" presetClass="emph" presetSubtype="2" fill="hold" nodeType="clickEffect">
                                  <p:stCondLst>
                                    <p:cond delay="0"/>
                                  </p:stCondLst>
                                  <p:childTnLst>
                                    <p:animClr clrSpc="rgb" dir="cw">
                                      <p:cBhvr>
                                        <p:cTn id="214" dur="750" fill="hold"/>
                                        <p:tgtEl>
                                          <p:spTgt spid="93"/>
                                        </p:tgtEl>
                                        <p:attrNameLst>
                                          <p:attrName>stroke.color</p:attrName>
                                        </p:attrNameLst>
                                      </p:cBhvr>
                                      <p:to>
                                        <a:srgbClr val="000000"/>
                                      </p:to>
                                    </p:animClr>
                                    <p:set>
                                      <p:cBhvr>
                                        <p:cTn id="215" dur="750" fill="hold"/>
                                        <p:tgtEl>
                                          <p:spTgt spid="93"/>
                                        </p:tgtEl>
                                        <p:attrNameLst>
                                          <p:attrName>stroke.on</p:attrName>
                                        </p:attrNameLst>
                                      </p:cBhvr>
                                      <p:to>
                                        <p:strVal val="true"/>
                                      </p:to>
                                    </p:set>
                                  </p:childTnLst>
                                </p:cTn>
                              </p:par>
                              <p:par>
                                <p:cTn id="216" presetID="7" presetClass="emph" presetSubtype="2" fill="hold" nodeType="withEffect">
                                  <p:stCondLst>
                                    <p:cond delay="0"/>
                                  </p:stCondLst>
                                  <p:childTnLst>
                                    <p:animClr clrSpc="rgb" dir="cw">
                                      <p:cBhvr>
                                        <p:cTn id="217" dur="750" fill="hold"/>
                                        <p:tgtEl>
                                          <p:spTgt spid="116"/>
                                        </p:tgtEl>
                                        <p:attrNameLst>
                                          <p:attrName>stroke.color</p:attrName>
                                        </p:attrNameLst>
                                      </p:cBhvr>
                                      <p:to>
                                        <a:srgbClr val="000000"/>
                                      </p:to>
                                    </p:animClr>
                                    <p:set>
                                      <p:cBhvr>
                                        <p:cTn id="218" dur="750" fill="hold"/>
                                        <p:tgtEl>
                                          <p:spTgt spid="116"/>
                                        </p:tgtEl>
                                        <p:attrNameLst>
                                          <p:attrName>stroke.on</p:attrName>
                                        </p:attrNameLst>
                                      </p:cBhvr>
                                      <p:to>
                                        <p:strVal val="true"/>
                                      </p:to>
                                    </p:set>
                                  </p:childTnLst>
                                </p:cTn>
                              </p:par>
                              <p:par>
                                <p:cTn id="219" presetID="7" presetClass="emph" presetSubtype="2" fill="hold" nodeType="withEffect">
                                  <p:stCondLst>
                                    <p:cond delay="0"/>
                                  </p:stCondLst>
                                  <p:childTnLst>
                                    <p:animClr clrSpc="rgb" dir="cw">
                                      <p:cBhvr>
                                        <p:cTn id="220" dur="750" fill="hold"/>
                                        <p:tgtEl>
                                          <p:spTgt spid="157"/>
                                        </p:tgtEl>
                                        <p:attrNameLst>
                                          <p:attrName>stroke.color</p:attrName>
                                        </p:attrNameLst>
                                      </p:cBhvr>
                                      <p:to>
                                        <a:srgbClr val="000000"/>
                                      </p:to>
                                    </p:animClr>
                                    <p:set>
                                      <p:cBhvr>
                                        <p:cTn id="221" dur="750" fill="hold"/>
                                        <p:tgtEl>
                                          <p:spTgt spid="157"/>
                                        </p:tgtEl>
                                        <p:attrNameLst>
                                          <p:attrName>stroke.on</p:attrName>
                                        </p:attrNameLst>
                                      </p:cBhvr>
                                      <p:to>
                                        <p:strVal val="true"/>
                                      </p:to>
                                    </p:set>
                                  </p:childTnLst>
                                </p:cTn>
                              </p:par>
                            </p:childTnLst>
                          </p:cTn>
                        </p:par>
                        <p:par>
                          <p:cTn id="222" fill="hold">
                            <p:stCondLst>
                              <p:cond delay="1000"/>
                            </p:stCondLst>
                            <p:childTnLst>
                              <p:par>
                                <p:cTn id="223" presetID="12" presetClass="entr" presetSubtype="8" fill="hold" nodeType="afterEffect">
                                  <p:stCondLst>
                                    <p:cond delay="0"/>
                                  </p:stCondLst>
                                  <p:childTnLst>
                                    <p:set>
                                      <p:cBhvr>
                                        <p:cTn id="224" dur="1" fill="hold">
                                          <p:stCondLst>
                                            <p:cond delay="0"/>
                                          </p:stCondLst>
                                        </p:cTn>
                                        <p:tgtEl>
                                          <p:spTgt spid="351"/>
                                        </p:tgtEl>
                                        <p:attrNameLst>
                                          <p:attrName>style.visibility</p:attrName>
                                        </p:attrNameLst>
                                      </p:cBhvr>
                                      <p:to>
                                        <p:strVal val="visible"/>
                                      </p:to>
                                    </p:set>
                                    <p:anim calcmode="lin" valueType="num">
                                      <p:cBhvr additive="base">
                                        <p:cTn id="225" dur="500"/>
                                        <p:tgtEl>
                                          <p:spTgt spid="351"/>
                                        </p:tgtEl>
                                        <p:attrNameLst>
                                          <p:attrName>ppt_x</p:attrName>
                                        </p:attrNameLst>
                                      </p:cBhvr>
                                      <p:tavLst>
                                        <p:tav tm="0">
                                          <p:val>
                                            <p:strVal val="#ppt_x-#ppt_w*1.125000"/>
                                          </p:val>
                                        </p:tav>
                                        <p:tav tm="100000">
                                          <p:val>
                                            <p:strVal val="#ppt_x"/>
                                          </p:val>
                                        </p:tav>
                                      </p:tavLst>
                                    </p:anim>
                                    <p:animEffect transition="in" filter="wipe(right)">
                                      <p:cBhvr>
                                        <p:cTn id="226" dur="500"/>
                                        <p:tgtEl>
                                          <p:spTgt spid="351"/>
                                        </p:tgtEl>
                                      </p:cBhvr>
                                    </p:animEffect>
                                  </p:childTnLst>
                                </p:cTn>
                              </p:par>
                            </p:childTnLst>
                          </p:cTn>
                        </p:par>
                        <p:par>
                          <p:cTn id="227" fill="hold">
                            <p:stCondLst>
                              <p:cond delay="1500"/>
                            </p:stCondLst>
                            <p:childTnLst>
                              <p:par>
                                <p:cTn id="228" presetID="53" presetClass="entr" presetSubtype="16" fill="hold" nodeType="afterEffect">
                                  <p:stCondLst>
                                    <p:cond delay="0"/>
                                  </p:stCondLst>
                                  <p:childTnLst>
                                    <p:set>
                                      <p:cBhvr>
                                        <p:cTn id="229" dur="1" fill="hold">
                                          <p:stCondLst>
                                            <p:cond delay="0"/>
                                          </p:stCondLst>
                                        </p:cTn>
                                        <p:tgtEl>
                                          <p:spTgt spid="355"/>
                                        </p:tgtEl>
                                        <p:attrNameLst>
                                          <p:attrName>style.visibility</p:attrName>
                                        </p:attrNameLst>
                                      </p:cBhvr>
                                      <p:to>
                                        <p:strVal val="visible"/>
                                      </p:to>
                                    </p:set>
                                    <p:anim calcmode="lin" valueType="num">
                                      <p:cBhvr>
                                        <p:cTn id="230" dur="500" fill="hold"/>
                                        <p:tgtEl>
                                          <p:spTgt spid="355"/>
                                        </p:tgtEl>
                                        <p:attrNameLst>
                                          <p:attrName>ppt_w</p:attrName>
                                        </p:attrNameLst>
                                      </p:cBhvr>
                                      <p:tavLst>
                                        <p:tav tm="0">
                                          <p:val>
                                            <p:fltVal val="0"/>
                                          </p:val>
                                        </p:tav>
                                        <p:tav tm="100000">
                                          <p:val>
                                            <p:strVal val="#ppt_w"/>
                                          </p:val>
                                        </p:tav>
                                      </p:tavLst>
                                    </p:anim>
                                    <p:anim calcmode="lin" valueType="num">
                                      <p:cBhvr>
                                        <p:cTn id="231" dur="500" fill="hold"/>
                                        <p:tgtEl>
                                          <p:spTgt spid="355"/>
                                        </p:tgtEl>
                                        <p:attrNameLst>
                                          <p:attrName>ppt_h</p:attrName>
                                        </p:attrNameLst>
                                      </p:cBhvr>
                                      <p:tavLst>
                                        <p:tav tm="0">
                                          <p:val>
                                            <p:fltVal val="0"/>
                                          </p:val>
                                        </p:tav>
                                        <p:tav tm="100000">
                                          <p:val>
                                            <p:strVal val="#ppt_h"/>
                                          </p:val>
                                        </p:tav>
                                      </p:tavLst>
                                    </p:anim>
                                    <p:animEffect transition="in" filter="fade">
                                      <p:cBhvr>
                                        <p:cTn id="232"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107" grpId="0" animBg="1"/>
      <p:bldP spid="108" grpId="0"/>
      <p:bldP spid="109" grpId="0"/>
      <p:bldP spid="110" grpId="0"/>
      <p:bldP spid="111" grpId="0" animBg="1"/>
      <p:bldP spid="112" grpId="0" animBg="1"/>
      <p:bldP spid="113" grpId="0" animBg="1"/>
      <p:bldP spid="114" grpId="0" animBg="1"/>
      <p:bldP spid="115" grpId="0" animBg="1"/>
      <p:bldP spid="116" grpId="0" animBg="1"/>
      <p:bldP spid="117" grpId="0" animBg="1"/>
      <p:bldP spid="119" grpId="0" animBg="1"/>
      <p:bldP spid="120" grpId="0"/>
      <p:bldP spid="155" grpId="0"/>
      <p:bldP spid="156" grpId="0" animBg="1"/>
      <p:bldP spid="157" grpId="0" animBg="1"/>
      <p:bldP spid="158" grpId="0" animBg="1"/>
      <p:bldP spid="159"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0" y="303925"/>
              <a:ext cx="4695873" cy="687997"/>
              <a:chOff x="1839057" y="967769"/>
              <a:chExt cx="4695873" cy="687997"/>
            </a:xfrm>
          </p:grpSpPr>
          <p:sp>
            <p:nvSpPr>
              <p:cNvPr id="31" name="矩形: 圆角 30"/>
              <p:cNvSpPr/>
              <p:nvPr/>
            </p:nvSpPr>
            <p:spPr>
              <a:xfrm>
                <a:off x="1839057" y="967769"/>
                <a:ext cx="4695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494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路由通告</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19" name="Rectangle 11"/>
          <p:cNvSpPr>
            <a:spLocks noChangeArrowheads="1"/>
          </p:cNvSpPr>
          <p:nvPr/>
        </p:nvSpPr>
        <p:spPr bwMode="auto">
          <a:xfrm>
            <a:off x="3681946" y="3449864"/>
            <a:ext cx="3887733" cy="508938"/>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BGP</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消息中会包含“路由”</a:t>
            </a:r>
          </a:p>
        </p:txBody>
      </p:sp>
      <p:grpSp>
        <p:nvGrpSpPr>
          <p:cNvPr id="220" name="组合 219"/>
          <p:cNvGrpSpPr/>
          <p:nvPr/>
        </p:nvGrpSpPr>
        <p:grpSpPr>
          <a:xfrm>
            <a:off x="2236228" y="4096551"/>
            <a:ext cx="8085112" cy="476221"/>
            <a:chOff x="1403750" y="3593123"/>
            <a:chExt cx="8085112" cy="476221"/>
          </a:xfrm>
        </p:grpSpPr>
        <p:grpSp>
          <p:nvGrpSpPr>
            <p:cNvPr id="221" name="组合 220"/>
            <p:cNvGrpSpPr/>
            <p:nvPr/>
          </p:nvGrpSpPr>
          <p:grpSpPr>
            <a:xfrm>
              <a:off x="1403750" y="3593123"/>
              <a:ext cx="490436" cy="476221"/>
              <a:chOff x="1403750" y="3593123"/>
              <a:chExt cx="808892" cy="785446"/>
            </a:xfrm>
          </p:grpSpPr>
          <p:sp>
            <p:nvSpPr>
              <p:cNvPr id="223" name="对话气泡: 椭圆形 2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2" name="Text Box 79"/>
            <p:cNvSpPr txBox="1">
              <a:spLocks noChangeArrowheads="1"/>
            </p:cNvSpPr>
            <p:nvPr/>
          </p:nvSpPr>
          <p:spPr bwMode="auto">
            <a:xfrm>
              <a:off x="1985931" y="3593123"/>
              <a:ext cx="7502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“路由”包括前缀和属性：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AS-PATH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NEXT-HOP</a:t>
              </a:r>
            </a:p>
          </p:txBody>
        </p:sp>
      </p:grpSp>
      <p:grpSp>
        <p:nvGrpSpPr>
          <p:cNvPr id="225" name="组合 224"/>
          <p:cNvGrpSpPr/>
          <p:nvPr/>
        </p:nvGrpSpPr>
        <p:grpSpPr>
          <a:xfrm>
            <a:off x="2236228" y="4707455"/>
            <a:ext cx="1812086" cy="476221"/>
            <a:chOff x="1403750" y="3593123"/>
            <a:chExt cx="1812086" cy="476221"/>
          </a:xfrm>
        </p:grpSpPr>
        <p:grpSp>
          <p:nvGrpSpPr>
            <p:cNvPr id="226" name="组合 225"/>
            <p:cNvGrpSpPr/>
            <p:nvPr/>
          </p:nvGrpSpPr>
          <p:grpSpPr>
            <a:xfrm>
              <a:off x="1403750" y="3593123"/>
              <a:ext cx="490436" cy="476221"/>
              <a:chOff x="1403750" y="3593123"/>
              <a:chExt cx="808892" cy="785446"/>
            </a:xfrm>
          </p:grpSpPr>
          <p:sp>
            <p:nvSpPr>
              <p:cNvPr id="228" name="对话气泡: 椭圆形 22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7" name="Text Box 79"/>
            <p:cNvSpPr txBox="1">
              <a:spLocks noChangeArrowheads="1"/>
            </p:cNvSpPr>
            <p:nvPr/>
          </p:nvSpPr>
          <p:spPr bwMode="auto">
            <a:xfrm>
              <a:off x="1985932" y="3593123"/>
              <a:ext cx="122990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例如：</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30" name="组合 229"/>
          <p:cNvGrpSpPr/>
          <p:nvPr/>
        </p:nvGrpSpPr>
        <p:grpSpPr>
          <a:xfrm>
            <a:off x="4703800" y="4694125"/>
            <a:ext cx="3091836" cy="517461"/>
            <a:chOff x="4650629" y="2375498"/>
            <a:chExt cx="3380794" cy="701023"/>
          </a:xfrm>
        </p:grpSpPr>
        <p:sp>
          <p:nvSpPr>
            <p:cNvPr id="231" name="矩形: 圆角 230"/>
            <p:cNvSpPr/>
            <p:nvPr/>
          </p:nvSpPr>
          <p:spPr>
            <a:xfrm>
              <a:off x="4650629" y="2375498"/>
              <a:ext cx="3380794"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232" name="文本框 231"/>
            <p:cNvSpPr txBox="1"/>
            <p:nvPr/>
          </p:nvSpPr>
          <p:spPr>
            <a:xfrm>
              <a:off x="4774666" y="2425278"/>
              <a:ext cx="3126776" cy="625434"/>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Prefix:138.16.64.0/22 </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33" name="组合 232"/>
          <p:cNvGrpSpPr/>
          <p:nvPr/>
        </p:nvGrpSpPr>
        <p:grpSpPr>
          <a:xfrm>
            <a:off x="2379882" y="5273288"/>
            <a:ext cx="3273313" cy="517461"/>
            <a:chOff x="4650628" y="2375498"/>
            <a:chExt cx="3579232" cy="701023"/>
          </a:xfrm>
        </p:grpSpPr>
        <p:sp>
          <p:nvSpPr>
            <p:cNvPr id="234" name="矩形: 圆角 233"/>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235" name="文本框 234"/>
            <p:cNvSpPr txBox="1"/>
            <p:nvPr/>
          </p:nvSpPr>
          <p:spPr>
            <a:xfrm>
              <a:off x="4774666" y="2425278"/>
              <a:ext cx="3455194" cy="625434"/>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AS-PATH:  AS3  AS131</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36" name="组合 235"/>
          <p:cNvGrpSpPr/>
          <p:nvPr/>
        </p:nvGrpSpPr>
        <p:grpSpPr>
          <a:xfrm>
            <a:off x="5736076" y="5267408"/>
            <a:ext cx="3806459" cy="517461"/>
            <a:chOff x="4650628" y="2375498"/>
            <a:chExt cx="3579232" cy="701023"/>
          </a:xfrm>
        </p:grpSpPr>
        <p:sp>
          <p:nvSpPr>
            <p:cNvPr id="237" name="矩形: 圆角 236"/>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238" name="文本框 237"/>
            <p:cNvSpPr txBox="1"/>
            <p:nvPr/>
          </p:nvSpPr>
          <p:spPr>
            <a:xfrm>
              <a:off x="4708398" y="2425279"/>
              <a:ext cx="3455194" cy="625434"/>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NEXT-HOP:  201.44.13.125</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 name="组合 1"/>
          <p:cNvGrpSpPr/>
          <p:nvPr/>
        </p:nvGrpSpPr>
        <p:grpSpPr>
          <a:xfrm>
            <a:off x="1717503" y="1428589"/>
            <a:ext cx="8303948" cy="1977302"/>
            <a:chOff x="78178" y="1507470"/>
            <a:chExt cx="8303948" cy="1977302"/>
          </a:xfrm>
        </p:grpSpPr>
        <p:grpSp>
          <p:nvGrpSpPr>
            <p:cNvPr id="7" name="组合 6"/>
            <p:cNvGrpSpPr/>
            <p:nvPr/>
          </p:nvGrpSpPr>
          <p:grpSpPr>
            <a:xfrm>
              <a:off x="78178" y="1507470"/>
              <a:ext cx="8303948" cy="1977302"/>
              <a:chOff x="78178" y="1507470"/>
              <a:chExt cx="8303948" cy="1977302"/>
            </a:xfrm>
          </p:grpSpPr>
          <p:sp>
            <p:nvSpPr>
              <p:cNvPr id="212" name="Freeform 2"/>
              <p:cNvSpPr/>
              <p:nvPr/>
            </p:nvSpPr>
            <p:spPr bwMode="auto">
              <a:xfrm flipH="1">
                <a:off x="78178" y="1593081"/>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110" name="组合 109"/>
              <p:cNvGrpSpPr/>
              <p:nvPr/>
            </p:nvGrpSpPr>
            <p:grpSpPr>
              <a:xfrm>
                <a:off x="1529137" y="1507470"/>
                <a:ext cx="1779108" cy="1189421"/>
                <a:chOff x="2707027" y="1673538"/>
                <a:chExt cx="3810000" cy="3520449"/>
              </a:xfrm>
            </p:grpSpPr>
            <p:grpSp>
              <p:nvGrpSpPr>
                <p:cNvPr id="111" name="组合 110"/>
                <p:cNvGrpSpPr/>
                <p:nvPr/>
              </p:nvGrpSpPr>
              <p:grpSpPr>
                <a:xfrm>
                  <a:off x="2707027" y="1673538"/>
                  <a:ext cx="3810000" cy="3520449"/>
                  <a:chOff x="2363126" y="1676863"/>
                  <a:chExt cx="3995264" cy="3691633"/>
                </a:xfrm>
              </p:grpSpPr>
              <p:sp>
                <p:nvSpPr>
                  <p:cNvPr id="113" name="椭圆 112"/>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4" name="椭圆 113"/>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2" name="弧形 111"/>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cxnSp>
            <p:nvCxnSpPr>
              <p:cNvPr id="213" name="直接连接符 212"/>
              <p:cNvCxnSpPr/>
              <p:nvPr/>
            </p:nvCxnSpPr>
            <p:spPr>
              <a:xfrm>
                <a:off x="1285943" y="2268058"/>
                <a:ext cx="5700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Freeform 2"/>
              <p:cNvSpPr/>
              <p:nvPr/>
            </p:nvSpPr>
            <p:spPr bwMode="auto">
              <a:xfrm>
                <a:off x="7050279" y="1666508"/>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82" name="组合 81"/>
              <p:cNvGrpSpPr/>
              <p:nvPr/>
            </p:nvGrpSpPr>
            <p:grpSpPr>
              <a:xfrm>
                <a:off x="4931915" y="1815627"/>
                <a:ext cx="2087626" cy="1158617"/>
                <a:chOff x="2707027" y="1673538"/>
                <a:chExt cx="3810000" cy="3520449"/>
              </a:xfrm>
            </p:grpSpPr>
            <p:grpSp>
              <p:nvGrpSpPr>
                <p:cNvPr id="83" name="组合 82"/>
                <p:cNvGrpSpPr/>
                <p:nvPr/>
              </p:nvGrpSpPr>
              <p:grpSpPr>
                <a:xfrm>
                  <a:off x="2707027" y="1673538"/>
                  <a:ext cx="3810000" cy="3520449"/>
                  <a:chOff x="2363126" y="1676863"/>
                  <a:chExt cx="3995264" cy="3691633"/>
                </a:xfrm>
              </p:grpSpPr>
              <p:sp>
                <p:nvSpPr>
                  <p:cNvPr id="85" name="椭圆 84"/>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3" name="椭圆 92"/>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84" name="弧形 83"/>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cxnSp>
            <p:nvCxnSpPr>
              <p:cNvPr id="4" name="直接连接符 3"/>
              <p:cNvCxnSpPr/>
              <p:nvPr/>
            </p:nvCxnSpPr>
            <p:spPr>
              <a:xfrm>
                <a:off x="6183182" y="2114784"/>
                <a:ext cx="9596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6572834" y="2565289"/>
                <a:ext cx="7423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2874709" y="2326155"/>
                <a:ext cx="2087626" cy="1158617"/>
                <a:chOff x="2707027" y="1673538"/>
                <a:chExt cx="3810000" cy="3520449"/>
              </a:xfrm>
            </p:grpSpPr>
            <p:grpSp>
              <p:nvGrpSpPr>
                <p:cNvPr id="95" name="组合 94"/>
                <p:cNvGrpSpPr/>
                <p:nvPr/>
              </p:nvGrpSpPr>
              <p:grpSpPr>
                <a:xfrm>
                  <a:off x="2707027" y="1673538"/>
                  <a:ext cx="3810000" cy="3520449"/>
                  <a:chOff x="2363126" y="1676863"/>
                  <a:chExt cx="3995264" cy="3691633"/>
                </a:xfrm>
              </p:grpSpPr>
              <p:sp>
                <p:nvSpPr>
                  <p:cNvPr id="108" name="椭圆 107"/>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9" name="椭圆 108"/>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07" name="弧形 106"/>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115" name="Line 38"/>
              <p:cNvSpPr>
                <a:spLocks noChangeShapeType="1"/>
              </p:cNvSpPr>
              <p:nvPr/>
            </p:nvSpPr>
            <p:spPr bwMode="auto">
              <a:xfrm>
                <a:off x="5616353" y="2429751"/>
                <a:ext cx="496682" cy="118630"/>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6" name="Freeform 39"/>
              <p:cNvSpPr/>
              <p:nvPr/>
            </p:nvSpPr>
            <p:spPr bwMode="auto">
              <a:xfrm>
                <a:off x="2304145" y="2148804"/>
                <a:ext cx="323421" cy="112117"/>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7" name="Freeform 40"/>
              <p:cNvSpPr/>
              <p:nvPr/>
            </p:nvSpPr>
            <p:spPr bwMode="auto">
              <a:xfrm>
                <a:off x="2962502" y="2238613"/>
                <a:ext cx="643515" cy="364589"/>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9" name="Freeform 41"/>
              <p:cNvSpPr/>
              <p:nvPr/>
            </p:nvSpPr>
            <p:spPr bwMode="auto">
              <a:xfrm>
                <a:off x="4445877" y="2476958"/>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0" name="Text Box 49"/>
              <p:cNvSpPr txBox="1">
                <a:spLocks noChangeArrowheads="1"/>
              </p:cNvSpPr>
              <p:nvPr/>
            </p:nvSpPr>
            <p:spPr bwMode="auto">
              <a:xfrm>
                <a:off x="2343930" y="2236334"/>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AS3</a:t>
                </a:r>
              </a:p>
            </p:txBody>
          </p:sp>
          <p:sp>
            <p:nvSpPr>
              <p:cNvPr id="155" name="Text Box 50"/>
              <p:cNvSpPr txBox="1">
                <a:spLocks noChangeArrowheads="1"/>
              </p:cNvSpPr>
              <p:nvPr/>
            </p:nvSpPr>
            <p:spPr bwMode="auto">
              <a:xfrm>
                <a:off x="3117676" y="2986226"/>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AS1</a:t>
                </a:r>
              </a:p>
            </p:txBody>
          </p:sp>
          <p:sp>
            <p:nvSpPr>
              <p:cNvPr id="156" name="Text Box 51"/>
              <p:cNvSpPr txBox="1">
                <a:spLocks noChangeArrowheads="1"/>
              </p:cNvSpPr>
              <p:nvPr/>
            </p:nvSpPr>
            <p:spPr bwMode="auto">
              <a:xfrm>
                <a:off x="5576567" y="2584157"/>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AS2</a:t>
                </a:r>
              </a:p>
            </p:txBody>
          </p:sp>
          <p:sp>
            <p:nvSpPr>
              <p:cNvPr id="157" name="Line 93"/>
              <p:cNvSpPr>
                <a:spLocks noChangeShapeType="1"/>
              </p:cNvSpPr>
              <p:nvPr/>
            </p:nvSpPr>
            <p:spPr bwMode="auto">
              <a:xfrm flipH="1">
                <a:off x="3511043" y="2654343"/>
                <a:ext cx="119358" cy="10031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8" name="Line 94"/>
              <p:cNvSpPr>
                <a:spLocks noChangeShapeType="1"/>
              </p:cNvSpPr>
              <p:nvPr/>
            </p:nvSpPr>
            <p:spPr bwMode="auto">
              <a:xfrm>
                <a:off x="3837031" y="2636792"/>
                <a:ext cx="0" cy="34943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9" name="Line 95"/>
              <p:cNvSpPr>
                <a:spLocks noChangeShapeType="1"/>
              </p:cNvSpPr>
              <p:nvPr/>
            </p:nvSpPr>
            <p:spPr bwMode="auto">
              <a:xfrm>
                <a:off x="3967939" y="2646475"/>
                <a:ext cx="401709" cy="207513"/>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0" name="Line 96"/>
              <p:cNvSpPr>
                <a:spLocks noChangeShapeType="1"/>
              </p:cNvSpPr>
              <p:nvPr/>
            </p:nvSpPr>
            <p:spPr bwMode="auto">
              <a:xfrm flipH="1">
                <a:off x="4065479" y="2929717"/>
                <a:ext cx="304170" cy="7474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1" name="Line 97"/>
              <p:cNvSpPr>
                <a:spLocks noChangeShapeType="1"/>
              </p:cNvSpPr>
              <p:nvPr/>
            </p:nvSpPr>
            <p:spPr bwMode="auto">
              <a:xfrm flipH="1" flipV="1">
                <a:off x="3558080" y="2817781"/>
                <a:ext cx="769215" cy="52925"/>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Line 98"/>
              <p:cNvSpPr>
                <a:spLocks noChangeShapeType="1"/>
              </p:cNvSpPr>
              <p:nvPr/>
            </p:nvSpPr>
            <p:spPr bwMode="auto">
              <a:xfrm flipV="1">
                <a:off x="5548332" y="2265510"/>
                <a:ext cx="282352"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7" name="Line 103"/>
              <p:cNvSpPr>
                <a:spLocks noChangeShapeType="1"/>
              </p:cNvSpPr>
              <p:nvPr/>
            </p:nvSpPr>
            <p:spPr bwMode="auto">
              <a:xfrm flipH="1" flipV="1">
                <a:off x="2469705" y="1962927"/>
                <a:ext cx="195079" cy="108182"/>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8" name="Line 105"/>
              <p:cNvSpPr>
                <a:spLocks noChangeShapeType="1"/>
              </p:cNvSpPr>
              <p:nvPr/>
            </p:nvSpPr>
            <p:spPr bwMode="auto">
              <a:xfrm>
                <a:off x="6113035" y="2307800"/>
                <a:ext cx="70147" cy="180011"/>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Line 106"/>
              <p:cNvSpPr>
                <a:spLocks noChangeShapeType="1"/>
              </p:cNvSpPr>
              <p:nvPr/>
            </p:nvSpPr>
            <p:spPr bwMode="auto">
              <a:xfrm>
                <a:off x="3522594" y="2870708"/>
                <a:ext cx="162994"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0" name="Line 104"/>
              <p:cNvSpPr>
                <a:spLocks noChangeShapeType="1"/>
              </p:cNvSpPr>
              <p:nvPr/>
            </p:nvSpPr>
            <p:spPr bwMode="auto">
              <a:xfrm flipH="1">
                <a:off x="2121899" y="1979646"/>
                <a:ext cx="119358" cy="23308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1" name="Text Box 51"/>
              <p:cNvSpPr txBox="1">
                <a:spLocks noChangeArrowheads="1"/>
              </p:cNvSpPr>
              <p:nvPr/>
            </p:nvSpPr>
            <p:spPr bwMode="auto">
              <a:xfrm>
                <a:off x="7167430" y="2034953"/>
                <a:ext cx="742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4" name="Text Box 51"/>
              <p:cNvSpPr txBox="1">
                <a:spLocks noChangeArrowheads="1"/>
              </p:cNvSpPr>
              <p:nvPr/>
            </p:nvSpPr>
            <p:spPr bwMode="auto">
              <a:xfrm>
                <a:off x="706386" y="1936579"/>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00" name="组合 99"/>
            <p:cNvGrpSpPr/>
            <p:nvPr/>
          </p:nvGrpSpPr>
          <p:grpSpPr>
            <a:xfrm>
              <a:off x="1857881" y="2158565"/>
              <a:ext cx="493615" cy="510278"/>
              <a:chOff x="1003842" y="2675849"/>
              <a:chExt cx="576331" cy="595787"/>
            </a:xfrm>
          </p:grpSpPr>
          <p:sp>
            <p:nvSpPr>
              <p:cNvPr id="101"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3b</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02" name="组合 101"/>
              <p:cNvGrpSpPr/>
              <p:nvPr/>
            </p:nvGrpSpPr>
            <p:grpSpPr>
              <a:xfrm>
                <a:off x="1003842" y="2675849"/>
                <a:ext cx="530356" cy="286287"/>
                <a:chOff x="5009155" y="5796953"/>
                <a:chExt cx="644233" cy="347757"/>
              </a:xfrm>
            </p:grpSpPr>
            <p:grpSp>
              <p:nvGrpSpPr>
                <p:cNvPr id="103" name="组合 102"/>
                <p:cNvGrpSpPr/>
                <p:nvPr/>
              </p:nvGrpSpPr>
              <p:grpSpPr>
                <a:xfrm>
                  <a:off x="5009155" y="5796953"/>
                  <a:ext cx="644233" cy="347757"/>
                  <a:chOff x="5009080" y="5796953"/>
                  <a:chExt cx="1698203" cy="916690"/>
                </a:xfrm>
              </p:grpSpPr>
              <p:sp>
                <p:nvSpPr>
                  <p:cNvPr id="12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2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2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2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04" name="Group 47"/>
                <p:cNvGrpSpPr/>
                <p:nvPr/>
              </p:nvGrpSpPr>
              <p:grpSpPr bwMode="auto">
                <a:xfrm>
                  <a:off x="5109385" y="5867405"/>
                  <a:ext cx="374922" cy="90859"/>
                  <a:chOff x="2215" y="2179"/>
                  <a:chExt cx="185" cy="73"/>
                </a:xfrm>
              </p:grpSpPr>
              <p:grpSp>
                <p:nvGrpSpPr>
                  <p:cNvPr id="105" name="Group 48"/>
                  <p:cNvGrpSpPr/>
                  <p:nvPr/>
                </p:nvGrpSpPr>
                <p:grpSpPr bwMode="auto">
                  <a:xfrm>
                    <a:off x="2215" y="2181"/>
                    <a:ext cx="185" cy="71"/>
                    <a:chOff x="2831" y="847"/>
                    <a:chExt cx="146" cy="103"/>
                  </a:xfrm>
                </p:grpSpPr>
                <p:sp>
                  <p:nvSpPr>
                    <p:cNvPr id="12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06" name="Group 52"/>
                  <p:cNvGrpSpPr/>
                  <p:nvPr/>
                </p:nvGrpSpPr>
                <p:grpSpPr bwMode="auto">
                  <a:xfrm flipV="1">
                    <a:off x="2215" y="2179"/>
                    <a:ext cx="185" cy="72"/>
                    <a:chOff x="2831" y="843"/>
                    <a:chExt cx="146" cy="103"/>
                  </a:xfrm>
                </p:grpSpPr>
                <p:sp>
                  <p:nvSpPr>
                    <p:cNvPr id="11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31" name="组合 130"/>
            <p:cNvGrpSpPr/>
            <p:nvPr/>
          </p:nvGrpSpPr>
          <p:grpSpPr>
            <a:xfrm>
              <a:off x="2127609" y="1514742"/>
              <a:ext cx="454238" cy="535009"/>
              <a:chOff x="1003842" y="2337474"/>
              <a:chExt cx="530356" cy="624662"/>
            </a:xfrm>
          </p:grpSpPr>
          <p:sp>
            <p:nvSpPr>
              <p:cNvPr id="132"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33" name="组合 132"/>
              <p:cNvGrpSpPr/>
              <p:nvPr/>
            </p:nvGrpSpPr>
            <p:grpSpPr>
              <a:xfrm>
                <a:off x="1003842" y="2675849"/>
                <a:ext cx="530356" cy="286287"/>
                <a:chOff x="5009155" y="5796953"/>
                <a:chExt cx="644233" cy="347757"/>
              </a:xfrm>
            </p:grpSpPr>
            <p:grpSp>
              <p:nvGrpSpPr>
                <p:cNvPr id="134" name="组合 133"/>
                <p:cNvGrpSpPr/>
                <p:nvPr/>
              </p:nvGrpSpPr>
              <p:grpSpPr>
                <a:xfrm>
                  <a:off x="5009155" y="5796953"/>
                  <a:ext cx="644233" cy="347757"/>
                  <a:chOff x="5009080" y="5796953"/>
                  <a:chExt cx="1698203" cy="916690"/>
                </a:xfrm>
              </p:grpSpPr>
              <p:sp>
                <p:nvSpPr>
                  <p:cNvPr id="14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35" name="Group 47"/>
                <p:cNvGrpSpPr/>
                <p:nvPr/>
              </p:nvGrpSpPr>
              <p:grpSpPr bwMode="auto">
                <a:xfrm>
                  <a:off x="5109385" y="5867405"/>
                  <a:ext cx="374922" cy="90859"/>
                  <a:chOff x="2215" y="2179"/>
                  <a:chExt cx="185" cy="73"/>
                </a:xfrm>
              </p:grpSpPr>
              <p:grpSp>
                <p:nvGrpSpPr>
                  <p:cNvPr id="136" name="Group 48"/>
                  <p:cNvGrpSpPr/>
                  <p:nvPr/>
                </p:nvGrpSpPr>
                <p:grpSpPr bwMode="auto">
                  <a:xfrm>
                    <a:off x="2215" y="2181"/>
                    <a:ext cx="185" cy="71"/>
                    <a:chOff x="2831" y="847"/>
                    <a:chExt cx="146" cy="103"/>
                  </a:xfrm>
                </p:grpSpPr>
                <p:sp>
                  <p:nvSpPr>
                    <p:cNvPr id="14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37" name="Group 52"/>
                  <p:cNvGrpSpPr/>
                  <p:nvPr/>
                </p:nvGrpSpPr>
                <p:grpSpPr bwMode="auto">
                  <a:xfrm flipV="1">
                    <a:off x="2215" y="2179"/>
                    <a:ext cx="185" cy="72"/>
                    <a:chOff x="2831" y="843"/>
                    <a:chExt cx="146" cy="103"/>
                  </a:xfrm>
                </p:grpSpPr>
                <p:sp>
                  <p:nvSpPr>
                    <p:cNvPr id="13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49" name="组合 148"/>
            <p:cNvGrpSpPr/>
            <p:nvPr/>
          </p:nvGrpSpPr>
          <p:grpSpPr>
            <a:xfrm>
              <a:off x="2610002" y="1717724"/>
              <a:ext cx="454238" cy="535009"/>
              <a:chOff x="1003842" y="2337474"/>
              <a:chExt cx="530356" cy="624662"/>
            </a:xfrm>
          </p:grpSpPr>
          <p:sp>
            <p:nvSpPr>
              <p:cNvPr id="150"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51" name="组合 150"/>
              <p:cNvGrpSpPr/>
              <p:nvPr/>
            </p:nvGrpSpPr>
            <p:grpSpPr>
              <a:xfrm>
                <a:off x="1003842" y="2675849"/>
                <a:ext cx="530356" cy="286287"/>
                <a:chOff x="5009155" y="5796953"/>
                <a:chExt cx="644233" cy="347757"/>
              </a:xfrm>
            </p:grpSpPr>
            <p:grpSp>
              <p:nvGrpSpPr>
                <p:cNvPr id="152" name="组合 151"/>
                <p:cNvGrpSpPr/>
                <p:nvPr/>
              </p:nvGrpSpPr>
              <p:grpSpPr>
                <a:xfrm>
                  <a:off x="5009155" y="5796953"/>
                  <a:ext cx="644233" cy="347757"/>
                  <a:chOff x="5009080" y="5796953"/>
                  <a:chExt cx="1698203" cy="916690"/>
                </a:xfrm>
              </p:grpSpPr>
              <p:sp>
                <p:nvSpPr>
                  <p:cNvPr id="18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8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9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53" name="Group 47"/>
                <p:cNvGrpSpPr/>
                <p:nvPr/>
              </p:nvGrpSpPr>
              <p:grpSpPr bwMode="auto">
                <a:xfrm>
                  <a:off x="5109385" y="5867405"/>
                  <a:ext cx="374922" cy="90859"/>
                  <a:chOff x="2215" y="2179"/>
                  <a:chExt cx="185" cy="73"/>
                </a:xfrm>
              </p:grpSpPr>
              <p:grpSp>
                <p:nvGrpSpPr>
                  <p:cNvPr id="154" name="Group 48"/>
                  <p:cNvGrpSpPr/>
                  <p:nvPr/>
                </p:nvGrpSpPr>
                <p:grpSpPr bwMode="auto">
                  <a:xfrm>
                    <a:off x="2215" y="2181"/>
                    <a:ext cx="185" cy="71"/>
                    <a:chOff x="2831" y="847"/>
                    <a:chExt cx="146" cy="103"/>
                  </a:xfrm>
                </p:grpSpPr>
                <p:sp>
                  <p:nvSpPr>
                    <p:cNvPr id="17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63" name="Group 52"/>
                  <p:cNvGrpSpPr/>
                  <p:nvPr/>
                </p:nvGrpSpPr>
                <p:grpSpPr bwMode="auto">
                  <a:xfrm flipV="1">
                    <a:off x="2215" y="2179"/>
                    <a:ext cx="185" cy="72"/>
                    <a:chOff x="2831" y="843"/>
                    <a:chExt cx="146" cy="103"/>
                  </a:xfrm>
                </p:grpSpPr>
                <p:sp>
                  <p:nvSpPr>
                    <p:cNvPr id="16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256" name="组合 255"/>
            <p:cNvGrpSpPr/>
            <p:nvPr/>
          </p:nvGrpSpPr>
          <p:grpSpPr>
            <a:xfrm>
              <a:off x="3577224" y="2374425"/>
              <a:ext cx="767875" cy="338554"/>
              <a:chOff x="1003842" y="2571124"/>
              <a:chExt cx="896550" cy="395286"/>
            </a:xfrm>
          </p:grpSpPr>
          <p:sp>
            <p:nvSpPr>
              <p:cNvPr id="257"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58" name="组合 257"/>
              <p:cNvGrpSpPr/>
              <p:nvPr/>
            </p:nvGrpSpPr>
            <p:grpSpPr>
              <a:xfrm>
                <a:off x="1003842" y="2675849"/>
                <a:ext cx="530356" cy="286287"/>
                <a:chOff x="5009155" y="5796953"/>
                <a:chExt cx="644233" cy="347757"/>
              </a:xfrm>
            </p:grpSpPr>
            <p:grpSp>
              <p:nvGrpSpPr>
                <p:cNvPr id="259" name="组合 258"/>
                <p:cNvGrpSpPr/>
                <p:nvPr/>
              </p:nvGrpSpPr>
              <p:grpSpPr>
                <a:xfrm>
                  <a:off x="5009155" y="5796953"/>
                  <a:ext cx="644233" cy="347757"/>
                  <a:chOff x="5009080" y="5796953"/>
                  <a:chExt cx="1698203" cy="916690"/>
                </a:xfrm>
              </p:grpSpPr>
              <p:sp>
                <p:nvSpPr>
                  <p:cNvPr id="26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7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60" name="Group 47"/>
                <p:cNvGrpSpPr/>
                <p:nvPr/>
              </p:nvGrpSpPr>
              <p:grpSpPr bwMode="auto">
                <a:xfrm>
                  <a:off x="5109385" y="5867405"/>
                  <a:ext cx="374922" cy="90859"/>
                  <a:chOff x="2215" y="2179"/>
                  <a:chExt cx="185" cy="73"/>
                </a:xfrm>
              </p:grpSpPr>
              <p:grpSp>
                <p:nvGrpSpPr>
                  <p:cNvPr id="261" name="Group 48"/>
                  <p:cNvGrpSpPr/>
                  <p:nvPr/>
                </p:nvGrpSpPr>
                <p:grpSpPr bwMode="auto">
                  <a:xfrm>
                    <a:off x="2215" y="2181"/>
                    <a:ext cx="185" cy="71"/>
                    <a:chOff x="2831" y="847"/>
                    <a:chExt cx="146" cy="103"/>
                  </a:xfrm>
                </p:grpSpPr>
                <p:sp>
                  <p:nvSpPr>
                    <p:cNvPr id="26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62" name="Group 52"/>
                  <p:cNvGrpSpPr/>
                  <p:nvPr/>
                </p:nvGrpSpPr>
                <p:grpSpPr bwMode="auto">
                  <a:xfrm flipV="1">
                    <a:off x="2215" y="2179"/>
                    <a:ext cx="185" cy="72"/>
                    <a:chOff x="2831" y="843"/>
                    <a:chExt cx="146" cy="103"/>
                  </a:xfrm>
                </p:grpSpPr>
                <p:sp>
                  <p:nvSpPr>
                    <p:cNvPr id="26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274" name="组合 273"/>
            <p:cNvGrpSpPr/>
            <p:nvPr/>
          </p:nvGrpSpPr>
          <p:grpSpPr>
            <a:xfrm>
              <a:off x="2889809" y="2659995"/>
              <a:ext cx="765394" cy="338554"/>
              <a:chOff x="640545" y="2626048"/>
              <a:chExt cx="893653" cy="395286"/>
            </a:xfrm>
          </p:grpSpPr>
          <p:sp>
            <p:nvSpPr>
              <p:cNvPr id="275"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76" name="组合 275"/>
              <p:cNvGrpSpPr/>
              <p:nvPr/>
            </p:nvGrpSpPr>
            <p:grpSpPr>
              <a:xfrm>
                <a:off x="1003842" y="2675849"/>
                <a:ext cx="530356" cy="286287"/>
                <a:chOff x="5009155" y="5796953"/>
                <a:chExt cx="644233" cy="347757"/>
              </a:xfrm>
            </p:grpSpPr>
            <p:grpSp>
              <p:nvGrpSpPr>
                <p:cNvPr id="277" name="组合 276"/>
                <p:cNvGrpSpPr/>
                <p:nvPr/>
              </p:nvGrpSpPr>
              <p:grpSpPr>
                <a:xfrm>
                  <a:off x="5009155" y="5796953"/>
                  <a:ext cx="644233" cy="347757"/>
                  <a:chOff x="5009080" y="5796953"/>
                  <a:chExt cx="1698203" cy="916690"/>
                </a:xfrm>
              </p:grpSpPr>
              <p:sp>
                <p:nvSpPr>
                  <p:cNvPr id="28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8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8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0"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1"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78" name="Group 47"/>
                <p:cNvGrpSpPr/>
                <p:nvPr/>
              </p:nvGrpSpPr>
              <p:grpSpPr bwMode="auto">
                <a:xfrm>
                  <a:off x="5109385" y="5867405"/>
                  <a:ext cx="374922" cy="90859"/>
                  <a:chOff x="2215" y="2179"/>
                  <a:chExt cx="185" cy="73"/>
                </a:xfrm>
              </p:grpSpPr>
              <p:grpSp>
                <p:nvGrpSpPr>
                  <p:cNvPr id="279" name="Group 48"/>
                  <p:cNvGrpSpPr/>
                  <p:nvPr/>
                </p:nvGrpSpPr>
                <p:grpSpPr bwMode="auto">
                  <a:xfrm>
                    <a:off x="2215" y="2181"/>
                    <a:ext cx="185" cy="71"/>
                    <a:chOff x="2831" y="847"/>
                    <a:chExt cx="146" cy="103"/>
                  </a:xfrm>
                </p:grpSpPr>
                <p:sp>
                  <p:nvSpPr>
                    <p:cNvPr id="28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80" name="Group 52"/>
                  <p:cNvGrpSpPr/>
                  <p:nvPr/>
                </p:nvGrpSpPr>
                <p:grpSpPr bwMode="auto">
                  <a:xfrm flipV="1">
                    <a:off x="2215" y="2179"/>
                    <a:ext cx="185" cy="72"/>
                    <a:chOff x="2831" y="843"/>
                    <a:chExt cx="146" cy="103"/>
                  </a:xfrm>
                </p:grpSpPr>
                <p:sp>
                  <p:nvSpPr>
                    <p:cNvPr id="28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292" name="组合 291"/>
            <p:cNvGrpSpPr/>
            <p:nvPr/>
          </p:nvGrpSpPr>
          <p:grpSpPr>
            <a:xfrm>
              <a:off x="3666119" y="2901100"/>
              <a:ext cx="454238" cy="525244"/>
              <a:chOff x="1003842" y="2675849"/>
              <a:chExt cx="530356" cy="613260"/>
            </a:xfrm>
          </p:grpSpPr>
          <p:sp>
            <p:nvSpPr>
              <p:cNvPr id="293"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1d</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94" name="组合 293"/>
              <p:cNvGrpSpPr/>
              <p:nvPr/>
            </p:nvGrpSpPr>
            <p:grpSpPr>
              <a:xfrm>
                <a:off x="1003842" y="2675849"/>
                <a:ext cx="530356" cy="286287"/>
                <a:chOff x="5009155" y="5796953"/>
                <a:chExt cx="644233" cy="347757"/>
              </a:xfrm>
            </p:grpSpPr>
            <p:grpSp>
              <p:nvGrpSpPr>
                <p:cNvPr id="295" name="组合 294"/>
                <p:cNvGrpSpPr/>
                <p:nvPr/>
              </p:nvGrpSpPr>
              <p:grpSpPr>
                <a:xfrm>
                  <a:off x="5009155" y="5796953"/>
                  <a:ext cx="644233" cy="347757"/>
                  <a:chOff x="5009080" y="5796953"/>
                  <a:chExt cx="1698203" cy="916690"/>
                </a:xfrm>
              </p:grpSpPr>
              <p:sp>
                <p:nvSpPr>
                  <p:cNvPr id="30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0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8"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9"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96" name="Group 47"/>
                <p:cNvGrpSpPr/>
                <p:nvPr/>
              </p:nvGrpSpPr>
              <p:grpSpPr bwMode="auto">
                <a:xfrm>
                  <a:off x="5109385" y="5867405"/>
                  <a:ext cx="374922" cy="90859"/>
                  <a:chOff x="2215" y="2179"/>
                  <a:chExt cx="185" cy="73"/>
                </a:xfrm>
              </p:grpSpPr>
              <p:grpSp>
                <p:nvGrpSpPr>
                  <p:cNvPr id="297" name="Group 48"/>
                  <p:cNvGrpSpPr/>
                  <p:nvPr/>
                </p:nvGrpSpPr>
                <p:grpSpPr bwMode="auto">
                  <a:xfrm>
                    <a:off x="2215" y="2181"/>
                    <a:ext cx="185" cy="71"/>
                    <a:chOff x="2831" y="847"/>
                    <a:chExt cx="146" cy="103"/>
                  </a:xfrm>
                </p:grpSpPr>
                <p:sp>
                  <p:nvSpPr>
                    <p:cNvPr id="30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98" name="Group 52"/>
                  <p:cNvGrpSpPr/>
                  <p:nvPr/>
                </p:nvGrpSpPr>
                <p:grpSpPr bwMode="auto">
                  <a:xfrm flipV="1">
                    <a:off x="2215" y="2179"/>
                    <a:ext cx="185" cy="72"/>
                    <a:chOff x="2831" y="843"/>
                    <a:chExt cx="146" cy="103"/>
                  </a:xfrm>
                </p:grpSpPr>
                <p:sp>
                  <p:nvSpPr>
                    <p:cNvPr id="29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310" name="组合 309"/>
            <p:cNvGrpSpPr/>
            <p:nvPr/>
          </p:nvGrpSpPr>
          <p:grpSpPr>
            <a:xfrm>
              <a:off x="4214837" y="2756688"/>
              <a:ext cx="454238" cy="545161"/>
              <a:chOff x="1003842" y="2675849"/>
              <a:chExt cx="530356" cy="636515"/>
            </a:xfrm>
          </p:grpSpPr>
          <p:sp>
            <p:nvSpPr>
              <p:cNvPr id="311"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1b</a:t>
                </a:r>
              </a:p>
            </p:txBody>
          </p:sp>
          <p:grpSp>
            <p:nvGrpSpPr>
              <p:cNvPr id="312" name="组合 311"/>
              <p:cNvGrpSpPr/>
              <p:nvPr/>
            </p:nvGrpSpPr>
            <p:grpSpPr>
              <a:xfrm>
                <a:off x="1003842" y="2675849"/>
                <a:ext cx="530356" cy="286287"/>
                <a:chOff x="5009155" y="5796953"/>
                <a:chExt cx="644233" cy="347757"/>
              </a:xfrm>
            </p:grpSpPr>
            <p:grpSp>
              <p:nvGrpSpPr>
                <p:cNvPr id="313" name="组合 312"/>
                <p:cNvGrpSpPr/>
                <p:nvPr/>
              </p:nvGrpSpPr>
              <p:grpSpPr>
                <a:xfrm>
                  <a:off x="5009155" y="5796953"/>
                  <a:ext cx="644233" cy="347757"/>
                  <a:chOff x="5009080" y="5796953"/>
                  <a:chExt cx="1698203" cy="916690"/>
                </a:xfrm>
              </p:grpSpPr>
              <p:sp>
                <p:nvSpPr>
                  <p:cNvPr id="32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2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6"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7"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14" name="Group 47"/>
                <p:cNvGrpSpPr/>
                <p:nvPr/>
              </p:nvGrpSpPr>
              <p:grpSpPr bwMode="auto">
                <a:xfrm>
                  <a:off x="5109385" y="5867405"/>
                  <a:ext cx="374922" cy="90859"/>
                  <a:chOff x="2215" y="2179"/>
                  <a:chExt cx="185" cy="73"/>
                </a:xfrm>
              </p:grpSpPr>
              <p:grpSp>
                <p:nvGrpSpPr>
                  <p:cNvPr id="315" name="Group 48"/>
                  <p:cNvGrpSpPr/>
                  <p:nvPr/>
                </p:nvGrpSpPr>
                <p:grpSpPr bwMode="auto">
                  <a:xfrm>
                    <a:off x="2215" y="2181"/>
                    <a:ext cx="185" cy="71"/>
                    <a:chOff x="2831" y="847"/>
                    <a:chExt cx="146" cy="103"/>
                  </a:xfrm>
                </p:grpSpPr>
                <p:sp>
                  <p:nvSpPr>
                    <p:cNvPr id="32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16" name="Group 52"/>
                  <p:cNvGrpSpPr/>
                  <p:nvPr/>
                </p:nvGrpSpPr>
                <p:grpSpPr bwMode="auto">
                  <a:xfrm flipV="1">
                    <a:off x="2215" y="2179"/>
                    <a:ext cx="185" cy="72"/>
                    <a:chOff x="2831" y="843"/>
                    <a:chExt cx="146" cy="103"/>
                  </a:xfrm>
                </p:grpSpPr>
                <p:sp>
                  <p:nvSpPr>
                    <p:cNvPr id="31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328" name="组合 327"/>
            <p:cNvGrpSpPr/>
            <p:nvPr/>
          </p:nvGrpSpPr>
          <p:grpSpPr>
            <a:xfrm>
              <a:off x="5214647" y="2279633"/>
              <a:ext cx="454238" cy="545161"/>
              <a:chOff x="1003842" y="2675849"/>
              <a:chExt cx="530356" cy="636515"/>
            </a:xfrm>
          </p:grpSpPr>
          <p:sp>
            <p:nvSpPr>
              <p:cNvPr id="329"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a:t>
                </a:r>
              </a:p>
            </p:txBody>
          </p:sp>
          <p:grpSp>
            <p:nvGrpSpPr>
              <p:cNvPr id="330" name="组合 329"/>
              <p:cNvGrpSpPr/>
              <p:nvPr/>
            </p:nvGrpSpPr>
            <p:grpSpPr>
              <a:xfrm>
                <a:off x="1003842" y="2675849"/>
                <a:ext cx="530356" cy="286287"/>
                <a:chOff x="5009155" y="5796953"/>
                <a:chExt cx="644233" cy="347757"/>
              </a:xfrm>
            </p:grpSpPr>
            <p:grpSp>
              <p:nvGrpSpPr>
                <p:cNvPr id="331" name="组合 330"/>
                <p:cNvGrpSpPr/>
                <p:nvPr/>
              </p:nvGrpSpPr>
              <p:grpSpPr>
                <a:xfrm>
                  <a:off x="5009155" y="5796953"/>
                  <a:ext cx="644233" cy="347757"/>
                  <a:chOff x="5009080" y="5796953"/>
                  <a:chExt cx="1698203" cy="916690"/>
                </a:xfrm>
              </p:grpSpPr>
              <p:sp>
                <p:nvSpPr>
                  <p:cNvPr id="34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4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4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44"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5"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32" name="Group 47"/>
                <p:cNvGrpSpPr/>
                <p:nvPr/>
              </p:nvGrpSpPr>
              <p:grpSpPr bwMode="auto">
                <a:xfrm>
                  <a:off x="5109385" y="5867405"/>
                  <a:ext cx="374922" cy="90859"/>
                  <a:chOff x="2215" y="2179"/>
                  <a:chExt cx="185" cy="73"/>
                </a:xfrm>
              </p:grpSpPr>
              <p:grpSp>
                <p:nvGrpSpPr>
                  <p:cNvPr id="333" name="Group 48"/>
                  <p:cNvGrpSpPr/>
                  <p:nvPr/>
                </p:nvGrpSpPr>
                <p:grpSpPr bwMode="auto">
                  <a:xfrm>
                    <a:off x="2215" y="2181"/>
                    <a:ext cx="185" cy="71"/>
                    <a:chOff x="2831" y="847"/>
                    <a:chExt cx="146" cy="103"/>
                  </a:xfrm>
                </p:grpSpPr>
                <p:sp>
                  <p:nvSpPr>
                    <p:cNvPr id="33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34" name="Group 52"/>
                  <p:cNvGrpSpPr/>
                  <p:nvPr/>
                </p:nvGrpSpPr>
                <p:grpSpPr bwMode="auto">
                  <a:xfrm flipV="1">
                    <a:off x="2215" y="2179"/>
                    <a:ext cx="185" cy="72"/>
                    <a:chOff x="2831" y="843"/>
                    <a:chExt cx="146" cy="103"/>
                  </a:xfrm>
                </p:grpSpPr>
                <p:sp>
                  <p:nvSpPr>
                    <p:cNvPr id="33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407" name="组合 406"/>
            <p:cNvGrpSpPr/>
            <p:nvPr/>
          </p:nvGrpSpPr>
          <p:grpSpPr>
            <a:xfrm>
              <a:off x="5776165" y="1796496"/>
              <a:ext cx="454238" cy="524527"/>
              <a:chOff x="1003842" y="2349713"/>
              <a:chExt cx="530356" cy="612423"/>
            </a:xfrm>
          </p:grpSpPr>
          <p:sp>
            <p:nvSpPr>
              <p:cNvPr id="408"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2c</a:t>
                </a:r>
              </a:p>
            </p:txBody>
          </p:sp>
          <p:grpSp>
            <p:nvGrpSpPr>
              <p:cNvPr id="409" name="组合 408"/>
              <p:cNvGrpSpPr/>
              <p:nvPr/>
            </p:nvGrpSpPr>
            <p:grpSpPr>
              <a:xfrm>
                <a:off x="1003842" y="2675849"/>
                <a:ext cx="530356" cy="286287"/>
                <a:chOff x="5009155" y="5796953"/>
                <a:chExt cx="644233" cy="347757"/>
              </a:xfrm>
            </p:grpSpPr>
            <p:grpSp>
              <p:nvGrpSpPr>
                <p:cNvPr id="410" name="组合 409"/>
                <p:cNvGrpSpPr/>
                <p:nvPr/>
              </p:nvGrpSpPr>
              <p:grpSpPr>
                <a:xfrm>
                  <a:off x="5009155" y="5796953"/>
                  <a:ext cx="644233" cy="347757"/>
                  <a:chOff x="5009080" y="5796953"/>
                  <a:chExt cx="1698203" cy="916690"/>
                </a:xfrm>
              </p:grpSpPr>
              <p:sp>
                <p:nvSpPr>
                  <p:cNvPr id="42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42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42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423"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24"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411" name="Group 47"/>
                <p:cNvGrpSpPr/>
                <p:nvPr/>
              </p:nvGrpSpPr>
              <p:grpSpPr bwMode="auto">
                <a:xfrm>
                  <a:off x="5109385" y="5867405"/>
                  <a:ext cx="374922" cy="90859"/>
                  <a:chOff x="2215" y="2179"/>
                  <a:chExt cx="185" cy="73"/>
                </a:xfrm>
              </p:grpSpPr>
              <p:grpSp>
                <p:nvGrpSpPr>
                  <p:cNvPr id="412" name="Group 48"/>
                  <p:cNvGrpSpPr/>
                  <p:nvPr/>
                </p:nvGrpSpPr>
                <p:grpSpPr bwMode="auto">
                  <a:xfrm>
                    <a:off x="2215" y="2181"/>
                    <a:ext cx="185" cy="71"/>
                    <a:chOff x="2831" y="847"/>
                    <a:chExt cx="146" cy="103"/>
                  </a:xfrm>
                </p:grpSpPr>
                <p:sp>
                  <p:nvSpPr>
                    <p:cNvPr id="41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1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1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413" name="Group 52"/>
                  <p:cNvGrpSpPr/>
                  <p:nvPr/>
                </p:nvGrpSpPr>
                <p:grpSpPr bwMode="auto">
                  <a:xfrm flipV="1">
                    <a:off x="2215" y="2179"/>
                    <a:ext cx="185" cy="72"/>
                    <a:chOff x="2831" y="843"/>
                    <a:chExt cx="146" cy="103"/>
                  </a:xfrm>
                </p:grpSpPr>
                <p:sp>
                  <p:nvSpPr>
                    <p:cNvPr id="41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1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1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425" name="组合 424"/>
            <p:cNvGrpSpPr/>
            <p:nvPr/>
          </p:nvGrpSpPr>
          <p:grpSpPr>
            <a:xfrm>
              <a:off x="6116167" y="2178730"/>
              <a:ext cx="461783" cy="519981"/>
              <a:chOff x="1003842" y="2355021"/>
              <a:chExt cx="539165" cy="607115"/>
            </a:xfrm>
          </p:grpSpPr>
          <p:sp>
            <p:nvSpPr>
              <p:cNvPr id="426"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2b</a:t>
                </a:r>
              </a:p>
            </p:txBody>
          </p:sp>
          <p:grpSp>
            <p:nvGrpSpPr>
              <p:cNvPr id="427" name="组合 426"/>
              <p:cNvGrpSpPr/>
              <p:nvPr/>
            </p:nvGrpSpPr>
            <p:grpSpPr>
              <a:xfrm>
                <a:off x="1003842" y="2675849"/>
                <a:ext cx="530356" cy="286287"/>
                <a:chOff x="5009155" y="5796953"/>
                <a:chExt cx="644233" cy="347757"/>
              </a:xfrm>
            </p:grpSpPr>
            <p:grpSp>
              <p:nvGrpSpPr>
                <p:cNvPr id="428" name="组合 427"/>
                <p:cNvGrpSpPr/>
                <p:nvPr/>
              </p:nvGrpSpPr>
              <p:grpSpPr>
                <a:xfrm>
                  <a:off x="5009155" y="5796953"/>
                  <a:ext cx="644233" cy="347757"/>
                  <a:chOff x="5009080" y="5796953"/>
                  <a:chExt cx="1698203" cy="916690"/>
                </a:xfrm>
              </p:grpSpPr>
              <p:sp>
                <p:nvSpPr>
                  <p:cNvPr id="43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43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44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441"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42"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429" name="Group 47"/>
                <p:cNvGrpSpPr/>
                <p:nvPr/>
              </p:nvGrpSpPr>
              <p:grpSpPr bwMode="auto">
                <a:xfrm>
                  <a:off x="5109385" y="5867405"/>
                  <a:ext cx="374922" cy="90859"/>
                  <a:chOff x="2215" y="2179"/>
                  <a:chExt cx="185" cy="73"/>
                </a:xfrm>
              </p:grpSpPr>
              <p:grpSp>
                <p:nvGrpSpPr>
                  <p:cNvPr id="430" name="Group 48"/>
                  <p:cNvGrpSpPr/>
                  <p:nvPr/>
                </p:nvGrpSpPr>
                <p:grpSpPr bwMode="auto">
                  <a:xfrm>
                    <a:off x="2215" y="2181"/>
                    <a:ext cx="185" cy="71"/>
                    <a:chOff x="2831" y="847"/>
                    <a:chExt cx="146" cy="103"/>
                  </a:xfrm>
                </p:grpSpPr>
                <p:sp>
                  <p:nvSpPr>
                    <p:cNvPr id="43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3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3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431" name="Group 52"/>
                  <p:cNvGrpSpPr/>
                  <p:nvPr/>
                </p:nvGrpSpPr>
                <p:grpSpPr bwMode="auto">
                  <a:xfrm flipV="1">
                    <a:off x="2215" y="2179"/>
                    <a:ext cx="185" cy="72"/>
                    <a:chOff x="2831" y="843"/>
                    <a:chExt cx="146" cy="103"/>
                  </a:xfrm>
                </p:grpSpPr>
                <p:sp>
                  <p:nvSpPr>
                    <p:cNvPr id="43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3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3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grpSp>
        <p:nvGrpSpPr>
          <p:cNvPr id="216" name="Group 117"/>
          <p:cNvGrpSpPr/>
          <p:nvPr/>
        </p:nvGrpSpPr>
        <p:grpSpPr bwMode="auto">
          <a:xfrm>
            <a:off x="4528019" y="1810965"/>
            <a:ext cx="1492095" cy="659695"/>
            <a:chOff x="2171" y="2669"/>
            <a:chExt cx="995" cy="440"/>
          </a:xfrm>
        </p:grpSpPr>
        <p:sp>
          <p:nvSpPr>
            <p:cNvPr id="217" name="AutoShape 118"/>
            <p:cNvSpPr>
              <a:spLocks noChangeArrowheads="1"/>
            </p:cNvSpPr>
            <p:nvPr/>
          </p:nvSpPr>
          <p:spPr bwMode="auto">
            <a:xfrm rot="-9091425">
              <a:off x="2171" y="2935"/>
              <a:ext cx="484" cy="174"/>
            </a:xfrm>
            <a:prstGeom prst="leftArrow">
              <a:avLst>
                <a:gd name="adj1" fmla="val 50000"/>
                <a:gd name="adj2" fmla="val 69540"/>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8" name="Text Box 119"/>
            <p:cNvSpPr txBox="1">
              <a:spLocks noChangeArrowheads="1"/>
            </p:cNvSpPr>
            <p:nvPr/>
          </p:nvSpPr>
          <p:spPr bwMode="auto">
            <a:xfrm>
              <a:off x="2389" y="2669"/>
              <a:ext cx="77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defRPr/>
              </a:pP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BGP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消息</a:t>
              </a:r>
              <a:endPar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blinds(horizontal)">
                                      <p:cBhvr>
                                        <p:cTn id="12" dur="500"/>
                                        <p:tgtEl>
                                          <p:spTgt spid="216"/>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randombar(horizontal)">
                                      <p:cBhvr>
                                        <p:cTn id="16" dur="500"/>
                                        <p:tgtEl>
                                          <p:spTgt spid="21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wipe(left)">
                                      <p:cBhvr>
                                        <p:cTn id="20" dur="500"/>
                                        <p:tgtEl>
                                          <p:spTgt spid="22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25"/>
                                        </p:tgtEl>
                                        <p:attrNameLst>
                                          <p:attrName>style.visibility</p:attrName>
                                        </p:attrNameLst>
                                      </p:cBhvr>
                                      <p:to>
                                        <p:strVal val="visible"/>
                                      </p:to>
                                    </p:set>
                                    <p:animEffect transition="in" filter="wipe(left)">
                                      <p:cBhvr>
                                        <p:cTn id="24" dur="500"/>
                                        <p:tgtEl>
                                          <p:spTgt spid="22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30"/>
                                        </p:tgtEl>
                                        <p:attrNameLst>
                                          <p:attrName>style.visibility</p:attrName>
                                        </p:attrNameLst>
                                      </p:cBhvr>
                                      <p:to>
                                        <p:strVal val="visible"/>
                                      </p:to>
                                    </p:set>
                                    <p:animEffect transition="in" filter="fade">
                                      <p:cBhvr>
                                        <p:cTn id="28" dur="500"/>
                                        <p:tgtEl>
                                          <p:spTgt spid="230"/>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33"/>
                                        </p:tgtEl>
                                        <p:attrNameLst>
                                          <p:attrName>style.visibility</p:attrName>
                                        </p:attrNameLst>
                                      </p:cBhvr>
                                      <p:to>
                                        <p:strVal val="visible"/>
                                      </p:to>
                                    </p:set>
                                    <p:animEffect transition="in" filter="fade">
                                      <p:cBhvr>
                                        <p:cTn id="32" dur="500"/>
                                        <p:tgtEl>
                                          <p:spTgt spid="233"/>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36"/>
                                        </p:tgtEl>
                                        <p:attrNameLst>
                                          <p:attrName>style.visibility</p:attrName>
                                        </p:attrNameLst>
                                      </p:cBhvr>
                                      <p:to>
                                        <p:strVal val="visible"/>
                                      </p:to>
                                    </p:set>
                                    <p:animEffect transition="in" filter="fade">
                                      <p:cBhvr>
                                        <p:cTn id="3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2037375" y="1507470"/>
            <a:ext cx="8303948" cy="1977302"/>
            <a:chOff x="78178" y="1507470"/>
            <a:chExt cx="8303948" cy="1977302"/>
          </a:xfrm>
        </p:grpSpPr>
        <p:grpSp>
          <p:nvGrpSpPr>
            <p:cNvPr id="118" name="组合 117"/>
            <p:cNvGrpSpPr/>
            <p:nvPr/>
          </p:nvGrpSpPr>
          <p:grpSpPr>
            <a:xfrm>
              <a:off x="78178" y="1507470"/>
              <a:ext cx="8303948" cy="1977302"/>
              <a:chOff x="78178" y="1507470"/>
              <a:chExt cx="8303948" cy="1977302"/>
            </a:xfrm>
          </p:grpSpPr>
          <p:sp>
            <p:nvSpPr>
              <p:cNvPr id="368" name="Freeform 2"/>
              <p:cNvSpPr/>
              <p:nvPr/>
            </p:nvSpPr>
            <p:spPr bwMode="auto">
              <a:xfrm flipH="1">
                <a:off x="78178" y="1593081"/>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369" name="组合 368"/>
              <p:cNvGrpSpPr/>
              <p:nvPr/>
            </p:nvGrpSpPr>
            <p:grpSpPr>
              <a:xfrm>
                <a:off x="1529137" y="1507470"/>
                <a:ext cx="1779108" cy="1189421"/>
                <a:chOff x="2707027" y="1673538"/>
                <a:chExt cx="3810000" cy="3520449"/>
              </a:xfrm>
            </p:grpSpPr>
            <p:grpSp>
              <p:nvGrpSpPr>
                <p:cNvPr id="403" name="组合 402"/>
                <p:cNvGrpSpPr/>
                <p:nvPr/>
              </p:nvGrpSpPr>
              <p:grpSpPr>
                <a:xfrm>
                  <a:off x="2707027" y="1673538"/>
                  <a:ext cx="3810000" cy="3520449"/>
                  <a:chOff x="2363126" y="1676863"/>
                  <a:chExt cx="3995264" cy="3691633"/>
                </a:xfrm>
              </p:grpSpPr>
              <p:sp>
                <p:nvSpPr>
                  <p:cNvPr id="405" name="椭圆 404"/>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06" name="椭圆 405"/>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404" name="弧形 403"/>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cxnSp>
            <p:nvCxnSpPr>
              <p:cNvPr id="370" name="直接连接符 369"/>
              <p:cNvCxnSpPr/>
              <p:nvPr/>
            </p:nvCxnSpPr>
            <p:spPr>
              <a:xfrm>
                <a:off x="1285943" y="2268058"/>
                <a:ext cx="5700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Freeform 2"/>
              <p:cNvSpPr/>
              <p:nvPr/>
            </p:nvSpPr>
            <p:spPr bwMode="auto">
              <a:xfrm>
                <a:off x="7050279" y="1666508"/>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372" name="组合 371"/>
              <p:cNvGrpSpPr/>
              <p:nvPr/>
            </p:nvGrpSpPr>
            <p:grpSpPr>
              <a:xfrm>
                <a:off x="4931915" y="1815627"/>
                <a:ext cx="2087626" cy="1158617"/>
                <a:chOff x="2707027" y="1673538"/>
                <a:chExt cx="3810000" cy="3520449"/>
              </a:xfrm>
            </p:grpSpPr>
            <p:grpSp>
              <p:nvGrpSpPr>
                <p:cNvPr id="399" name="组合 398"/>
                <p:cNvGrpSpPr/>
                <p:nvPr/>
              </p:nvGrpSpPr>
              <p:grpSpPr>
                <a:xfrm>
                  <a:off x="2707027" y="1673538"/>
                  <a:ext cx="3810000" cy="3520449"/>
                  <a:chOff x="2363126" y="1676863"/>
                  <a:chExt cx="3995264" cy="3691633"/>
                </a:xfrm>
              </p:grpSpPr>
              <p:sp>
                <p:nvSpPr>
                  <p:cNvPr id="401" name="椭圆 400"/>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02" name="椭圆 401"/>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400" name="弧形 39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cxnSp>
            <p:nvCxnSpPr>
              <p:cNvPr id="373" name="直接连接符 372"/>
              <p:cNvCxnSpPr/>
              <p:nvPr/>
            </p:nvCxnSpPr>
            <p:spPr>
              <a:xfrm>
                <a:off x="6183182" y="2114784"/>
                <a:ext cx="9596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6572834" y="2565289"/>
                <a:ext cx="7423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2874709" y="2326155"/>
                <a:ext cx="2087626" cy="1158617"/>
                <a:chOff x="2707027" y="1673538"/>
                <a:chExt cx="3810000" cy="3520449"/>
              </a:xfrm>
            </p:grpSpPr>
            <p:grpSp>
              <p:nvGrpSpPr>
                <p:cNvPr id="395" name="组合 394"/>
                <p:cNvGrpSpPr/>
                <p:nvPr/>
              </p:nvGrpSpPr>
              <p:grpSpPr>
                <a:xfrm>
                  <a:off x="2707027" y="1673538"/>
                  <a:ext cx="3810000" cy="3520449"/>
                  <a:chOff x="2363126" y="1676863"/>
                  <a:chExt cx="3995264" cy="3691633"/>
                </a:xfrm>
              </p:grpSpPr>
              <p:sp>
                <p:nvSpPr>
                  <p:cNvPr id="397" name="椭圆 396"/>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8" name="椭圆 397"/>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96" name="弧形 395"/>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376" name="Line 38"/>
              <p:cNvSpPr>
                <a:spLocks noChangeShapeType="1"/>
              </p:cNvSpPr>
              <p:nvPr/>
            </p:nvSpPr>
            <p:spPr bwMode="auto">
              <a:xfrm>
                <a:off x="5616353" y="2429751"/>
                <a:ext cx="496682" cy="118630"/>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7" name="Freeform 39"/>
              <p:cNvSpPr/>
              <p:nvPr/>
            </p:nvSpPr>
            <p:spPr bwMode="auto">
              <a:xfrm>
                <a:off x="2304145" y="2148804"/>
                <a:ext cx="323421" cy="112117"/>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8" name="Freeform 40"/>
              <p:cNvSpPr/>
              <p:nvPr/>
            </p:nvSpPr>
            <p:spPr bwMode="auto">
              <a:xfrm>
                <a:off x="2962502" y="2238613"/>
                <a:ext cx="643515" cy="364589"/>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9" name="Freeform 41"/>
              <p:cNvSpPr/>
              <p:nvPr/>
            </p:nvSpPr>
            <p:spPr bwMode="auto">
              <a:xfrm>
                <a:off x="4445877" y="2476958"/>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0" name="Text Box 49"/>
              <p:cNvSpPr txBox="1">
                <a:spLocks noChangeArrowheads="1"/>
              </p:cNvSpPr>
              <p:nvPr/>
            </p:nvSpPr>
            <p:spPr bwMode="auto">
              <a:xfrm>
                <a:off x="2343930" y="2236334"/>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AS3</a:t>
                </a:r>
              </a:p>
            </p:txBody>
          </p:sp>
          <p:sp>
            <p:nvSpPr>
              <p:cNvPr id="381" name="Text Box 50"/>
              <p:cNvSpPr txBox="1">
                <a:spLocks noChangeArrowheads="1"/>
              </p:cNvSpPr>
              <p:nvPr/>
            </p:nvSpPr>
            <p:spPr bwMode="auto">
              <a:xfrm>
                <a:off x="3117676" y="2986226"/>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AS1</a:t>
                </a:r>
              </a:p>
            </p:txBody>
          </p:sp>
          <p:sp>
            <p:nvSpPr>
              <p:cNvPr id="382" name="Text Box 51"/>
              <p:cNvSpPr txBox="1">
                <a:spLocks noChangeArrowheads="1"/>
              </p:cNvSpPr>
              <p:nvPr/>
            </p:nvSpPr>
            <p:spPr bwMode="auto">
              <a:xfrm>
                <a:off x="5576567" y="2584157"/>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AS2</a:t>
                </a:r>
              </a:p>
            </p:txBody>
          </p:sp>
          <p:sp>
            <p:nvSpPr>
              <p:cNvPr id="383" name="Line 93"/>
              <p:cNvSpPr>
                <a:spLocks noChangeShapeType="1"/>
              </p:cNvSpPr>
              <p:nvPr/>
            </p:nvSpPr>
            <p:spPr bwMode="auto">
              <a:xfrm flipH="1">
                <a:off x="3511043" y="2654343"/>
                <a:ext cx="119358" cy="10031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4" name="Line 94"/>
              <p:cNvSpPr>
                <a:spLocks noChangeShapeType="1"/>
              </p:cNvSpPr>
              <p:nvPr/>
            </p:nvSpPr>
            <p:spPr bwMode="auto">
              <a:xfrm>
                <a:off x="3837031" y="2636792"/>
                <a:ext cx="0" cy="34943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5" name="Line 95"/>
              <p:cNvSpPr>
                <a:spLocks noChangeShapeType="1"/>
              </p:cNvSpPr>
              <p:nvPr/>
            </p:nvSpPr>
            <p:spPr bwMode="auto">
              <a:xfrm>
                <a:off x="3967939" y="2646475"/>
                <a:ext cx="401709" cy="207513"/>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6" name="Line 96"/>
              <p:cNvSpPr>
                <a:spLocks noChangeShapeType="1"/>
              </p:cNvSpPr>
              <p:nvPr/>
            </p:nvSpPr>
            <p:spPr bwMode="auto">
              <a:xfrm flipH="1">
                <a:off x="4065479" y="2929717"/>
                <a:ext cx="304170" cy="7474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7" name="Line 97"/>
              <p:cNvSpPr>
                <a:spLocks noChangeShapeType="1"/>
              </p:cNvSpPr>
              <p:nvPr/>
            </p:nvSpPr>
            <p:spPr bwMode="auto">
              <a:xfrm flipH="1" flipV="1">
                <a:off x="3558080" y="2817781"/>
                <a:ext cx="769215" cy="52925"/>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8" name="Line 98"/>
              <p:cNvSpPr>
                <a:spLocks noChangeShapeType="1"/>
              </p:cNvSpPr>
              <p:nvPr/>
            </p:nvSpPr>
            <p:spPr bwMode="auto">
              <a:xfrm flipV="1">
                <a:off x="5548332" y="2265510"/>
                <a:ext cx="282352"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9" name="Line 103"/>
              <p:cNvSpPr>
                <a:spLocks noChangeShapeType="1"/>
              </p:cNvSpPr>
              <p:nvPr/>
            </p:nvSpPr>
            <p:spPr bwMode="auto">
              <a:xfrm flipH="1" flipV="1">
                <a:off x="2469705" y="1962927"/>
                <a:ext cx="195079" cy="108182"/>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0" name="Line 105"/>
              <p:cNvSpPr>
                <a:spLocks noChangeShapeType="1"/>
              </p:cNvSpPr>
              <p:nvPr/>
            </p:nvSpPr>
            <p:spPr bwMode="auto">
              <a:xfrm>
                <a:off x="6113035" y="2307800"/>
                <a:ext cx="70147" cy="180011"/>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1" name="Line 106"/>
              <p:cNvSpPr>
                <a:spLocks noChangeShapeType="1"/>
              </p:cNvSpPr>
              <p:nvPr/>
            </p:nvSpPr>
            <p:spPr bwMode="auto">
              <a:xfrm>
                <a:off x="3522594" y="2870708"/>
                <a:ext cx="162994"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2" name="Line 104"/>
              <p:cNvSpPr>
                <a:spLocks noChangeShapeType="1"/>
              </p:cNvSpPr>
              <p:nvPr/>
            </p:nvSpPr>
            <p:spPr bwMode="auto">
              <a:xfrm flipH="1">
                <a:off x="2121899" y="1979646"/>
                <a:ext cx="119358" cy="23308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3" name="Text Box 51"/>
              <p:cNvSpPr txBox="1">
                <a:spLocks noChangeArrowheads="1"/>
              </p:cNvSpPr>
              <p:nvPr/>
            </p:nvSpPr>
            <p:spPr bwMode="auto">
              <a:xfrm>
                <a:off x="7167430" y="2034953"/>
                <a:ext cx="742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4" name="Text Box 51"/>
              <p:cNvSpPr txBox="1">
                <a:spLocks noChangeArrowheads="1"/>
              </p:cNvSpPr>
              <p:nvPr/>
            </p:nvSpPr>
            <p:spPr bwMode="auto">
              <a:xfrm>
                <a:off x="706386" y="1936579"/>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21" name="组合 120"/>
            <p:cNvGrpSpPr/>
            <p:nvPr/>
          </p:nvGrpSpPr>
          <p:grpSpPr>
            <a:xfrm>
              <a:off x="1857881" y="2158565"/>
              <a:ext cx="493615" cy="510278"/>
              <a:chOff x="1003842" y="2675849"/>
              <a:chExt cx="576331" cy="595787"/>
            </a:xfrm>
          </p:grpSpPr>
          <p:sp>
            <p:nvSpPr>
              <p:cNvPr id="351"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3b</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52" name="组合 351"/>
              <p:cNvGrpSpPr/>
              <p:nvPr/>
            </p:nvGrpSpPr>
            <p:grpSpPr>
              <a:xfrm>
                <a:off x="1003842" y="2675849"/>
                <a:ext cx="530356" cy="286287"/>
                <a:chOff x="5009155" y="5796953"/>
                <a:chExt cx="644233" cy="347757"/>
              </a:xfrm>
            </p:grpSpPr>
            <p:grpSp>
              <p:nvGrpSpPr>
                <p:cNvPr id="353" name="组合 352"/>
                <p:cNvGrpSpPr/>
                <p:nvPr/>
              </p:nvGrpSpPr>
              <p:grpSpPr>
                <a:xfrm>
                  <a:off x="5009155" y="5796953"/>
                  <a:ext cx="644233" cy="347757"/>
                  <a:chOff x="5009080" y="5796953"/>
                  <a:chExt cx="1698203" cy="916690"/>
                </a:xfrm>
              </p:grpSpPr>
              <p:sp>
                <p:nvSpPr>
                  <p:cNvPr id="36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6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6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66"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7"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54" name="Group 47"/>
                <p:cNvGrpSpPr/>
                <p:nvPr/>
              </p:nvGrpSpPr>
              <p:grpSpPr bwMode="auto">
                <a:xfrm>
                  <a:off x="5109385" y="5867405"/>
                  <a:ext cx="374922" cy="90859"/>
                  <a:chOff x="2215" y="2179"/>
                  <a:chExt cx="185" cy="73"/>
                </a:xfrm>
              </p:grpSpPr>
              <p:grpSp>
                <p:nvGrpSpPr>
                  <p:cNvPr id="355" name="Group 48"/>
                  <p:cNvGrpSpPr/>
                  <p:nvPr/>
                </p:nvGrpSpPr>
                <p:grpSpPr bwMode="auto">
                  <a:xfrm>
                    <a:off x="2215" y="2181"/>
                    <a:ext cx="185" cy="71"/>
                    <a:chOff x="2831" y="847"/>
                    <a:chExt cx="146" cy="103"/>
                  </a:xfrm>
                </p:grpSpPr>
                <p:sp>
                  <p:nvSpPr>
                    <p:cNvPr id="36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56" name="Group 52"/>
                  <p:cNvGrpSpPr/>
                  <p:nvPr/>
                </p:nvGrpSpPr>
                <p:grpSpPr bwMode="auto">
                  <a:xfrm flipV="1">
                    <a:off x="2215" y="2179"/>
                    <a:ext cx="185" cy="72"/>
                    <a:chOff x="2831" y="843"/>
                    <a:chExt cx="146" cy="103"/>
                  </a:xfrm>
                </p:grpSpPr>
                <p:sp>
                  <p:nvSpPr>
                    <p:cNvPr id="35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5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5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2" name="组合 121"/>
            <p:cNvGrpSpPr/>
            <p:nvPr/>
          </p:nvGrpSpPr>
          <p:grpSpPr>
            <a:xfrm>
              <a:off x="2127609" y="1514742"/>
              <a:ext cx="454238" cy="535009"/>
              <a:chOff x="1003842" y="2337474"/>
              <a:chExt cx="530356" cy="624662"/>
            </a:xfrm>
          </p:grpSpPr>
          <p:sp>
            <p:nvSpPr>
              <p:cNvPr id="334"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35" name="组合 334"/>
              <p:cNvGrpSpPr/>
              <p:nvPr/>
            </p:nvGrpSpPr>
            <p:grpSpPr>
              <a:xfrm>
                <a:off x="1003842" y="2675849"/>
                <a:ext cx="530356" cy="286287"/>
                <a:chOff x="5009155" y="5796953"/>
                <a:chExt cx="644233" cy="347757"/>
              </a:xfrm>
            </p:grpSpPr>
            <p:grpSp>
              <p:nvGrpSpPr>
                <p:cNvPr id="336" name="组合 335"/>
                <p:cNvGrpSpPr/>
                <p:nvPr/>
              </p:nvGrpSpPr>
              <p:grpSpPr>
                <a:xfrm>
                  <a:off x="5009155" y="5796953"/>
                  <a:ext cx="644233" cy="347757"/>
                  <a:chOff x="5009080" y="5796953"/>
                  <a:chExt cx="1698203" cy="916690"/>
                </a:xfrm>
              </p:grpSpPr>
              <p:sp>
                <p:nvSpPr>
                  <p:cNvPr id="34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4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4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4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5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37" name="Group 47"/>
                <p:cNvGrpSpPr/>
                <p:nvPr/>
              </p:nvGrpSpPr>
              <p:grpSpPr bwMode="auto">
                <a:xfrm>
                  <a:off x="5109385" y="5867405"/>
                  <a:ext cx="374922" cy="90859"/>
                  <a:chOff x="2215" y="2179"/>
                  <a:chExt cx="185" cy="73"/>
                </a:xfrm>
              </p:grpSpPr>
              <p:grpSp>
                <p:nvGrpSpPr>
                  <p:cNvPr id="338" name="Group 48"/>
                  <p:cNvGrpSpPr/>
                  <p:nvPr/>
                </p:nvGrpSpPr>
                <p:grpSpPr bwMode="auto">
                  <a:xfrm>
                    <a:off x="2215" y="2181"/>
                    <a:ext cx="185" cy="71"/>
                    <a:chOff x="2831" y="847"/>
                    <a:chExt cx="146" cy="103"/>
                  </a:xfrm>
                </p:grpSpPr>
                <p:sp>
                  <p:nvSpPr>
                    <p:cNvPr id="34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39" name="Group 52"/>
                  <p:cNvGrpSpPr/>
                  <p:nvPr/>
                </p:nvGrpSpPr>
                <p:grpSpPr bwMode="auto">
                  <a:xfrm flipV="1">
                    <a:off x="2215" y="2179"/>
                    <a:ext cx="185" cy="72"/>
                    <a:chOff x="2831" y="843"/>
                    <a:chExt cx="146" cy="103"/>
                  </a:xfrm>
                </p:grpSpPr>
                <p:sp>
                  <p:nvSpPr>
                    <p:cNvPr id="34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3" name="组合 122"/>
            <p:cNvGrpSpPr/>
            <p:nvPr/>
          </p:nvGrpSpPr>
          <p:grpSpPr>
            <a:xfrm>
              <a:off x="2610002" y="1717724"/>
              <a:ext cx="454238" cy="535009"/>
              <a:chOff x="1003842" y="2337474"/>
              <a:chExt cx="530356" cy="624662"/>
            </a:xfrm>
          </p:grpSpPr>
          <p:sp>
            <p:nvSpPr>
              <p:cNvPr id="317"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18" name="组合 317"/>
              <p:cNvGrpSpPr/>
              <p:nvPr/>
            </p:nvGrpSpPr>
            <p:grpSpPr>
              <a:xfrm>
                <a:off x="1003842" y="2675849"/>
                <a:ext cx="530356" cy="286287"/>
                <a:chOff x="5009155" y="5796953"/>
                <a:chExt cx="644233" cy="347757"/>
              </a:xfrm>
            </p:grpSpPr>
            <p:grpSp>
              <p:nvGrpSpPr>
                <p:cNvPr id="319" name="组合 318"/>
                <p:cNvGrpSpPr/>
                <p:nvPr/>
              </p:nvGrpSpPr>
              <p:grpSpPr>
                <a:xfrm>
                  <a:off x="5009155" y="5796953"/>
                  <a:ext cx="644233" cy="347757"/>
                  <a:chOff x="5009080" y="5796953"/>
                  <a:chExt cx="1698203" cy="916690"/>
                </a:xfrm>
              </p:grpSpPr>
              <p:sp>
                <p:nvSpPr>
                  <p:cNvPr id="32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3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20" name="Group 47"/>
                <p:cNvGrpSpPr/>
                <p:nvPr/>
              </p:nvGrpSpPr>
              <p:grpSpPr bwMode="auto">
                <a:xfrm>
                  <a:off x="5109385" y="5867405"/>
                  <a:ext cx="374922" cy="90859"/>
                  <a:chOff x="2215" y="2179"/>
                  <a:chExt cx="185" cy="73"/>
                </a:xfrm>
              </p:grpSpPr>
              <p:grpSp>
                <p:nvGrpSpPr>
                  <p:cNvPr id="321" name="Group 48"/>
                  <p:cNvGrpSpPr/>
                  <p:nvPr/>
                </p:nvGrpSpPr>
                <p:grpSpPr bwMode="auto">
                  <a:xfrm>
                    <a:off x="2215" y="2181"/>
                    <a:ext cx="185" cy="71"/>
                    <a:chOff x="2831" y="847"/>
                    <a:chExt cx="146" cy="103"/>
                  </a:xfrm>
                </p:grpSpPr>
                <p:sp>
                  <p:nvSpPr>
                    <p:cNvPr id="32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22" name="Group 52"/>
                  <p:cNvGrpSpPr/>
                  <p:nvPr/>
                </p:nvGrpSpPr>
                <p:grpSpPr bwMode="auto">
                  <a:xfrm flipV="1">
                    <a:off x="2215" y="2179"/>
                    <a:ext cx="185" cy="72"/>
                    <a:chOff x="2831" y="843"/>
                    <a:chExt cx="146" cy="103"/>
                  </a:xfrm>
                </p:grpSpPr>
                <p:sp>
                  <p:nvSpPr>
                    <p:cNvPr id="32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4" name="组合 123"/>
            <p:cNvGrpSpPr/>
            <p:nvPr/>
          </p:nvGrpSpPr>
          <p:grpSpPr>
            <a:xfrm>
              <a:off x="3577224" y="2374425"/>
              <a:ext cx="767875" cy="338554"/>
              <a:chOff x="1003842" y="2571124"/>
              <a:chExt cx="896550" cy="395286"/>
            </a:xfrm>
          </p:grpSpPr>
          <p:sp>
            <p:nvSpPr>
              <p:cNvPr id="300"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01" name="组合 300"/>
              <p:cNvGrpSpPr/>
              <p:nvPr/>
            </p:nvGrpSpPr>
            <p:grpSpPr>
              <a:xfrm>
                <a:off x="1003842" y="2675849"/>
                <a:ext cx="530356" cy="286287"/>
                <a:chOff x="5009155" y="5796953"/>
                <a:chExt cx="644233" cy="347757"/>
              </a:xfrm>
            </p:grpSpPr>
            <p:grpSp>
              <p:nvGrpSpPr>
                <p:cNvPr id="302" name="组合 301"/>
                <p:cNvGrpSpPr/>
                <p:nvPr/>
              </p:nvGrpSpPr>
              <p:grpSpPr>
                <a:xfrm>
                  <a:off x="5009155" y="5796953"/>
                  <a:ext cx="644233" cy="347757"/>
                  <a:chOff x="5009080" y="5796953"/>
                  <a:chExt cx="1698203" cy="916690"/>
                </a:xfrm>
              </p:grpSpPr>
              <p:sp>
                <p:nvSpPr>
                  <p:cNvPr id="31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1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1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15"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6"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03" name="Group 47"/>
                <p:cNvGrpSpPr/>
                <p:nvPr/>
              </p:nvGrpSpPr>
              <p:grpSpPr bwMode="auto">
                <a:xfrm>
                  <a:off x="5109385" y="5867405"/>
                  <a:ext cx="374922" cy="90859"/>
                  <a:chOff x="2215" y="2179"/>
                  <a:chExt cx="185" cy="73"/>
                </a:xfrm>
              </p:grpSpPr>
              <p:grpSp>
                <p:nvGrpSpPr>
                  <p:cNvPr id="304" name="Group 48"/>
                  <p:cNvGrpSpPr/>
                  <p:nvPr/>
                </p:nvGrpSpPr>
                <p:grpSpPr bwMode="auto">
                  <a:xfrm>
                    <a:off x="2215" y="2181"/>
                    <a:ext cx="185" cy="71"/>
                    <a:chOff x="2831" y="847"/>
                    <a:chExt cx="146" cy="103"/>
                  </a:xfrm>
                </p:grpSpPr>
                <p:sp>
                  <p:nvSpPr>
                    <p:cNvPr id="309"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0"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1"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05" name="Group 52"/>
                  <p:cNvGrpSpPr/>
                  <p:nvPr/>
                </p:nvGrpSpPr>
                <p:grpSpPr bwMode="auto">
                  <a:xfrm flipV="1">
                    <a:off x="2215" y="2179"/>
                    <a:ext cx="185" cy="72"/>
                    <a:chOff x="2831" y="843"/>
                    <a:chExt cx="146" cy="103"/>
                  </a:xfrm>
                </p:grpSpPr>
                <p:sp>
                  <p:nvSpPr>
                    <p:cNvPr id="306"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7"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8"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5" name="组合 124"/>
            <p:cNvGrpSpPr/>
            <p:nvPr/>
          </p:nvGrpSpPr>
          <p:grpSpPr>
            <a:xfrm>
              <a:off x="2889809" y="2659995"/>
              <a:ext cx="765394" cy="338554"/>
              <a:chOff x="640545" y="2626048"/>
              <a:chExt cx="893653" cy="395286"/>
            </a:xfrm>
          </p:grpSpPr>
          <p:sp>
            <p:nvSpPr>
              <p:cNvPr id="283"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84" name="组合 283"/>
              <p:cNvGrpSpPr/>
              <p:nvPr/>
            </p:nvGrpSpPr>
            <p:grpSpPr>
              <a:xfrm>
                <a:off x="1003842" y="2675849"/>
                <a:ext cx="530356" cy="286287"/>
                <a:chOff x="5009155" y="5796953"/>
                <a:chExt cx="644233" cy="347757"/>
              </a:xfrm>
            </p:grpSpPr>
            <p:grpSp>
              <p:nvGrpSpPr>
                <p:cNvPr id="285" name="组合 284"/>
                <p:cNvGrpSpPr/>
                <p:nvPr/>
              </p:nvGrpSpPr>
              <p:grpSpPr>
                <a:xfrm>
                  <a:off x="5009155" y="5796953"/>
                  <a:ext cx="644233" cy="347757"/>
                  <a:chOff x="5009080" y="5796953"/>
                  <a:chExt cx="1698203" cy="916690"/>
                </a:xfrm>
              </p:grpSpPr>
              <p:sp>
                <p:nvSpPr>
                  <p:cNvPr id="29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9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8"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9"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86" name="Group 47"/>
                <p:cNvGrpSpPr/>
                <p:nvPr/>
              </p:nvGrpSpPr>
              <p:grpSpPr bwMode="auto">
                <a:xfrm>
                  <a:off x="5109385" y="5867405"/>
                  <a:ext cx="374922" cy="90859"/>
                  <a:chOff x="2215" y="2179"/>
                  <a:chExt cx="185" cy="73"/>
                </a:xfrm>
              </p:grpSpPr>
              <p:grpSp>
                <p:nvGrpSpPr>
                  <p:cNvPr id="287" name="Group 48"/>
                  <p:cNvGrpSpPr/>
                  <p:nvPr/>
                </p:nvGrpSpPr>
                <p:grpSpPr bwMode="auto">
                  <a:xfrm>
                    <a:off x="2215" y="2181"/>
                    <a:ext cx="185" cy="71"/>
                    <a:chOff x="2831" y="847"/>
                    <a:chExt cx="146" cy="103"/>
                  </a:xfrm>
                </p:grpSpPr>
                <p:sp>
                  <p:nvSpPr>
                    <p:cNvPr id="29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88" name="Group 52"/>
                  <p:cNvGrpSpPr/>
                  <p:nvPr/>
                </p:nvGrpSpPr>
                <p:grpSpPr bwMode="auto">
                  <a:xfrm flipV="1">
                    <a:off x="2215" y="2179"/>
                    <a:ext cx="185" cy="72"/>
                    <a:chOff x="2831" y="843"/>
                    <a:chExt cx="146" cy="103"/>
                  </a:xfrm>
                </p:grpSpPr>
                <p:sp>
                  <p:nvSpPr>
                    <p:cNvPr id="28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6" name="组合 125"/>
            <p:cNvGrpSpPr/>
            <p:nvPr/>
          </p:nvGrpSpPr>
          <p:grpSpPr>
            <a:xfrm>
              <a:off x="3666119" y="2901100"/>
              <a:ext cx="454238" cy="525244"/>
              <a:chOff x="1003842" y="2675849"/>
              <a:chExt cx="530356" cy="613260"/>
            </a:xfrm>
          </p:grpSpPr>
          <p:sp>
            <p:nvSpPr>
              <p:cNvPr id="266"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1d</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67" name="组合 266"/>
              <p:cNvGrpSpPr/>
              <p:nvPr/>
            </p:nvGrpSpPr>
            <p:grpSpPr>
              <a:xfrm>
                <a:off x="1003842" y="2675849"/>
                <a:ext cx="530356" cy="286287"/>
                <a:chOff x="5009155" y="5796953"/>
                <a:chExt cx="644233" cy="347757"/>
              </a:xfrm>
            </p:grpSpPr>
            <p:grpSp>
              <p:nvGrpSpPr>
                <p:cNvPr id="268" name="组合 267"/>
                <p:cNvGrpSpPr/>
                <p:nvPr/>
              </p:nvGrpSpPr>
              <p:grpSpPr>
                <a:xfrm>
                  <a:off x="5009155" y="5796953"/>
                  <a:ext cx="644233" cy="347757"/>
                  <a:chOff x="5009080" y="5796953"/>
                  <a:chExt cx="1698203" cy="916690"/>
                </a:xfrm>
              </p:grpSpPr>
              <p:sp>
                <p:nvSpPr>
                  <p:cNvPr id="27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8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81"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2"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69" name="Group 47"/>
                <p:cNvGrpSpPr/>
                <p:nvPr/>
              </p:nvGrpSpPr>
              <p:grpSpPr bwMode="auto">
                <a:xfrm>
                  <a:off x="5109385" y="5867405"/>
                  <a:ext cx="374922" cy="90859"/>
                  <a:chOff x="2215" y="2179"/>
                  <a:chExt cx="185" cy="73"/>
                </a:xfrm>
              </p:grpSpPr>
              <p:grpSp>
                <p:nvGrpSpPr>
                  <p:cNvPr id="270" name="Group 48"/>
                  <p:cNvGrpSpPr/>
                  <p:nvPr/>
                </p:nvGrpSpPr>
                <p:grpSpPr bwMode="auto">
                  <a:xfrm>
                    <a:off x="2215" y="2181"/>
                    <a:ext cx="185" cy="71"/>
                    <a:chOff x="2831" y="847"/>
                    <a:chExt cx="146" cy="103"/>
                  </a:xfrm>
                </p:grpSpPr>
                <p:sp>
                  <p:nvSpPr>
                    <p:cNvPr id="27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71" name="Group 52"/>
                  <p:cNvGrpSpPr/>
                  <p:nvPr/>
                </p:nvGrpSpPr>
                <p:grpSpPr bwMode="auto">
                  <a:xfrm flipV="1">
                    <a:off x="2215" y="2179"/>
                    <a:ext cx="185" cy="72"/>
                    <a:chOff x="2831" y="843"/>
                    <a:chExt cx="146" cy="103"/>
                  </a:xfrm>
                </p:grpSpPr>
                <p:sp>
                  <p:nvSpPr>
                    <p:cNvPr id="27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7" name="组合 126"/>
            <p:cNvGrpSpPr/>
            <p:nvPr/>
          </p:nvGrpSpPr>
          <p:grpSpPr>
            <a:xfrm>
              <a:off x="4214837" y="2756688"/>
              <a:ext cx="454238" cy="545161"/>
              <a:chOff x="1003842" y="2675849"/>
              <a:chExt cx="530356" cy="636515"/>
            </a:xfrm>
          </p:grpSpPr>
          <p:sp>
            <p:nvSpPr>
              <p:cNvPr id="249"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1b</a:t>
                </a:r>
              </a:p>
            </p:txBody>
          </p:sp>
          <p:grpSp>
            <p:nvGrpSpPr>
              <p:cNvPr id="250" name="组合 249"/>
              <p:cNvGrpSpPr/>
              <p:nvPr/>
            </p:nvGrpSpPr>
            <p:grpSpPr>
              <a:xfrm>
                <a:off x="1003842" y="2675849"/>
                <a:ext cx="530356" cy="286287"/>
                <a:chOff x="5009155" y="5796953"/>
                <a:chExt cx="644233" cy="347757"/>
              </a:xfrm>
            </p:grpSpPr>
            <p:grpSp>
              <p:nvGrpSpPr>
                <p:cNvPr id="251" name="组合 250"/>
                <p:cNvGrpSpPr/>
                <p:nvPr/>
              </p:nvGrpSpPr>
              <p:grpSpPr>
                <a:xfrm>
                  <a:off x="5009155" y="5796953"/>
                  <a:ext cx="644233" cy="347757"/>
                  <a:chOff x="5009080" y="5796953"/>
                  <a:chExt cx="1698203" cy="916690"/>
                </a:xfrm>
              </p:grpSpPr>
              <p:sp>
                <p:nvSpPr>
                  <p:cNvPr id="26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6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4"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5"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52" name="Group 47"/>
                <p:cNvGrpSpPr/>
                <p:nvPr/>
              </p:nvGrpSpPr>
              <p:grpSpPr bwMode="auto">
                <a:xfrm>
                  <a:off x="5109385" y="5867405"/>
                  <a:ext cx="374922" cy="90859"/>
                  <a:chOff x="2215" y="2179"/>
                  <a:chExt cx="185" cy="73"/>
                </a:xfrm>
              </p:grpSpPr>
              <p:grpSp>
                <p:nvGrpSpPr>
                  <p:cNvPr id="253" name="Group 48"/>
                  <p:cNvGrpSpPr/>
                  <p:nvPr/>
                </p:nvGrpSpPr>
                <p:grpSpPr bwMode="auto">
                  <a:xfrm>
                    <a:off x="2215" y="2181"/>
                    <a:ext cx="185" cy="71"/>
                    <a:chOff x="2831" y="847"/>
                    <a:chExt cx="146" cy="103"/>
                  </a:xfrm>
                </p:grpSpPr>
                <p:sp>
                  <p:nvSpPr>
                    <p:cNvPr id="25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54" name="Group 52"/>
                  <p:cNvGrpSpPr/>
                  <p:nvPr/>
                </p:nvGrpSpPr>
                <p:grpSpPr bwMode="auto">
                  <a:xfrm flipV="1">
                    <a:off x="2215" y="2179"/>
                    <a:ext cx="185" cy="72"/>
                    <a:chOff x="2831" y="843"/>
                    <a:chExt cx="146" cy="103"/>
                  </a:xfrm>
                </p:grpSpPr>
                <p:sp>
                  <p:nvSpPr>
                    <p:cNvPr id="25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8" name="组合 127"/>
            <p:cNvGrpSpPr/>
            <p:nvPr/>
          </p:nvGrpSpPr>
          <p:grpSpPr>
            <a:xfrm>
              <a:off x="5214647" y="2279633"/>
              <a:ext cx="454238" cy="545161"/>
              <a:chOff x="1003842" y="2675849"/>
              <a:chExt cx="530356" cy="636515"/>
            </a:xfrm>
          </p:grpSpPr>
          <p:sp>
            <p:nvSpPr>
              <p:cNvPr id="207"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a:t>
                </a:r>
              </a:p>
            </p:txBody>
          </p:sp>
          <p:grpSp>
            <p:nvGrpSpPr>
              <p:cNvPr id="208" name="组合 207"/>
              <p:cNvGrpSpPr/>
              <p:nvPr/>
            </p:nvGrpSpPr>
            <p:grpSpPr>
              <a:xfrm>
                <a:off x="1003842" y="2675849"/>
                <a:ext cx="530356" cy="286287"/>
                <a:chOff x="5009155" y="5796953"/>
                <a:chExt cx="644233" cy="347757"/>
              </a:xfrm>
            </p:grpSpPr>
            <p:grpSp>
              <p:nvGrpSpPr>
                <p:cNvPr id="215" name="组合 214"/>
                <p:cNvGrpSpPr/>
                <p:nvPr/>
              </p:nvGrpSpPr>
              <p:grpSpPr>
                <a:xfrm>
                  <a:off x="5009155" y="5796953"/>
                  <a:ext cx="644233" cy="347757"/>
                  <a:chOff x="5009080" y="5796953"/>
                  <a:chExt cx="1698203" cy="916690"/>
                </a:xfrm>
              </p:grpSpPr>
              <p:sp>
                <p:nvSpPr>
                  <p:cNvPr id="24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4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19" name="Group 47"/>
                <p:cNvGrpSpPr/>
                <p:nvPr/>
              </p:nvGrpSpPr>
              <p:grpSpPr bwMode="auto">
                <a:xfrm>
                  <a:off x="5109385" y="5867405"/>
                  <a:ext cx="374922" cy="90859"/>
                  <a:chOff x="2215" y="2179"/>
                  <a:chExt cx="185" cy="73"/>
                </a:xfrm>
              </p:grpSpPr>
              <p:grpSp>
                <p:nvGrpSpPr>
                  <p:cNvPr id="233" name="Group 48"/>
                  <p:cNvGrpSpPr/>
                  <p:nvPr/>
                </p:nvGrpSpPr>
                <p:grpSpPr bwMode="auto">
                  <a:xfrm>
                    <a:off x="2215" y="2181"/>
                    <a:ext cx="185" cy="71"/>
                    <a:chOff x="2831" y="847"/>
                    <a:chExt cx="146" cy="103"/>
                  </a:xfrm>
                </p:grpSpPr>
                <p:sp>
                  <p:nvSpPr>
                    <p:cNvPr id="24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34" name="Group 52"/>
                  <p:cNvGrpSpPr/>
                  <p:nvPr/>
                </p:nvGrpSpPr>
                <p:grpSpPr bwMode="auto">
                  <a:xfrm flipV="1">
                    <a:off x="2215" y="2179"/>
                    <a:ext cx="185" cy="72"/>
                    <a:chOff x="2831" y="843"/>
                    <a:chExt cx="146" cy="103"/>
                  </a:xfrm>
                </p:grpSpPr>
                <p:sp>
                  <p:nvSpPr>
                    <p:cNvPr id="23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9" name="组合 128"/>
            <p:cNvGrpSpPr/>
            <p:nvPr/>
          </p:nvGrpSpPr>
          <p:grpSpPr>
            <a:xfrm>
              <a:off x="5776165" y="1796496"/>
              <a:ext cx="454238" cy="524527"/>
              <a:chOff x="1003842" y="2349713"/>
              <a:chExt cx="530356" cy="612423"/>
            </a:xfrm>
          </p:grpSpPr>
          <p:sp>
            <p:nvSpPr>
              <p:cNvPr id="148"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2c</a:t>
                </a:r>
              </a:p>
            </p:txBody>
          </p:sp>
          <p:grpSp>
            <p:nvGrpSpPr>
              <p:cNvPr id="149" name="组合 148"/>
              <p:cNvGrpSpPr/>
              <p:nvPr/>
            </p:nvGrpSpPr>
            <p:grpSpPr>
              <a:xfrm>
                <a:off x="1003842" y="2675849"/>
                <a:ext cx="530356" cy="286287"/>
                <a:chOff x="5009155" y="5796953"/>
                <a:chExt cx="644233" cy="347757"/>
              </a:xfrm>
            </p:grpSpPr>
            <p:grpSp>
              <p:nvGrpSpPr>
                <p:cNvPr id="150" name="组合 149"/>
                <p:cNvGrpSpPr/>
                <p:nvPr/>
              </p:nvGrpSpPr>
              <p:grpSpPr>
                <a:xfrm>
                  <a:off x="5009155" y="5796953"/>
                  <a:ext cx="644233" cy="347757"/>
                  <a:chOff x="5009080" y="5796953"/>
                  <a:chExt cx="1698203" cy="916690"/>
                </a:xfrm>
              </p:grpSpPr>
              <p:sp>
                <p:nvSpPr>
                  <p:cNvPr id="17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8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8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51" name="Group 47"/>
                <p:cNvGrpSpPr/>
                <p:nvPr/>
              </p:nvGrpSpPr>
              <p:grpSpPr bwMode="auto">
                <a:xfrm>
                  <a:off x="5109385" y="5867405"/>
                  <a:ext cx="374922" cy="90859"/>
                  <a:chOff x="2215" y="2179"/>
                  <a:chExt cx="185" cy="73"/>
                </a:xfrm>
              </p:grpSpPr>
              <p:grpSp>
                <p:nvGrpSpPr>
                  <p:cNvPr id="152" name="Group 48"/>
                  <p:cNvGrpSpPr/>
                  <p:nvPr/>
                </p:nvGrpSpPr>
                <p:grpSpPr bwMode="auto">
                  <a:xfrm>
                    <a:off x="2215" y="2181"/>
                    <a:ext cx="185" cy="71"/>
                    <a:chOff x="2831" y="847"/>
                    <a:chExt cx="146" cy="103"/>
                  </a:xfrm>
                </p:grpSpPr>
                <p:sp>
                  <p:nvSpPr>
                    <p:cNvPr id="16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53" name="Group 52"/>
                  <p:cNvGrpSpPr/>
                  <p:nvPr/>
                </p:nvGrpSpPr>
                <p:grpSpPr bwMode="auto">
                  <a:xfrm flipV="1">
                    <a:off x="2215" y="2179"/>
                    <a:ext cx="185" cy="72"/>
                    <a:chOff x="2831" y="843"/>
                    <a:chExt cx="146" cy="103"/>
                  </a:xfrm>
                </p:grpSpPr>
                <p:sp>
                  <p:nvSpPr>
                    <p:cNvPr id="15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30" name="组合 129"/>
            <p:cNvGrpSpPr/>
            <p:nvPr/>
          </p:nvGrpSpPr>
          <p:grpSpPr>
            <a:xfrm>
              <a:off x="6116167" y="2178730"/>
              <a:ext cx="461783" cy="519981"/>
              <a:chOff x="1003842" y="2355021"/>
              <a:chExt cx="539165" cy="607115"/>
            </a:xfrm>
          </p:grpSpPr>
          <p:sp>
            <p:nvSpPr>
              <p:cNvPr id="131"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2b</a:t>
                </a:r>
              </a:p>
            </p:txBody>
          </p:sp>
          <p:grpSp>
            <p:nvGrpSpPr>
              <p:cNvPr id="132" name="组合 131"/>
              <p:cNvGrpSpPr/>
              <p:nvPr/>
            </p:nvGrpSpPr>
            <p:grpSpPr>
              <a:xfrm>
                <a:off x="1003842" y="2675849"/>
                <a:ext cx="530356" cy="286287"/>
                <a:chOff x="5009155" y="5796953"/>
                <a:chExt cx="644233" cy="347757"/>
              </a:xfrm>
            </p:grpSpPr>
            <p:grpSp>
              <p:nvGrpSpPr>
                <p:cNvPr id="133" name="组合 132"/>
                <p:cNvGrpSpPr/>
                <p:nvPr/>
              </p:nvGrpSpPr>
              <p:grpSpPr>
                <a:xfrm>
                  <a:off x="5009155" y="5796953"/>
                  <a:ext cx="644233" cy="347757"/>
                  <a:chOff x="5009080" y="5796953"/>
                  <a:chExt cx="1698203" cy="916690"/>
                </a:xfrm>
              </p:grpSpPr>
              <p:sp>
                <p:nvSpPr>
                  <p:cNvPr id="14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6"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7"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34" name="Group 47"/>
                <p:cNvGrpSpPr/>
                <p:nvPr/>
              </p:nvGrpSpPr>
              <p:grpSpPr bwMode="auto">
                <a:xfrm>
                  <a:off x="5109385" y="5867405"/>
                  <a:ext cx="374922" cy="90859"/>
                  <a:chOff x="2215" y="2179"/>
                  <a:chExt cx="185" cy="73"/>
                </a:xfrm>
              </p:grpSpPr>
              <p:grpSp>
                <p:nvGrpSpPr>
                  <p:cNvPr id="135" name="Group 48"/>
                  <p:cNvGrpSpPr/>
                  <p:nvPr/>
                </p:nvGrpSpPr>
                <p:grpSpPr bwMode="auto">
                  <a:xfrm>
                    <a:off x="2215" y="2181"/>
                    <a:ext cx="185" cy="71"/>
                    <a:chOff x="2831" y="847"/>
                    <a:chExt cx="146" cy="103"/>
                  </a:xfrm>
                </p:grpSpPr>
                <p:sp>
                  <p:nvSpPr>
                    <p:cNvPr id="14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36" name="Group 52"/>
                  <p:cNvGrpSpPr/>
                  <p:nvPr/>
                </p:nvGrpSpPr>
                <p:grpSpPr bwMode="auto">
                  <a:xfrm flipV="1">
                    <a:off x="2215" y="2179"/>
                    <a:ext cx="185" cy="72"/>
                    <a:chOff x="2831" y="843"/>
                    <a:chExt cx="146" cy="103"/>
                  </a:xfrm>
                </p:grpSpPr>
                <p:sp>
                  <p:nvSpPr>
                    <p:cNvPr id="13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0" y="303925"/>
              <a:ext cx="4695873" cy="687997"/>
              <a:chOff x="1839057" y="967769"/>
              <a:chExt cx="4695873" cy="687997"/>
            </a:xfrm>
          </p:grpSpPr>
          <p:sp>
            <p:nvSpPr>
              <p:cNvPr id="31" name="矩形: 圆角 30"/>
              <p:cNvSpPr/>
              <p:nvPr/>
            </p:nvSpPr>
            <p:spPr>
              <a:xfrm>
                <a:off x="1839057" y="967769"/>
                <a:ext cx="4695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494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路由选择</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20" name="组合 219"/>
          <p:cNvGrpSpPr/>
          <p:nvPr/>
        </p:nvGrpSpPr>
        <p:grpSpPr>
          <a:xfrm>
            <a:off x="2594105" y="3573247"/>
            <a:ext cx="7058511" cy="476221"/>
            <a:chOff x="1403750" y="3593123"/>
            <a:chExt cx="7058511" cy="476221"/>
          </a:xfrm>
        </p:grpSpPr>
        <p:grpSp>
          <p:nvGrpSpPr>
            <p:cNvPr id="221" name="组合 220"/>
            <p:cNvGrpSpPr/>
            <p:nvPr/>
          </p:nvGrpSpPr>
          <p:grpSpPr>
            <a:xfrm>
              <a:off x="1403750" y="3593123"/>
              <a:ext cx="490436" cy="476221"/>
              <a:chOff x="1403750" y="3593123"/>
              <a:chExt cx="808892" cy="785446"/>
            </a:xfrm>
          </p:grpSpPr>
          <p:sp>
            <p:nvSpPr>
              <p:cNvPr id="223" name="对话气泡: 椭圆形 2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2" name="Text Box 79"/>
            <p:cNvSpPr txBox="1">
              <a:spLocks noChangeArrowheads="1"/>
            </p:cNvSpPr>
            <p:nvPr/>
          </p:nvSpPr>
          <p:spPr bwMode="auto">
            <a:xfrm>
              <a:off x="1985931" y="3593123"/>
              <a:ext cx="64763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路由器可能会收到去往同一前缀的多个“路由”</a:t>
              </a:r>
            </a:p>
          </p:txBody>
        </p:sp>
      </p:grpSp>
      <p:grpSp>
        <p:nvGrpSpPr>
          <p:cNvPr id="225" name="组合 224"/>
          <p:cNvGrpSpPr/>
          <p:nvPr/>
        </p:nvGrpSpPr>
        <p:grpSpPr>
          <a:xfrm>
            <a:off x="2587921" y="4803385"/>
            <a:ext cx="1812086" cy="476221"/>
            <a:chOff x="1403750" y="3593123"/>
            <a:chExt cx="1812086" cy="476221"/>
          </a:xfrm>
        </p:grpSpPr>
        <p:grpSp>
          <p:nvGrpSpPr>
            <p:cNvPr id="226" name="组合 225"/>
            <p:cNvGrpSpPr/>
            <p:nvPr/>
          </p:nvGrpSpPr>
          <p:grpSpPr>
            <a:xfrm>
              <a:off x="1403750" y="3593123"/>
              <a:ext cx="490436" cy="476221"/>
              <a:chOff x="1403750" y="3593123"/>
              <a:chExt cx="808892" cy="785446"/>
            </a:xfrm>
          </p:grpSpPr>
          <p:sp>
            <p:nvSpPr>
              <p:cNvPr id="228" name="对话气泡: 椭圆形 22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7" name="Text Box 79"/>
            <p:cNvSpPr txBox="1">
              <a:spLocks noChangeArrowheads="1"/>
            </p:cNvSpPr>
            <p:nvPr/>
          </p:nvSpPr>
          <p:spPr bwMode="auto">
            <a:xfrm>
              <a:off x="1985932" y="3593123"/>
              <a:ext cx="122990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例如：</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30" name="组合 229"/>
          <p:cNvGrpSpPr/>
          <p:nvPr/>
        </p:nvGrpSpPr>
        <p:grpSpPr>
          <a:xfrm>
            <a:off x="4148466" y="4833069"/>
            <a:ext cx="5218222" cy="517461"/>
            <a:chOff x="4650629" y="2375498"/>
            <a:chExt cx="4162205" cy="701023"/>
          </a:xfrm>
        </p:grpSpPr>
        <p:sp>
          <p:nvSpPr>
            <p:cNvPr id="231" name="矩形: 圆角 230"/>
            <p:cNvSpPr/>
            <p:nvPr/>
          </p:nvSpPr>
          <p:spPr>
            <a:xfrm>
              <a:off x="4650629" y="2375498"/>
              <a:ext cx="416220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232" name="文本框 231"/>
            <p:cNvSpPr txBox="1"/>
            <p:nvPr/>
          </p:nvSpPr>
          <p:spPr>
            <a:xfrm>
              <a:off x="4774667" y="2425278"/>
              <a:ext cx="3126776" cy="625434"/>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AS2 AS17  to 138.16.64.0/22 </a:t>
              </a:r>
            </a:p>
          </p:txBody>
        </p:sp>
      </p:grpSp>
      <p:grpSp>
        <p:nvGrpSpPr>
          <p:cNvPr id="236" name="组合 235"/>
          <p:cNvGrpSpPr/>
          <p:nvPr/>
        </p:nvGrpSpPr>
        <p:grpSpPr>
          <a:xfrm>
            <a:off x="4148466" y="5548854"/>
            <a:ext cx="5218222" cy="517461"/>
            <a:chOff x="4650628" y="2375498"/>
            <a:chExt cx="3579232" cy="701023"/>
          </a:xfrm>
        </p:grpSpPr>
        <p:sp>
          <p:nvSpPr>
            <p:cNvPr id="237" name="矩形: 圆角 236"/>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238" name="文本框 237"/>
            <p:cNvSpPr txBox="1"/>
            <p:nvPr/>
          </p:nvSpPr>
          <p:spPr>
            <a:xfrm>
              <a:off x="4790058" y="2425279"/>
              <a:ext cx="3373534" cy="625434"/>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AS3 AS131 AS201 to 138.16.64.0/22 </a:t>
              </a:r>
            </a:p>
          </p:txBody>
        </p:sp>
      </p:grpSp>
      <p:grpSp>
        <p:nvGrpSpPr>
          <p:cNvPr id="99" name="组合 98"/>
          <p:cNvGrpSpPr/>
          <p:nvPr/>
        </p:nvGrpSpPr>
        <p:grpSpPr>
          <a:xfrm>
            <a:off x="2594105" y="4164072"/>
            <a:ext cx="7058511" cy="476221"/>
            <a:chOff x="1403750" y="3593123"/>
            <a:chExt cx="7058511" cy="476221"/>
          </a:xfrm>
        </p:grpSpPr>
        <p:grpSp>
          <p:nvGrpSpPr>
            <p:cNvPr id="100" name="组合 99"/>
            <p:cNvGrpSpPr/>
            <p:nvPr/>
          </p:nvGrpSpPr>
          <p:grpSpPr>
            <a:xfrm>
              <a:off x="1403750" y="3593123"/>
              <a:ext cx="490436" cy="476221"/>
              <a:chOff x="1403750" y="3593123"/>
              <a:chExt cx="808892" cy="785446"/>
            </a:xfrm>
          </p:grpSpPr>
          <p:sp>
            <p:nvSpPr>
              <p:cNvPr id="102" name="对话气泡: 椭圆形 10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p:cNvSpPr txBox="1">
              <a:spLocks noChangeArrowheads="1"/>
            </p:cNvSpPr>
            <p:nvPr/>
          </p:nvSpPr>
          <p:spPr bwMode="auto">
            <a:xfrm>
              <a:off x="1985931" y="3593123"/>
              <a:ext cx="64763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应该选择哪一个路由呢？</a:t>
              </a:r>
            </a:p>
          </p:txBody>
        </p:sp>
      </p:grpSp>
      <p:sp>
        <p:nvSpPr>
          <p:cNvPr id="105" name="AutoShape 118"/>
          <p:cNvSpPr>
            <a:spLocks noChangeArrowheads="1"/>
          </p:cNvSpPr>
          <p:nvPr/>
        </p:nvSpPr>
        <p:spPr bwMode="auto">
          <a:xfrm rot="20081893">
            <a:off x="6559884" y="2537838"/>
            <a:ext cx="634983" cy="260350"/>
          </a:xfrm>
          <a:prstGeom prst="leftArrow">
            <a:avLst>
              <a:gd name="adj1" fmla="val 50000"/>
              <a:gd name="adj2" fmla="val 69817"/>
            </a:avLst>
          </a:prstGeom>
          <a:solidFill>
            <a:srgbClr val="009FF6"/>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u="none">
              <a:solidFill>
                <a:srgbClr val="000000"/>
              </a:solidFill>
              <a:ea typeface="楷体" panose="02010609060101010101" pitchFamily="49" charset="-122"/>
              <a:cs typeface="Arial" panose="020B0704020202020204" pitchFamily="34" charset="0"/>
            </a:endParaRPr>
          </a:p>
        </p:txBody>
      </p:sp>
      <p:sp>
        <p:nvSpPr>
          <p:cNvPr id="106" name="AutoShape 118"/>
          <p:cNvSpPr>
            <a:spLocks noChangeArrowheads="1"/>
          </p:cNvSpPr>
          <p:nvPr/>
        </p:nvSpPr>
        <p:spPr bwMode="auto">
          <a:xfrm rot="2212823">
            <a:off x="5894799" y="2581452"/>
            <a:ext cx="396081" cy="261937"/>
          </a:xfrm>
          <a:prstGeom prst="leftArrow">
            <a:avLst>
              <a:gd name="adj1" fmla="val 50000"/>
              <a:gd name="adj2" fmla="val 69243"/>
            </a:avLst>
          </a:prstGeom>
          <a:solidFill>
            <a:srgbClr val="009FF6"/>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u="none">
              <a:solidFill>
                <a:srgbClr val="000000"/>
              </a:solidFill>
              <a:ea typeface="楷体" panose="02010609060101010101" pitchFamily="49" charset="-122"/>
              <a:cs typeface="Arial" panose="020B0704020202020204" pitchFamily="34" charset="0"/>
            </a:endParaRPr>
          </a:p>
        </p:txBody>
      </p:sp>
      <p:grpSp>
        <p:nvGrpSpPr>
          <p:cNvPr id="407" name="Group 117"/>
          <p:cNvGrpSpPr/>
          <p:nvPr/>
        </p:nvGrpSpPr>
        <p:grpSpPr bwMode="auto">
          <a:xfrm>
            <a:off x="4847891" y="1889846"/>
            <a:ext cx="1492095" cy="659695"/>
            <a:chOff x="2171" y="2669"/>
            <a:chExt cx="995" cy="440"/>
          </a:xfrm>
        </p:grpSpPr>
        <p:sp>
          <p:nvSpPr>
            <p:cNvPr id="408" name="AutoShape 118"/>
            <p:cNvSpPr>
              <a:spLocks noChangeArrowheads="1"/>
            </p:cNvSpPr>
            <p:nvPr/>
          </p:nvSpPr>
          <p:spPr bwMode="auto">
            <a:xfrm rot="-9091425">
              <a:off x="2171" y="2935"/>
              <a:ext cx="484" cy="174"/>
            </a:xfrm>
            <a:prstGeom prst="leftArrow">
              <a:avLst>
                <a:gd name="adj1" fmla="val 50000"/>
                <a:gd name="adj2" fmla="val 69540"/>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9" name="Text Box 119"/>
            <p:cNvSpPr txBox="1">
              <a:spLocks noChangeArrowheads="1"/>
            </p:cNvSpPr>
            <p:nvPr/>
          </p:nvSpPr>
          <p:spPr bwMode="auto">
            <a:xfrm>
              <a:off x="2389" y="2669"/>
              <a:ext cx="77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defRPr/>
              </a:pP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BGP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消息</a:t>
              </a:r>
              <a:endPar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wipe(left)">
                                      <p:cBhvr>
                                        <p:cTn id="11" dur="500"/>
                                        <p:tgtEl>
                                          <p:spTgt spid="10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07"/>
                                        </p:tgtEl>
                                        <p:attrNameLst>
                                          <p:attrName>style.visibility</p:attrName>
                                        </p:attrNameLst>
                                      </p:cBhvr>
                                      <p:to>
                                        <p:strVal val="visible"/>
                                      </p:to>
                                    </p:set>
                                    <p:animEffect transition="in" filter="blinds(horizontal)">
                                      <p:cBhvr>
                                        <p:cTn id="16" dur="500"/>
                                        <p:tgtEl>
                                          <p:spTgt spid="40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blinds(horizontal)">
                                      <p:cBhvr>
                                        <p:cTn id="21" dur="500"/>
                                        <p:tgtEl>
                                          <p:spTgt spid="10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blinds(horizontal)">
                                      <p:cBhvr>
                                        <p:cTn id="26" dur="500"/>
                                        <p:tgtEl>
                                          <p:spTgt spid="10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20"/>
                                        </p:tgtEl>
                                        <p:attrNameLst>
                                          <p:attrName>style.visibility</p:attrName>
                                        </p:attrNameLst>
                                      </p:cBhvr>
                                      <p:to>
                                        <p:strVal val="visible"/>
                                      </p:to>
                                    </p:set>
                                    <p:animEffect transition="in" filter="wipe(left)">
                                      <p:cBhvr>
                                        <p:cTn id="30" dur="500"/>
                                        <p:tgtEl>
                                          <p:spTgt spid="220"/>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wipe(left)">
                                      <p:cBhvr>
                                        <p:cTn id="34" dur="500"/>
                                        <p:tgtEl>
                                          <p:spTgt spid="99"/>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225"/>
                                        </p:tgtEl>
                                        <p:attrNameLst>
                                          <p:attrName>style.visibility</p:attrName>
                                        </p:attrNameLst>
                                      </p:cBhvr>
                                      <p:to>
                                        <p:strVal val="visible"/>
                                      </p:to>
                                    </p:set>
                                    <p:animEffect transition="in" filter="wipe(left)">
                                      <p:cBhvr>
                                        <p:cTn id="38" dur="500"/>
                                        <p:tgtEl>
                                          <p:spTgt spid="225"/>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500"/>
                                        <p:tgtEl>
                                          <p:spTgt spid="230"/>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236"/>
                                        </p:tgtEl>
                                        <p:attrNameLst>
                                          <p:attrName>style.visibility</p:attrName>
                                        </p:attrNameLst>
                                      </p:cBhvr>
                                      <p:to>
                                        <p:strVal val="visible"/>
                                      </p:to>
                                    </p:set>
                                    <p:animEffect transition="in" filter="fade">
                                      <p:cBhvr>
                                        <p:cTn id="4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Freeform 2"/>
          <p:cNvSpPr/>
          <p:nvPr/>
        </p:nvSpPr>
        <p:spPr bwMode="auto">
          <a:xfrm flipH="1">
            <a:off x="1784316" y="4526836"/>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sp>
        <p:nvSpPr>
          <p:cNvPr id="353" name="Freeform 2"/>
          <p:cNvSpPr/>
          <p:nvPr/>
        </p:nvSpPr>
        <p:spPr bwMode="auto">
          <a:xfrm>
            <a:off x="8756417" y="4600263"/>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357" name="组合 356"/>
          <p:cNvGrpSpPr/>
          <p:nvPr/>
        </p:nvGrpSpPr>
        <p:grpSpPr>
          <a:xfrm>
            <a:off x="4580847" y="5259910"/>
            <a:ext cx="2087626" cy="1158617"/>
            <a:chOff x="2707027" y="1673538"/>
            <a:chExt cx="3810000" cy="3520449"/>
          </a:xfrm>
        </p:grpSpPr>
        <p:grpSp>
          <p:nvGrpSpPr>
            <p:cNvPr id="377" name="组合 376"/>
            <p:cNvGrpSpPr/>
            <p:nvPr/>
          </p:nvGrpSpPr>
          <p:grpSpPr>
            <a:xfrm>
              <a:off x="2707027" y="1673538"/>
              <a:ext cx="3810000" cy="3520449"/>
              <a:chOff x="2363126" y="1676863"/>
              <a:chExt cx="3995264" cy="3691633"/>
            </a:xfrm>
          </p:grpSpPr>
          <p:sp>
            <p:nvSpPr>
              <p:cNvPr id="379" name="椭圆 378"/>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0" name="椭圆 379"/>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78" name="弧形 377"/>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360" name="Freeform 40"/>
          <p:cNvSpPr/>
          <p:nvPr/>
        </p:nvSpPr>
        <p:spPr bwMode="auto">
          <a:xfrm>
            <a:off x="4668640" y="5172368"/>
            <a:ext cx="643515" cy="364589"/>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1" name="Freeform 41"/>
          <p:cNvSpPr/>
          <p:nvPr/>
        </p:nvSpPr>
        <p:spPr bwMode="auto">
          <a:xfrm>
            <a:off x="6152015" y="5410713"/>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3" name="Text Box 50"/>
          <p:cNvSpPr txBox="1">
            <a:spLocks noChangeArrowheads="1"/>
          </p:cNvSpPr>
          <p:nvPr/>
        </p:nvSpPr>
        <p:spPr bwMode="auto">
          <a:xfrm>
            <a:off x="4823814" y="5919981"/>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AS1</a:t>
            </a:r>
          </a:p>
        </p:txBody>
      </p:sp>
      <p:sp>
        <p:nvSpPr>
          <p:cNvPr id="365" name="Line 93"/>
          <p:cNvSpPr>
            <a:spLocks noChangeShapeType="1"/>
          </p:cNvSpPr>
          <p:nvPr/>
        </p:nvSpPr>
        <p:spPr bwMode="auto">
          <a:xfrm flipH="1">
            <a:off x="5217181" y="5588098"/>
            <a:ext cx="119358" cy="10031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6" name="Line 94"/>
          <p:cNvSpPr>
            <a:spLocks noChangeShapeType="1"/>
          </p:cNvSpPr>
          <p:nvPr/>
        </p:nvSpPr>
        <p:spPr bwMode="auto">
          <a:xfrm>
            <a:off x="5543169" y="5570547"/>
            <a:ext cx="0" cy="34943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7" name="Line 95"/>
          <p:cNvSpPr>
            <a:spLocks noChangeShapeType="1"/>
          </p:cNvSpPr>
          <p:nvPr/>
        </p:nvSpPr>
        <p:spPr bwMode="auto">
          <a:xfrm>
            <a:off x="5674077" y="5580230"/>
            <a:ext cx="401709" cy="207513"/>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8" name="Line 96"/>
          <p:cNvSpPr>
            <a:spLocks noChangeShapeType="1"/>
          </p:cNvSpPr>
          <p:nvPr/>
        </p:nvSpPr>
        <p:spPr bwMode="auto">
          <a:xfrm flipH="1">
            <a:off x="5771617" y="5863472"/>
            <a:ext cx="304170" cy="7474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9" name="Line 97"/>
          <p:cNvSpPr>
            <a:spLocks noChangeShapeType="1"/>
          </p:cNvSpPr>
          <p:nvPr/>
        </p:nvSpPr>
        <p:spPr bwMode="auto">
          <a:xfrm flipH="1" flipV="1">
            <a:off x="5264218" y="5751536"/>
            <a:ext cx="769215" cy="52925"/>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3" name="Line 106"/>
          <p:cNvSpPr>
            <a:spLocks noChangeShapeType="1"/>
          </p:cNvSpPr>
          <p:nvPr/>
        </p:nvSpPr>
        <p:spPr bwMode="auto">
          <a:xfrm>
            <a:off x="5228732" y="5804463"/>
            <a:ext cx="162994"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5" name="Text Box 51"/>
          <p:cNvSpPr txBox="1">
            <a:spLocks noChangeArrowheads="1"/>
          </p:cNvSpPr>
          <p:nvPr/>
        </p:nvSpPr>
        <p:spPr bwMode="auto">
          <a:xfrm>
            <a:off x="8873568" y="4968708"/>
            <a:ext cx="742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6" name="Text Box 51"/>
          <p:cNvSpPr txBox="1">
            <a:spLocks noChangeArrowheads="1"/>
          </p:cNvSpPr>
          <p:nvPr/>
        </p:nvSpPr>
        <p:spPr bwMode="auto">
          <a:xfrm>
            <a:off x="2412524" y="4870334"/>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 name="组合 1"/>
          <p:cNvGrpSpPr/>
          <p:nvPr/>
        </p:nvGrpSpPr>
        <p:grpSpPr>
          <a:xfrm>
            <a:off x="3235275" y="4441225"/>
            <a:ext cx="1779108" cy="1189421"/>
            <a:chOff x="1529137" y="4096264"/>
            <a:chExt cx="1779108" cy="1189421"/>
          </a:xfrm>
        </p:grpSpPr>
        <p:grpSp>
          <p:nvGrpSpPr>
            <p:cNvPr id="351" name="组合 350"/>
            <p:cNvGrpSpPr/>
            <p:nvPr/>
          </p:nvGrpSpPr>
          <p:grpSpPr>
            <a:xfrm>
              <a:off x="1529137" y="4096264"/>
              <a:ext cx="1779108" cy="1189421"/>
              <a:chOff x="2707027" y="1673538"/>
              <a:chExt cx="3810000" cy="3520449"/>
            </a:xfrm>
          </p:grpSpPr>
          <p:grpSp>
            <p:nvGrpSpPr>
              <p:cNvPr id="385" name="组合 384"/>
              <p:cNvGrpSpPr/>
              <p:nvPr/>
            </p:nvGrpSpPr>
            <p:grpSpPr>
              <a:xfrm>
                <a:off x="2707027" y="1673538"/>
                <a:ext cx="3810000" cy="3520449"/>
                <a:chOff x="2363126" y="1676863"/>
                <a:chExt cx="3995264" cy="3691633"/>
              </a:xfrm>
            </p:grpSpPr>
            <p:sp>
              <p:nvSpPr>
                <p:cNvPr id="387" name="椭圆 386"/>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8" name="椭圆 387"/>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86" name="弧形 385"/>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359" name="Freeform 39"/>
            <p:cNvSpPr/>
            <p:nvPr/>
          </p:nvSpPr>
          <p:spPr bwMode="auto">
            <a:xfrm>
              <a:off x="2304145" y="4737598"/>
              <a:ext cx="323421" cy="112117"/>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2" name="Text Box 49"/>
            <p:cNvSpPr txBox="1">
              <a:spLocks noChangeArrowheads="1"/>
            </p:cNvSpPr>
            <p:nvPr/>
          </p:nvSpPr>
          <p:spPr bwMode="auto">
            <a:xfrm>
              <a:off x="2343930" y="4825128"/>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AS3</a:t>
              </a:r>
            </a:p>
          </p:txBody>
        </p:sp>
        <p:sp>
          <p:nvSpPr>
            <p:cNvPr id="371" name="Line 103"/>
            <p:cNvSpPr>
              <a:spLocks noChangeShapeType="1"/>
            </p:cNvSpPr>
            <p:nvPr/>
          </p:nvSpPr>
          <p:spPr bwMode="auto">
            <a:xfrm flipH="1" flipV="1">
              <a:off x="2469705" y="4551721"/>
              <a:ext cx="195079" cy="108182"/>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4" name="Line 104"/>
            <p:cNvSpPr>
              <a:spLocks noChangeShapeType="1"/>
            </p:cNvSpPr>
            <p:nvPr/>
          </p:nvSpPr>
          <p:spPr bwMode="auto">
            <a:xfrm flipH="1">
              <a:off x="2121899" y="4568440"/>
              <a:ext cx="119358" cy="23308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3" name="Text Box 92"/>
            <p:cNvSpPr txBox="1">
              <a:spLocks noChangeArrowheads="1"/>
            </p:cNvSpPr>
            <p:nvPr/>
          </p:nvSpPr>
          <p:spPr bwMode="auto">
            <a:xfrm>
              <a:off x="1863316" y="4919084"/>
              <a:ext cx="48818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3b</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34" name="组合 333"/>
            <p:cNvGrpSpPr/>
            <p:nvPr/>
          </p:nvGrpSpPr>
          <p:grpSpPr>
            <a:xfrm>
              <a:off x="1857881" y="4747359"/>
              <a:ext cx="454238" cy="245198"/>
              <a:chOff x="5009155" y="5796953"/>
              <a:chExt cx="644233" cy="347757"/>
            </a:xfrm>
          </p:grpSpPr>
          <p:grpSp>
            <p:nvGrpSpPr>
              <p:cNvPr id="335" name="组合 334"/>
              <p:cNvGrpSpPr/>
              <p:nvPr/>
            </p:nvGrpSpPr>
            <p:grpSpPr>
              <a:xfrm>
                <a:off x="5009155" y="5796953"/>
                <a:ext cx="644233" cy="347757"/>
                <a:chOff x="5009080" y="5796953"/>
                <a:chExt cx="1698203" cy="916690"/>
              </a:xfrm>
            </p:grpSpPr>
            <p:sp>
              <p:nvSpPr>
                <p:cNvPr id="34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4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4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48"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9"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36" name="Group 47"/>
              <p:cNvGrpSpPr/>
              <p:nvPr/>
            </p:nvGrpSpPr>
            <p:grpSpPr bwMode="auto">
              <a:xfrm>
                <a:off x="5109385" y="5867405"/>
                <a:ext cx="374922" cy="90859"/>
                <a:chOff x="2215" y="2179"/>
                <a:chExt cx="185" cy="73"/>
              </a:xfrm>
            </p:grpSpPr>
            <p:grpSp>
              <p:nvGrpSpPr>
                <p:cNvPr id="337" name="Group 48"/>
                <p:cNvGrpSpPr/>
                <p:nvPr/>
              </p:nvGrpSpPr>
              <p:grpSpPr bwMode="auto">
                <a:xfrm>
                  <a:off x="2215" y="2181"/>
                  <a:ext cx="185" cy="71"/>
                  <a:chOff x="2831" y="847"/>
                  <a:chExt cx="146" cy="103"/>
                </a:xfrm>
              </p:grpSpPr>
              <p:sp>
                <p:nvSpPr>
                  <p:cNvPr id="34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38" name="Group 52"/>
                <p:cNvGrpSpPr/>
                <p:nvPr/>
              </p:nvGrpSpPr>
              <p:grpSpPr bwMode="auto">
                <a:xfrm flipV="1">
                  <a:off x="2215" y="2179"/>
                  <a:ext cx="185" cy="72"/>
                  <a:chOff x="2831" y="843"/>
                  <a:chExt cx="146" cy="103"/>
                </a:xfrm>
              </p:grpSpPr>
              <p:sp>
                <p:nvSpPr>
                  <p:cNvPr id="33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sp>
          <p:nvSpPr>
            <p:cNvPr id="316" name="Text Box 92"/>
            <p:cNvSpPr txBox="1">
              <a:spLocks noChangeArrowheads="1"/>
            </p:cNvSpPr>
            <p:nvPr/>
          </p:nvSpPr>
          <p:spPr bwMode="auto">
            <a:xfrm>
              <a:off x="2170110" y="4103536"/>
              <a:ext cx="37863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17" name="组合 316"/>
            <p:cNvGrpSpPr/>
            <p:nvPr/>
          </p:nvGrpSpPr>
          <p:grpSpPr>
            <a:xfrm>
              <a:off x="2127609" y="4393347"/>
              <a:ext cx="454238" cy="245198"/>
              <a:chOff x="5009155" y="5796953"/>
              <a:chExt cx="644233" cy="347757"/>
            </a:xfrm>
          </p:grpSpPr>
          <p:grpSp>
            <p:nvGrpSpPr>
              <p:cNvPr id="318" name="组合 317"/>
              <p:cNvGrpSpPr/>
              <p:nvPr/>
            </p:nvGrpSpPr>
            <p:grpSpPr>
              <a:xfrm>
                <a:off x="5009155" y="5796953"/>
                <a:ext cx="644233" cy="347757"/>
                <a:chOff x="5009080" y="5796953"/>
                <a:chExt cx="1698203" cy="916690"/>
              </a:xfrm>
            </p:grpSpPr>
            <p:sp>
              <p:nvSpPr>
                <p:cNvPr id="32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3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1"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2"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19" name="Group 47"/>
              <p:cNvGrpSpPr/>
              <p:nvPr/>
            </p:nvGrpSpPr>
            <p:grpSpPr bwMode="auto">
              <a:xfrm>
                <a:off x="5109385" y="5867405"/>
                <a:ext cx="374922" cy="90859"/>
                <a:chOff x="2215" y="2179"/>
                <a:chExt cx="185" cy="73"/>
              </a:xfrm>
            </p:grpSpPr>
            <p:grpSp>
              <p:nvGrpSpPr>
                <p:cNvPr id="320" name="Group 48"/>
                <p:cNvGrpSpPr/>
                <p:nvPr/>
              </p:nvGrpSpPr>
              <p:grpSpPr bwMode="auto">
                <a:xfrm>
                  <a:off x="2215" y="2181"/>
                  <a:ext cx="185" cy="71"/>
                  <a:chOff x="2831" y="847"/>
                  <a:chExt cx="146" cy="103"/>
                </a:xfrm>
              </p:grpSpPr>
              <p:sp>
                <p:nvSpPr>
                  <p:cNvPr id="32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21" name="Group 52"/>
                <p:cNvGrpSpPr/>
                <p:nvPr/>
              </p:nvGrpSpPr>
              <p:grpSpPr bwMode="auto">
                <a:xfrm flipV="1">
                  <a:off x="2215" y="2179"/>
                  <a:ext cx="185" cy="72"/>
                  <a:chOff x="2831" y="843"/>
                  <a:chExt cx="146" cy="103"/>
                </a:xfrm>
              </p:grpSpPr>
              <p:sp>
                <p:nvSpPr>
                  <p:cNvPr id="32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sp>
          <p:nvSpPr>
            <p:cNvPr id="299" name="Text Box 92"/>
            <p:cNvSpPr txBox="1">
              <a:spLocks noChangeArrowheads="1"/>
            </p:cNvSpPr>
            <p:nvPr/>
          </p:nvSpPr>
          <p:spPr bwMode="auto">
            <a:xfrm>
              <a:off x="2652503" y="4306518"/>
              <a:ext cx="37863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00" name="组合 299"/>
            <p:cNvGrpSpPr/>
            <p:nvPr/>
          </p:nvGrpSpPr>
          <p:grpSpPr>
            <a:xfrm>
              <a:off x="2610002" y="4596329"/>
              <a:ext cx="454238" cy="245198"/>
              <a:chOff x="5009155" y="5796953"/>
              <a:chExt cx="644233" cy="347757"/>
            </a:xfrm>
          </p:grpSpPr>
          <p:grpSp>
            <p:nvGrpSpPr>
              <p:cNvPr id="301" name="组合 300"/>
              <p:cNvGrpSpPr/>
              <p:nvPr/>
            </p:nvGrpSpPr>
            <p:grpSpPr>
              <a:xfrm>
                <a:off x="5009155" y="5796953"/>
                <a:ext cx="644233" cy="347757"/>
                <a:chOff x="5009080" y="5796953"/>
                <a:chExt cx="1698203" cy="916690"/>
              </a:xfrm>
            </p:grpSpPr>
            <p:sp>
              <p:nvSpPr>
                <p:cNvPr id="31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1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1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14"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5"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02" name="Group 47"/>
              <p:cNvGrpSpPr/>
              <p:nvPr/>
            </p:nvGrpSpPr>
            <p:grpSpPr bwMode="auto">
              <a:xfrm>
                <a:off x="5109385" y="5867405"/>
                <a:ext cx="374922" cy="90859"/>
                <a:chOff x="2215" y="2179"/>
                <a:chExt cx="185" cy="73"/>
              </a:xfrm>
            </p:grpSpPr>
            <p:grpSp>
              <p:nvGrpSpPr>
                <p:cNvPr id="303" name="Group 48"/>
                <p:cNvGrpSpPr/>
                <p:nvPr/>
              </p:nvGrpSpPr>
              <p:grpSpPr bwMode="auto">
                <a:xfrm>
                  <a:off x="2215" y="2181"/>
                  <a:ext cx="185" cy="71"/>
                  <a:chOff x="2831" y="847"/>
                  <a:chExt cx="146" cy="103"/>
                </a:xfrm>
              </p:grpSpPr>
              <p:sp>
                <p:nvSpPr>
                  <p:cNvPr id="30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04" name="Group 52"/>
                <p:cNvGrpSpPr/>
                <p:nvPr/>
              </p:nvGrpSpPr>
              <p:grpSpPr bwMode="auto">
                <a:xfrm flipV="1">
                  <a:off x="2215" y="2179"/>
                  <a:ext cx="185" cy="72"/>
                  <a:chOff x="2831" y="843"/>
                  <a:chExt cx="146" cy="103"/>
                </a:xfrm>
              </p:grpSpPr>
              <p:sp>
                <p:nvSpPr>
                  <p:cNvPr id="30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99" name="组合 98"/>
          <p:cNvGrpSpPr/>
          <p:nvPr/>
        </p:nvGrpSpPr>
        <p:grpSpPr>
          <a:xfrm>
            <a:off x="5283362" y="5308180"/>
            <a:ext cx="767875" cy="338554"/>
            <a:chOff x="1003842" y="2571124"/>
            <a:chExt cx="896550" cy="395286"/>
          </a:xfrm>
        </p:grpSpPr>
        <p:sp>
          <p:nvSpPr>
            <p:cNvPr id="282"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83" name="组合 282"/>
            <p:cNvGrpSpPr/>
            <p:nvPr/>
          </p:nvGrpSpPr>
          <p:grpSpPr>
            <a:xfrm>
              <a:off x="1003842" y="2675849"/>
              <a:ext cx="530356" cy="286287"/>
              <a:chOff x="5009155" y="5796953"/>
              <a:chExt cx="644233" cy="347757"/>
            </a:xfrm>
          </p:grpSpPr>
          <p:grpSp>
            <p:nvGrpSpPr>
              <p:cNvPr id="284" name="组合 283"/>
              <p:cNvGrpSpPr/>
              <p:nvPr/>
            </p:nvGrpSpPr>
            <p:grpSpPr>
              <a:xfrm>
                <a:off x="5009155" y="5796953"/>
                <a:ext cx="644233" cy="347757"/>
                <a:chOff x="5009080" y="5796953"/>
                <a:chExt cx="1698203" cy="916690"/>
              </a:xfrm>
            </p:grpSpPr>
            <p:sp>
              <p:nvSpPr>
                <p:cNvPr id="29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9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97"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8"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85" name="Group 47"/>
              <p:cNvGrpSpPr/>
              <p:nvPr/>
            </p:nvGrpSpPr>
            <p:grpSpPr bwMode="auto">
              <a:xfrm>
                <a:off x="5109385" y="5867405"/>
                <a:ext cx="374922" cy="90859"/>
                <a:chOff x="2215" y="2179"/>
                <a:chExt cx="185" cy="73"/>
              </a:xfrm>
            </p:grpSpPr>
            <p:grpSp>
              <p:nvGrpSpPr>
                <p:cNvPr id="286" name="Group 48"/>
                <p:cNvGrpSpPr/>
                <p:nvPr/>
              </p:nvGrpSpPr>
              <p:grpSpPr bwMode="auto">
                <a:xfrm>
                  <a:off x="2215" y="2181"/>
                  <a:ext cx="185" cy="71"/>
                  <a:chOff x="2831" y="847"/>
                  <a:chExt cx="146" cy="103"/>
                </a:xfrm>
              </p:grpSpPr>
              <p:sp>
                <p:nvSpPr>
                  <p:cNvPr id="29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87" name="Group 52"/>
                <p:cNvGrpSpPr/>
                <p:nvPr/>
              </p:nvGrpSpPr>
              <p:grpSpPr bwMode="auto">
                <a:xfrm flipV="1">
                  <a:off x="2215" y="2179"/>
                  <a:ext cx="185" cy="72"/>
                  <a:chOff x="2831" y="843"/>
                  <a:chExt cx="146" cy="103"/>
                </a:xfrm>
              </p:grpSpPr>
              <p:sp>
                <p:nvSpPr>
                  <p:cNvPr id="28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00" name="组合 99"/>
          <p:cNvGrpSpPr/>
          <p:nvPr/>
        </p:nvGrpSpPr>
        <p:grpSpPr>
          <a:xfrm>
            <a:off x="4595947" y="5593750"/>
            <a:ext cx="765394" cy="338554"/>
            <a:chOff x="640545" y="2626048"/>
            <a:chExt cx="893653" cy="395286"/>
          </a:xfrm>
        </p:grpSpPr>
        <p:sp>
          <p:nvSpPr>
            <p:cNvPr id="265"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66" name="组合 265"/>
            <p:cNvGrpSpPr/>
            <p:nvPr/>
          </p:nvGrpSpPr>
          <p:grpSpPr>
            <a:xfrm>
              <a:off x="1003842" y="2675849"/>
              <a:ext cx="530356" cy="286287"/>
              <a:chOff x="5009155" y="5796953"/>
              <a:chExt cx="644233" cy="347757"/>
            </a:xfrm>
          </p:grpSpPr>
          <p:grpSp>
            <p:nvGrpSpPr>
              <p:cNvPr id="267" name="组合 266"/>
              <p:cNvGrpSpPr/>
              <p:nvPr/>
            </p:nvGrpSpPr>
            <p:grpSpPr>
              <a:xfrm>
                <a:off x="5009155" y="5796953"/>
                <a:ext cx="644233" cy="347757"/>
                <a:chOff x="5009080" y="5796953"/>
                <a:chExt cx="1698203" cy="916690"/>
              </a:xfrm>
            </p:grpSpPr>
            <p:sp>
              <p:nvSpPr>
                <p:cNvPr id="27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7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80"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1"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68" name="Group 47"/>
              <p:cNvGrpSpPr/>
              <p:nvPr/>
            </p:nvGrpSpPr>
            <p:grpSpPr bwMode="auto">
              <a:xfrm>
                <a:off x="5109385" y="5867405"/>
                <a:ext cx="374922" cy="90859"/>
                <a:chOff x="2215" y="2179"/>
                <a:chExt cx="185" cy="73"/>
              </a:xfrm>
            </p:grpSpPr>
            <p:grpSp>
              <p:nvGrpSpPr>
                <p:cNvPr id="269" name="Group 48"/>
                <p:cNvGrpSpPr/>
                <p:nvPr/>
              </p:nvGrpSpPr>
              <p:grpSpPr bwMode="auto">
                <a:xfrm>
                  <a:off x="2215" y="2181"/>
                  <a:ext cx="185" cy="71"/>
                  <a:chOff x="2831" y="847"/>
                  <a:chExt cx="146" cy="103"/>
                </a:xfrm>
              </p:grpSpPr>
              <p:sp>
                <p:nvSpPr>
                  <p:cNvPr id="27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70" name="Group 52"/>
                <p:cNvGrpSpPr/>
                <p:nvPr/>
              </p:nvGrpSpPr>
              <p:grpSpPr bwMode="auto">
                <a:xfrm flipV="1">
                  <a:off x="2215" y="2179"/>
                  <a:ext cx="185" cy="72"/>
                  <a:chOff x="2831" y="843"/>
                  <a:chExt cx="146" cy="103"/>
                </a:xfrm>
              </p:grpSpPr>
              <p:sp>
                <p:nvSpPr>
                  <p:cNvPr id="27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01" name="组合 100"/>
          <p:cNvGrpSpPr/>
          <p:nvPr/>
        </p:nvGrpSpPr>
        <p:grpSpPr>
          <a:xfrm>
            <a:off x="5372257" y="5834855"/>
            <a:ext cx="454238" cy="525244"/>
            <a:chOff x="1003842" y="2675849"/>
            <a:chExt cx="530356" cy="613260"/>
          </a:xfrm>
        </p:grpSpPr>
        <p:sp>
          <p:nvSpPr>
            <p:cNvPr id="248"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1d</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49" name="组合 248"/>
            <p:cNvGrpSpPr/>
            <p:nvPr/>
          </p:nvGrpSpPr>
          <p:grpSpPr>
            <a:xfrm>
              <a:off x="1003842" y="2675849"/>
              <a:ext cx="530356" cy="286287"/>
              <a:chOff x="5009155" y="5796953"/>
              <a:chExt cx="644233" cy="347757"/>
            </a:xfrm>
          </p:grpSpPr>
          <p:grpSp>
            <p:nvGrpSpPr>
              <p:cNvPr id="250" name="组合 249"/>
              <p:cNvGrpSpPr/>
              <p:nvPr/>
            </p:nvGrpSpPr>
            <p:grpSpPr>
              <a:xfrm>
                <a:off x="5009155" y="5796953"/>
                <a:ext cx="644233" cy="347757"/>
                <a:chOff x="5009080" y="5796953"/>
                <a:chExt cx="1698203" cy="916690"/>
              </a:xfrm>
            </p:grpSpPr>
            <p:sp>
              <p:nvSpPr>
                <p:cNvPr id="26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6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63"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4"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51" name="Group 47"/>
              <p:cNvGrpSpPr/>
              <p:nvPr/>
            </p:nvGrpSpPr>
            <p:grpSpPr bwMode="auto">
              <a:xfrm>
                <a:off x="5109385" y="5867405"/>
                <a:ext cx="374922" cy="90859"/>
                <a:chOff x="2215" y="2179"/>
                <a:chExt cx="185" cy="73"/>
              </a:xfrm>
            </p:grpSpPr>
            <p:grpSp>
              <p:nvGrpSpPr>
                <p:cNvPr id="252" name="Group 48"/>
                <p:cNvGrpSpPr/>
                <p:nvPr/>
              </p:nvGrpSpPr>
              <p:grpSpPr bwMode="auto">
                <a:xfrm>
                  <a:off x="2215" y="2181"/>
                  <a:ext cx="185" cy="71"/>
                  <a:chOff x="2831" y="847"/>
                  <a:chExt cx="146" cy="103"/>
                </a:xfrm>
              </p:grpSpPr>
              <p:sp>
                <p:nvSpPr>
                  <p:cNvPr id="25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53" name="Group 52"/>
                <p:cNvGrpSpPr/>
                <p:nvPr/>
              </p:nvGrpSpPr>
              <p:grpSpPr bwMode="auto">
                <a:xfrm flipV="1">
                  <a:off x="2215" y="2179"/>
                  <a:ext cx="185" cy="72"/>
                  <a:chOff x="2831" y="843"/>
                  <a:chExt cx="146" cy="103"/>
                </a:xfrm>
              </p:grpSpPr>
              <p:sp>
                <p:nvSpPr>
                  <p:cNvPr id="25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02" name="组合 101"/>
          <p:cNvGrpSpPr/>
          <p:nvPr/>
        </p:nvGrpSpPr>
        <p:grpSpPr>
          <a:xfrm>
            <a:off x="5920975" y="5690443"/>
            <a:ext cx="454238" cy="545161"/>
            <a:chOff x="1003842" y="2675849"/>
            <a:chExt cx="530356" cy="636515"/>
          </a:xfrm>
        </p:grpSpPr>
        <p:sp>
          <p:nvSpPr>
            <p:cNvPr id="231"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1b</a:t>
              </a:r>
            </a:p>
          </p:txBody>
        </p:sp>
        <p:grpSp>
          <p:nvGrpSpPr>
            <p:cNvPr id="232" name="组合 231"/>
            <p:cNvGrpSpPr/>
            <p:nvPr/>
          </p:nvGrpSpPr>
          <p:grpSpPr>
            <a:xfrm>
              <a:off x="1003842" y="2675849"/>
              <a:ext cx="530356" cy="286287"/>
              <a:chOff x="5009155" y="5796953"/>
              <a:chExt cx="644233" cy="347757"/>
            </a:xfrm>
          </p:grpSpPr>
          <p:grpSp>
            <p:nvGrpSpPr>
              <p:cNvPr id="233" name="组合 232"/>
              <p:cNvGrpSpPr/>
              <p:nvPr/>
            </p:nvGrpSpPr>
            <p:grpSpPr>
              <a:xfrm>
                <a:off x="5009155" y="5796953"/>
                <a:ext cx="644233" cy="347757"/>
                <a:chOff x="5009080" y="5796953"/>
                <a:chExt cx="1698203" cy="916690"/>
              </a:xfrm>
            </p:grpSpPr>
            <p:sp>
              <p:nvSpPr>
                <p:cNvPr id="24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4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6"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7"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34" name="Group 47"/>
              <p:cNvGrpSpPr/>
              <p:nvPr/>
            </p:nvGrpSpPr>
            <p:grpSpPr bwMode="auto">
              <a:xfrm>
                <a:off x="5109385" y="5867405"/>
                <a:ext cx="374922" cy="90859"/>
                <a:chOff x="2215" y="2179"/>
                <a:chExt cx="185" cy="73"/>
              </a:xfrm>
            </p:grpSpPr>
            <p:grpSp>
              <p:nvGrpSpPr>
                <p:cNvPr id="235" name="Group 48"/>
                <p:cNvGrpSpPr/>
                <p:nvPr/>
              </p:nvGrpSpPr>
              <p:grpSpPr bwMode="auto">
                <a:xfrm>
                  <a:off x="2215" y="2181"/>
                  <a:ext cx="185" cy="71"/>
                  <a:chOff x="2831" y="847"/>
                  <a:chExt cx="146" cy="103"/>
                </a:xfrm>
              </p:grpSpPr>
              <p:sp>
                <p:nvSpPr>
                  <p:cNvPr id="24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36" name="Group 52"/>
                <p:cNvGrpSpPr/>
                <p:nvPr/>
              </p:nvGrpSpPr>
              <p:grpSpPr bwMode="auto">
                <a:xfrm flipV="1">
                  <a:off x="2215" y="2179"/>
                  <a:ext cx="185" cy="72"/>
                  <a:chOff x="2831" y="843"/>
                  <a:chExt cx="146" cy="103"/>
                </a:xfrm>
              </p:grpSpPr>
              <p:sp>
                <p:nvSpPr>
                  <p:cNvPr id="23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3" name="组合 2"/>
          <p:cNvGrpSpPr/>
          <p:nvPr/>
        </p:nvGrpSpPr>
        <p:grpSpPr>
          <a:xfrm>
            <a:off x="6638053" y="4730251"/>
            <a:ext cx="2087626" cy="1177748"/>
            <a:chOff x="4931915" y="4385290"/>
            <a:chExt cx="2087626" cy="1177748"/>
          </a:xfrm>
        </p:grpSpPr>
        <p:grpSp>
          <p:nvGrpSpPr>
            <p:cNvPr id="354" name="组合 353"/>
            <p:cNvGrpSpPr/>
            <p:nvPr/>
          </p:nvGrpSpPr>
          <p:grpSpPr>
            <a:xfrm>
              <a:off x="4931915" y="4404421"/>
              <a:ext cx="2087626" cy="1158617"/>
              <a:chOff x="2707027" y="1673538"/>
              <a:chExt cx="3810000" cy="3520449"/>
            </a:xfrm>
          </p:grpSpPr>
          <p:grpSp>
            <p:nvGrpSpPr>
              <p:cNvPr id="381" name="组合 380"/>
              <p:cNvGrpSpPr/>
              <p:nvPr/>
            </p:nvGrpSpPr>
            <p:grpSpPr>
              <a:xfrm>
                <a:off x="2707027" y="1673538"/>
                <a:ext cx="3810000" cy="3520449"/>
                <a:chOff x="2363126" y="1676863"/>
                <a:chExt cx="3995264" cy="3691633"/>
              </a:xfrm>
            </p:grpSpPr>
            <p:sp>
              <p:nvSpPr>
                <p:cNvPr id="383" name="椭圆 382"/>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4" name="椭圆 383"/>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82" name="弧形 381"/>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358" name="Line 38"/>
            <p:cNvSpPr>
              <a:spLocks noChangeShapeType="1"/>
            </p:cNvSpPr>
            <p:nvPr/>
          </p:nvSpPr>
          <p:spPr bwMode="auto">
            <a:xfrm>
              <a:off x="5616353" y="5018545"/>
              <a:ext cx="496682" cy="118630"/>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4" name="Text Box 51"/>
            <p:cNvSpPr txBox="1">
              <a:spLocks noChangeArrowheads="1"/>
            </p:cNvSpPr>
            <p:nvPr/>
          </p:nvSpPr>
          <p:spPr bwMode="auto">
            <a:xfrm>
              <a:off x="5576567" y="5172951"/>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AS2</a:t>
              </a:r>
            </a:p>
          </p:txBody>
        </p:sp>
        <p:sp>
          <p:nvSpPr>
            <p:cNvPr id="370" name="Line 98"/>
            <p:cNvSpPr>
              <a:spLocks noChangeShapeType="1"/>
            </p:cNvSpPr>
            <p:nvPr/>
          </p:nvSpPr>
          <p:spPr bwMode="auto">
            <a:xfrm flipV="1">
              <a:off x="5548332" y="4854304"/>
              <a:ext cx="282352"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2" name="Line 105"/>
            <p:cNvSpPr>
              <a:spLocks noChangeShapeType="1"/>
            </p:cNvSpPr>
            <p:nvPr/>
          </p:nvSpPr>
          <p:spPr bwMode="auto">
            <a:xfrm>
              <a:off x="6113035" y="4896594"/>
              <a:ext cx="70147" cy="180011"/>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03" name="组合 102"/>
            <p:cNvGrpSpPr/>
            <p:nvPr/>
          </p:nvGrpSpPr>
          <p:grpSpPr>
            <a:xfrm>
              <a:off x="5214647" y="4868427"/>
              <a:ext cx="454238" cy="545161"/>
              <a:chOff x="1003842" y="2675849"/>
              <a:chExt cx="530356" cy="636515"/>
            </a:xfrm>
          </p:grpSpPr>
          <p:sp>
            <p:nvSpPr>
              <p:cNvPr id="175"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a:t>
                </a:r>
              </a:p>
            </p:txBody>
          </p:sp>
          <p:grpSp>
            <p:nvGrpSpPr>
              <p:cNvPr id="188" name="组合 187"/>
              <p:cNvGrpSpPr/>
              <p:nvPr/>
            </p:nvGrpSpPr>
            <p:grpSpPr>
              <a:xfrm>
                <a:off x="1003842" y="2675849"/>
                <a:ext cx="530356" cy="286287"/>
                <a:chOff x="5009155" y="5796953"/>
                <a:chExt cx="644233" cy="347757"/>
              </a:xfrm>
            </p:grpSpPr>
            <p:grpSp>
              <p:nvGrpSpPr>
                <p:cNvPr id="189" name="组合 188"/>
                <p:cNvGrpSpPr/>
                <p:nvPr/>
              </p:nvGrpSpPr>
              <p:grpSpPr>
                <a:xfrm>
                  <a:off x="5009155" y="5796953"/>
                  <a:ext cx="644233" cy="347757"/>
                  <a:chOff x="5009080" y="5796953"/>
                  <a:chExt cx="1698203" cy="916690"/>
                </a:xfrm>
              </p:grpSpPr>
              <p:sp>
                <p:nvSpPr>
                  <p:cNvPr id="22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2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2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2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90" name="Group 47"/>
                <p:cNvGrpSpPr/>
                <p:nvPr/>
              </p:nvGrpSpPr>
              <p:grpSpPr bwMode="auto">
                <a:xfrm>
                  <a:off x="5109385" y="5867405"/>
                  <a:ext cx="374922" cy="90859"/>
                  <a:chOff x="2215" y="2179"/>
                  <a:chExt cx="185" cy="73"/>
                </a:xfrm>
              </p:grpSpPr>
              <p:grpSp>
                <p:nvGrpSpPr>
                  <p:cNvPr id="207" name="Group 48"/>
                  <p:cNvGrpSpPr/>
                  <p:nvPr/>
                </p:nvGrpSpPr>
                <p:grpSpPr bwMode="auto">
                  <a:xfrm>
                    <a:off x="2215" y="2181"/>
                    <a:ext cx="185" cy="71"/>
                    <a:chOff x="2831" y="847"/>
                    <a:chExt cx="146" cy="103"/>
                  </a:xfrm>
                </p:grpSpPr>
                <p:sp>
                  <p:nvSpPr>
                    <p:cNvPr id="21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8" name="Group 52"/>
                  <p:cNvGrpSpPr/>
                  <p:nvPr/>
                </p:nvGrpSpPr>
                <p:grpSpPr bwMode="auto">
                  <a:xfrm flipV="1">
                    <a:off x="2215" y="2179"/>
                    <a:ext cx="185" cy="72"/>
                    <a:chOff x="2831" y="843"/>
                    <a:chExt cx="146" cy="103"/>
                  </a:xfrm>
                </p:grpSpPr>
                <p:sp>
                  <p:nvSpPr>
                    <p:cNvPr id="21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04" name="组合 103"/>
            <p:cNvGrpSpPr/>
            <p:nvPr/>
          </p:nvGrpSpPr>
          <p:grpSpPr>
            <a:xfrm>
              <a:off x="5776165" y="4385290"/>
              <a:ext cx="454238" cy="524527"/>
              <a:chOff x="1003842" y="2349713"/>
              <a:chExt cx="530356" cy="612423"/>
            </a:xfrm>
          </p:grpSpPr>
          <p:sp>
            <p:nvSpPr>
              <p:cNvPr id="144"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2c</a:t>
                </a:r>
              </a:p>
            </p:txBody>
          </p:sp>
          <p:grpSp>
            <p:nvGrpSpPr>
              <p:cNvPr id="145" name="组合 144"/>
              <p:cNvGrpSpPr/>
              <p:nvPr/>
            </p:nvGrpSpPr>
            <p:grpSpPr>
              <a:xfrm>
                <a:off x="1003842" y="2675849"/>
                <a:ext cx="530356" cy="286287"/>
                <a:chOff x="5009155" y="5796953"/>
                <a:chExt cx="644233" cy="347757"/>
              </a:xfrm>
            </p:grpSpPr>
            <p:grpSp>
              <p:nvGrpSpPr>
                <p:cNvPr id="146" name="组合 145"/>
                <p:cNvGrpSpPr/>
                <p:nvPr/>
              </p:nvGrpSpPr>
              <p:grpSpPr>
                <a:xfrm>
                  <a:off x="5009155" y="5796953"/>
                  <a:ext cx="644233" cy="347757"/>
                  <a:chOff x="5009080" y="5796953"/>
                  <a:chExt cx="1698203" cy="916690"/>
                </a:xfrm>
              </p:grpSpPr>
              <p:sp>
                <p:nvSpPr>
                  <p:cNvPr id="16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6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6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3"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4"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47" name="Group 47"/>
                <p:cNvGrpSpPr/>
                <p:nvPr/>
              </p:nvGrpSpPr>
              <p:grpSpPr bwMode="auto">
                <a:xfrm>
                  <a:off x="5109385" y="5867405"/>
                  <a:ext cx="374922" cy="90859"/>
                  <a:chOff x="2215" y="2179"/>
                  <a:chExt cx="185" cy="73"/>
                </a:xfrm>
              </p:grpSpPr>
              <p:grpSp>
                <p:nvGrpSpPr>
                  <p:cNvPr id="148" name="Group 48"/>
                  <p:cNvGrpSpPr/>
                  <p:nvPr/>
                </p:nvGrpSpPr>
                <p:grpSpPr bwMode="auto">
                  <a:xfrm>
                    <a:off x="2215" y="2181"/>
                    <a:ext cx="185" cy="71"/>
                    <a:chOff x="2831" y="847"/>
                    <a:chExt cx="146" cy="103"/>
                  </a:xfrm>
                </p:grpSpPr>
                <p:sp>
                  <p:nvSpPr>
                    <p:cNvPr id="15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49" name="Group 52"/>
                  <p:cNvGrpSpPr/>
                  <p:nvPr/>
                </p:nvGrpSpPr>
                <p:grpSpPr bwMode="auto">
                  <a:xfrm flipV="1">
                    <a:off x="2215" y="2179"/>
                    <a:ext cx="185" cy="72"/>
                    <a:chOff x="2831" y="843"/>
                    <a:chExt cx="146" cy="103"/>
                  </a:xfrm>
                </p:grpSpPr>
                <p:sp>
                  <p:nvSpPr>
                    <p:cNvPr id="15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05" name="组合 104"/>
            <p:cNvGrpSpPr/>
            <p:nvPr/>
          </p:nvGrpSpPr>
          <p:grpSpPr>
            <a:xfrm>
              <a:off x="6116167" y="4767524"/>
              <a:ext cx="461783" cy="519981"/>
              <a:chOff x="1003842" y="2355021"/>
              <a:chExt cx="539165" cy="607115"/>
            </a:xfrm>
          </p:grpSpPr>
          <p:sp>
            <p:nvSpPr>
              <p:cNvPr id="106"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2b</a:t>
                </a:r>
              </a:p>
            </p:txBody>
          </p:sp>
          <p:grpSp>
            <p:nvGrpSpPr>
              <p:cNvPr id="118" name="组合 117"/>
              <p:cNvGrpSpPr/>
              <p:nvPr/>
            </p:nvGrpSpPr>
            <p:grpSpPr>
              <a:xfrm>
                <a:off x="1003842" y="2675849"/>
                <a:ext cx="530356" cy="286287"/>
                <a:chOff x="5009155" y="5796953"/>
                <a:chExt cx="644233" cy="347757"/>
              </a:xfrm>
            </p:grpSpPr>
            <p:grpSp>
              <p:nvGrpSpPr>
                <p:cNvPr id="121" name="组合 120"/>
                <p:cNvGrpSpPr/>
                <p:nvPr/>
              </p:nvGrpSpPr>
              <p:grpSpPr>
                <a:xfrm>
                  <a:off x="5009155" y="5796953"/>
                  <a:ext cx="644233" cy="347757"/>
                  <a:chOff x="5009080" y="5796953"/>
                  <a:chExt cx="1698203" cy="916690"/>
                </a:xfrm>
              </p:grpSpPr>
              <p:sp>
                <p:nvSpPr>
                  <p:cNvPr id="13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22" name="Group 47"/>
                <p:cNvGrpSpPr/>
                <p:nvPr/>
              </p:nvGrpSpPr>
              <p:grpSpPr bwMode="auto">
                <a:xfrm>
                  <a:off x="5109385" y="5867405"/>
                  <a:ext cx="374922" cy="90859"/>
                  <a:chOff x="2215" y="2179"/>
                  <a:chExt cx="185" cy="73"/>
                </a:xfrm>
              </p:grpSpPr>
              <p:grpSp>
                <p:nvGrpSpPr>
                  <p:cNvPr id="128" name="Group 48"/>
                  <p:cNvGrpSpPr/>
                  <p:nvPr/>
                </p:nvGrpSpPr>
                <p:grpSpPr bwMode="auto">
                  <a:xfrm>
                    <a:off x="2215" y="2181"/>
                    <a:ext cx="185" cy="71"/>
                    <a:chOff x="2831" y="847"/>
                    <a:chExt cx="146" cy="103"/>
                  </a:xfrm>
                </p:grpSpPr>
                <p:sp>
                  <p:nvSpPr>
                    <p:cNvPr id="13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29" name="Group 52"/>
                  <p:cNvGrpSpPr/>
                  <p:nvPr/>
                </p:nvGrpSpPr>
                <p:grpSpPr bwMode="auto">
                  <a:xfrm flipV="1">
                    <a:off x="2215" y="2179"/>
                    <a:ext cx="185" cy="72"/>
                    <a:chOff x="2831" y="843"/>
                    <a:chExt cx="146" cy="103"/>
                  </a:xfrm>
                </p:grpSpPr>
                <p:sp>
                  <p:nvSpPr>
                    <p:cNvPr id="13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3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0" y="303925"/>
              <a:ext cx="4695873" cy="687997"/>
              <a:chOff x="1839057" y="967769"/>
              <a:chExt cx="4695873" cy="687997"/>
            </a:xfrm>
          </p:grpSpPr>
          <p:sp>
            <p:nvSpPr>
              <p:cNvPr id="31" name="矩形: 圆角 30"/>
              <p:cNvSpPr/>
              <p:nvPr/>
            </p:nvSpPr>
            <p:spPr>
              <a:xfrm>
                <a:off x="1839057" y="967769"/>
                <a:ext cx="4695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494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路由选择</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10" name="Freeform 2"/>
          <p:cNvSpPr/>
          <p:nvPr/>
        </p:nvSpPr>
        <p:spPr bwMode="auto">
          <a:xfrm>
            <a:off x="8756417" y="4603557"/>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sp>
        <p:nvSpPr>
          <p:cNvPr id="211" name="Text Box 51"/>
          <p:cNvSpPr txBox="1">
            <a:spLocks noChangeArrowheads="1"/>
          </p:cNvSpPr>
          <p:nvPr/>
        </p:nvSpPr>
        <p:spPr bwMode="auto">
          <a:xfrm>
            <a:off x="8873568" y="4972002"/>
            <a:ext cx="6224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4" name="Text Box 51"/>
          <p:cNvSpPr txBox="1">
            <a:spLocks noChangeArrowheads="1"/>
          </p:cNvSpPr>
          <p:nvPr/>
        </p:nvSpPr>
        <p:spPr bwMode="auto">
          <a:xfrm>
            <a:off x="2351045" y="4873628"/>
            <a:ext cx="7176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20" name="组合 219"/>
          <p:cNvGrpSpPr/>
          <p:nvPr/>
        </p:nvGrpSpPr>
        <p:grpSpPr>
          <a:xfrm>
            <a:off x="1056763" y="1642152"/>
            <a:ext cx="6453051" cy="476221"/>
            <a:chOff x="1403750" y="3593123"/>
            <a:chExt cx="6453051" cy="476221"/>
          </a:xfrm>
        </p:grpSpPr>
        <p:grpSp>
          <p:nvGrpSpPr>
            <p:cNvPr id="221" name="组合 220"/>
            <p:cNvGrpSpPr/>
            <p:nvPr/>
          </p:nvGrpSpPr>
          <p:grpSpPr>
            <a:xfrm>
              <a:off x="1403750" y="3593123"/>
              <a:ext cx="490436" cy="476221"/>
              <a:chOff x="1403750" y="3593123"/>
              <a:chExt cx="808892" cy="785446"/>
            </a:xfrm>
          </p:grpSpPr>
          <p:sp>
            <p:nvSpPr>
              <p:cNvPr id="223" name="对话气泡: 椭圆形 2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2" name="Text Box 79"/>
            <p:cNvSpPr txBox="1">
              <a:spLocks noChangeArrowheads="1"/>
            </p:cNvSpPr>
            <p:nvPr/>
          </p:nvSpPr>
          <p:spPr bwMode="auto">
            <a:xfrm>
              <a:off x="1985930" y="3593123"/>
              <a:ext cx="587087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假设有两条或者更多条最佳域间路由</a:t>
              </a:r>
            </a:p>
          </p:txBody>
        </p:sp>
      </p:grpSp>
      <p:grpSp>
        <p:nvGrpSpPr>
          <p:cNvPr id="123" name="组合 122"/>
          <p:cNvGrpSpPr/>
          <p:nvPr/>
        </p:nvGrpSpPr>
        <p:grpSpPr>
          <a:xfrm>
            <a:off x="1055014" y="2234424"/>
            <a:ext cx="7316099" cy="476221"/>
            <a:chOff x="1403750" y="3593123"/>
            <a:chExt cx="7316099" cy="476221"/>
          </a:xfrm>
        </p:grpSpPr>
        <p:grpSp>
          <p:nvGrpSpPr>
            <p:cNvPr id="124" name="组合 123"/>
            <p:cNvGrpSpPr/>
            <p:nvPr/>
          </p:nvGrpSpPr>
          <p:grpSpPr>
            <a:xfrm>
              <a:off x="1403750" y="3593123"/>
              <a:ext cx="490436" cy="476221"/>
              <a:chOff x="1403750" y="3593123"/>
              <a:chExt cx="808892" cy="785446"/>
            </a:xfrm>
          </p:grpSpPr>
          <p:sp>
            <p:nvSpPr>
              <p:cNvPr id="126" name="对话气泡: 椭圆形 12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5" name="Text Box 79"/>
            <p:cNvSpPr txBox="1">
              <a:spLocks noChangeArrowheads="1"/>
            </p:cNvSpPr>
            <p:nvPr/>
          </p:nvSpPr>
          <p:spPr bwMode="auto">
            <a:xfrm>
              <a:off x="1985931" y="3593123"/>
              <a:ext cx="673391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采用热土豆思想选择距离</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NEXT-HOP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最近的路由</a:t>
              </a:r>
            </a:p>
          </p:txBody>
        </p:sp>
      </p:grpSp>
      <p:sp>
        <p:nvSpPr>
          <p:cNvPr id="133" name="Text Box 79"/>
          <p:cNvSpPr txBox="1">
            <a:spLocks noChangeArrowheads="1"/>
          </p:cNvSpPr>
          <p:nvPr/>
        </p:nvSpPr>
        <p:spPr bwMode="auto">
          <a:xfrm>
            <a:off x="1257593" y="2768748"/>
            <a:ext cx="730991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采用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IGP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确定哪个边界路由器是最近的</a:t>
            </a:r>
          </a:p>
          <a:p>
            <a:pPr marL="342900" indent="-342900">
              <a:lnSpc>
                <a:spcPct val="110000"/>
              </a:lnSpc>
              <a:buClr>
                <a:srgbClr val="009FF6"/>
              </a:buClr>
              <a:buFont typeface="Wingdings" panose="05000000000000000000" pitchFamily="2" charset="2"/>
              <a:buChar char="p"/>
            </a:pPr>
            <a:r>
              <a:rPr kumimoji="1" lang="en-US" altLang="zh-CN"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Q: </a:t>
            </a: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从</a:t>
            </a:r>
            <a:r>
              <a:rPr kumimoji="1" lang="en-US" altLang="zh-CN"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1c</a:t>
            </a: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来说</a:t>
            </a:r>
            <a:r>
              <a:rPr kumimoji="1" lang="en-US" altLang="zh-CN"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选择</a:t>
            </a:r>
            <a:r>
              <a:rPr kumimoji="1" lang="en-US" altLang="zh-CN"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AS3 AS131</a:t>
            </a: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还是</a:t>
            </a:r>
            <a:r>
              <a:rPr kumimoji="1" lang="en-US" altLang="zh-CN"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AS2 AS17?</a:t>
            </a: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显然应该选择</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AS3 AS131</a:t>
            </a:r>
          </a:p>
        </p:txBody>
      </p:sp>
      <p:cxnSp>
        <p:nvCxnSpPr>
          <p:cNvPr id="356" name="直接连接符 355"/>
          <p:cNvCxnSpPr/>
          <p:nvPr/>
        </p:nvCxnSpPr>
        <p:spPr>
          <a:xfrm>
            <a:off x="8278972" y="5499044"/>
            <a:ext cx="7423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354"/>
          <p:cNvCxnSpPr/>
          <p:nvPr/>
        </p:nvCxnSpPr>
        <p:spPr>
          <a:xfrm>
            <a:off x="7889320" y="5048539"/>
            <a:ext cx="9596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p:nvPr/>
        </p:nvCxnSpPr>
        <p:spPr>
          <a:xfrm>
            <a:off x="2992081" y="5201813"/>
            <a:ext cx="5700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AutoShape 118"/>
          <p:cNvSpPr>
            <a:spLocks noChangeArrowheads="1"/>
          </p:cNvSpPr>
          <p:nvPr/>
        </p:nvSpPr>
        <p:spPr bwMode="auto">
          <a:xfrm rot="12508575">
            <a:off x="4595630" y="5209505"/>
            <a:ext cx="725488" cy="260350"/>
          </a:xfrm>
          <a:prstGeom prst="leftArrow">
            <a:avLst>
              <a:gd name="adj1" fmla="val 50000"/>
              <a:gd name="adj2" fmla="val 69540"/>
            </a:avLst>
          </a:prstGeom>
          <a:solidFill>
            <a:srgbClr val="009FF6"/>
          </a:solidFill>
          <a:ln>
            <a:noFill/>
          </a:ln>
        </p:spPr>
        <p:txBody>
          <a:bodyPr wrap="none" anchor="ct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eaLnBrk="1" fontAlgn="auto" hangingPunct="1">
              <a:spcBef>
                <a:spcPts val="0"/>
              </a:spcBef>
              <a:spcAft>
                <a:spcPts val="0"/>
              </a:spcAft>
              <a:defRPr/>
            </a:pPr>
            <a:endParaRPr lang="zh-CN" altLang="zh-CN" u="none" kern="0">
              <a:solidFill>
                <a:srgbClr val="000000"/>
              </a:solidFill>
            </a:endParaRPr>
          </a:p>
        </p:txBody>
      </p:sp>
      <p:sp>
        <p:nvSpPr>
          <p:cNvPr id="390" name="AutoShape 118"/>
          <p:cNvSpPr>
            <a:spLocks noChangeArrowheads="1"/>
          </p:cNvSpPr>
          <p:nvPr/>
        </p:nvSpPr>
        <p:spPr bwMode="auto">
          <a:xfrm rot="2212823">
            <a:off x="5579801" y="5545932"/>
            <a:ext cx="511849" cy="260350"/>
          </a:xfrm>
          <a:prstGeom prst="leftArrow">
            <a:avLst>
              <a:gd name="adj1" fmla="val 50000"/>
              <a:gd name="adj2" fmla="val 69540"/>
            </a:avLst>
          </a:prstGeom>
          <a:solidFill>
            <a:srgbClr val="009FF6"/>
          </a:solidFill>
          <a:ln>
            <a:noFill/>
          </a:ln>
        </p:spPr>
        <p:txBody>
          <a:bodyPr wrap="none" anchor="ct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eaLnBrk="1" fontAlgn="auto" hangingPunct="1">
              <a:spcBef>
                <a:spcPts val="0"/>
              </a:spcBef>
              <a:spcAft>
                <a:spcPts val="0"/>
              </a:spcAft>
              <a:defRPr/>
            </a:pPr>
            <a:endParaRPr lang="zh-CN" altLang="zh-CN" u="none" kern="0">
              <a:solidFill>
                <a:srgbClr val="000000"/>
              </a:solidFill>
            </a:endParaRPr>
          </a:p>
        </p:txBody>
      </p:sp>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3040298" y="2068075"/>
              <a:ext cx="12960" cy="13320"/>
            </p14:xfrm>
          </p:contentPart>
        </mc:Choice>
        <mc:Fallback xmlns="">
          <p:pic>
            <p:nvPicPr>
              <p:cNvPr id="4" name="墨迹 3"/>
              <p:cNvPicPr/>
              <p:nvPr/>
            </p:nvPicPr>
            <p:blipFill>
              <a:blip r:embed="rId5"/>
              <a:stretch>
                <a:fillRect/>
              </a:stretch>
            </p:blipFill>
            <p:spPr>
              <a:xfrm>
                <a:off x="3030938" y="2058715"/>
                <a:ext cx="31680" cy="32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left)">
                                      <p:cBhvr>
                                        <p:cTn id="7" dur="500"/>
                                        <p:tgtEl>
                                          <p:spTgt spid="2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left)">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mph" presetSubtype="0" repeatCount="2000" fill="hold" nodeType="clickEffect">
                                  <p:stCondLst>
                                    <p:cond delay="0"/>
                                  </p:stCondLst>
                                  <p:childTnLst>
                                    <p:animEffect transition="out" filter="fade">
                                      <p:cBhvr>
                                        <p:cTn id="15" dur="500" tmFilter="0, 0; .2, .5; .8, .5; 1, 0"/>
                                        <p:tgtEl>
                                          <p:spTgt spid="99"/>
                                        </p:tgtEl>
                                      </p:cBhvr>
                                    </p:animEffect>
                                    <p:animScale>
                                      <p:cBhvr>
                                        <p:cTn id="16" dur="250" autoRev="1" fill="hold"/>
                                        <p:tgtEl>
                                          <p:spTgt spid="99"/>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repeatCount="3000" fill="hold" nodeType="click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par>
                                <p:cTn id="22" presetID="26" presetClass="emph" presetSubtype="0" repeatCount="3000" fill="hold" nodeType="withEffect">
                                  <p:stCondLst>
                                    <p:cond delay="0"/>
                                  </p:stCondLst>
                                  <p:childTnLst>
                                    <p:animEffect transition="out" filter="fade">
                                      <p:cBhvr>
                                        <p:cTn id="23" dur="500" tmFilter="0, 0; .2, .5; .8, .5; 1, 0"/>
                                        <p:tgtEl>
                                          <p:spTgt spid="3"/>
                                        </p:tgtEl>
                                      </p:cBhvr>
                                    </p:animEffect>
                                    <p:animScale>
                                      <p:cBhvr>
                                        <p:cTn id="24" dur="250" autoRev="1" fill="hold"/>
                                        <p:tgtEl>
                                          <p:spTgt spid="3"/>
                                        </p:tgtEl>
                                      </p:cBhvr>
                                      <p:by x="105000" y="105000"/>
                                    </p:animScale>
                                  </p:childTnLst>
                                </p:cTn>
                              </p:par>
                            </p:childTnLst>
                          </p:cTn>
                        </p:par>
                        <p:par>
                          <p:cTn id="25" fill="hold">
                            <p:stCondLst>
                              <p:cond delay="500"/>
                            </p:stCondLst>
                            <p:childTnLst>
                              <p:par>
                                <p:cTn id="26" presetID="26" presetClass="emph" presetSubtype="0" repeatCount="3000" fill="hold" nodeType="afterEffect">
                                  <p:stCondLst>
                                    <p:cond delay="0"/>
                                  </p:stCondLst>
                                  <p:childTnLst>
                                    <p:animEffect transition="out" filter="fade">
                                      <p:cBhvr>
                                        <p:cTn id="27" dur="500" tmFilter="0, 0; .2, .5; .8, .5; 1, 0"/>
                                        <p:tgtEl>
                                          <p:spTgt spid="2"/>
                                        </p:tgtEl>
                                      </p:cBhvr>
                                    </p:animEffect>
                                    <p:animScale>
                                      <p:cBhvr>
                                        <p:cTn id="28" dur="250" autoRev="1" fill="hold"/>
                                        <p:tgtEl>
                                          <p:spTgt spid="2"/>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3">
                                            <p:txEl>
                                              <p:pRg st="0" end="0"/>
                                            </p:txEl>
                                          </p:spTgt>
                                        </p:tgtEl>
                                        <p:attrNameLst>
                                          <p:attrName>style.visibility</p:attrName>
                                        </p:attrNameLst>
                                      </p:cBhvr>
                                      <p:to>
                                        <p:strVal val="visible"/>
                                      </p:to>
                                    </p:set>
                                    <p:animEffect transition="in" filter="wipe(left)">
                                      <p:cBhvr>
                                        <p:cTn id="33" dur="500"/>
                                        <p:tgtEl>
                                          <p:spTgt spid="13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33">
                                            <p:txEl>
                                              <p:pRg st="1" end="1"/>
                                            </p:txEl>
                                          </p:spTgt>
                                        </p:tgtEl>
                                        <p:attrNameLst>
                                          <p:attrName>style.visibility</p:attrName>
                                        </p:attrNameLst>
                                      </p:cBhvr>
                                      <p:to>
                                        <p:strVal val="visible"/>
                                      </p:to>
                                    </p:set>
                                    <p:animEffect transition="in" filter="wipe(left)">
                                      <p:cBhvr>
                                        <p:cTn id="38" dur="500"/>
                                        <p:tgtEl>
                                          <p:spTgt spid="133">
                                            <p:txEl>
                                              <p:pRg st="1" end="1"/>
                                            </p:txEl>
                                          </p:spTgt>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390"/>
                                        </p:tgtEl>
                                        <p:attrNameLst>
                                          <p:attrName>style.visibility</p:attrName>
                                        </p:attrNameLst>
                                      </p:cBhvr>
                                      <p:to>
                                        <p:strVal val="visible"/>
                                      </p:to>
                                    </p:set>
                                    <p:animEffect transition="in" filter="blinds(horizontal)">
                                      <p:cBhvr>
                                        <p:cTn id="42" dur="500"/>
                                        <p:tgtEl>
                                          <p:spTgt spid="39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89"/>
                                        </p:tgtEl>
                                        <p:attrNameLst>
                                          <p:attrName>style.visibility</p:attrName>
                                        </p:attrNameLst>
                                      </p:cBhvr>
                                      <p:to>
                                        <p:strVal val="visible"/>
                                      </p:to>
                                    </p:set>
                                    <p:animEffect transition="in" filter="blinds(horizontal)">
                                      <p:cBhvr>
                                        <p:cTn id="45" dur="500"/>
                                        <p:tgtEl>
                                          <p:spTgt spid="38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3">
                                            <p:txEl>
                                              <p:pRg st="2" end="2"/>
                                            </p:txEl>
                                          </p:spTgt>
                                        </p:tgtEl>
                                        <p:attrNameLst>
                                          <p:attrName>style.visibility</p:attrName>
                                        </p:attrNameLst>
                                      </p:cBhvr>
                                      <p:to>
                                        <p:strVal val="visible"/>
                                      </p:to>
                                    </p:set>
                                    <p:animEffect transition="in" filter="wipe(left)">
                                      <p:cBhvr>
                                        <p:cTn id="50" dur="500"/>
                                        <p:tgtEl>
                                          <p:spTgt spid="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uiExpand="1" build="p"/>
      <p:bldP spid="389" grpId="0" animBg="1"/>
      <p:bldP spid="39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1631674" y="1507470"/>
            <a:ext cx="8303948" cy="1977302"/>
            <a:chOff x="78178" y="1507470"/>
            <a:chExt cx="8303948" cy="1977302"/>
          </a:xfrm>
        </p:grpSpPr>
        <p:grpSp>
          <p:nvGrpSpPr>
            <p:cNvPr id="111" name="组合 110"/>
            <p:cNvGrpSpPr/>
            <p:nvPr/>
          </p:nvGrpSpPr>
          <p:grpSpPr>
            <a:xfrm>
              <a:off x="78178" y="1507470"/>
              <a:ext cx="8303948" cy="1977302"/>
              <a:chOff x="78178" y="1507470"/>
              <a:chExt cx="8303948" cy="1977302"/>
            </a:xfrm>
          </p:grpSpPr>
          <p:sp>
            <p:nvSpPr>
              <p:cNvPr id="392" name="Freeform 2"/>
              <p:cNvSpPr/>
              <p:nvPr/>
            </p:nvSpPr>
            <p:spPr bwMode="auto">
              <a:xfrm flipH="1">
                <a:off x="78178" y="1593081"/>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393" name="组合 392"/>
              <p:cNvGrpSpPr/>
              <p:nvPr/>
            </p:nvGrpSpPr>
            <p:grpSpPr>
              <a:xfrm>
                <a:off x="1529137" y="1507470"/>
                <a:ext cx="1779108" cy="1189421"/>
                <a:chOff x="2707027" y="1673538"/>
                <a:chExt cx="3810000" cy="3520449"/>
              </a:xfrm>
            </p:grpSpPr>
            <p:grpSp>
              <p:nvGrpSpPr>
                <p:cNvPr id="427" name="组合 426"/>
                <p:cNvGrpSpPr/>
                <p:nvPr/>
              </p:nvGrpSpPr>
              <p:grpSpPr>
                <a:xfrm>
                  <a:off x="2707027" y="1673538"/>
                  <a:ext cx="3810000" cy="3520449"/>
                  <a:chOff x="2363126" y="1676863"/>
                  <a:chExt cx="3995264" cy="3691633"/>
                </a:xfrm>
              </p:grpSpPr>
              <p:sp>
                <p:nvSpPr>
                  <p:cNvPr id="429" name="椭圆 428"/>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0" name="椭圆 429"/>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428" name="弧形 427"/>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cxnSp>
            <p:nvCxnSpPr>
              <p:cNvPr id="394" name="直接连接符 393"/>
              <p:cNvCxnSpPr/>
              <p:nvPr/>
            </p:nvCxnSpPr>
            <p:spPr>
              <a:xfrm>
                <a:off x="1285943" y="2268058"/>
                <a:ext cx="5700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5" name="Freeform 2"/>
              <p:cNvSpPr/>
              <p:nvPr/>
            </p:nvSpPr>
            <p:spPr bwMode="auto">
              <a:xfrm>
                <a:off x="7050279" y="1666508"/>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endParaRPr lang="zh-CN" altLang="en-US"/>
              </a:p>
            </p:txBody>
          </p:sp>
          <p:grpSp>
            <p:nvGrpSpPr>
              <p:cNvPr id="396" name="组合 395"/>
              <p:cNvGrpSpPr/>
              <p:nvPr/>
            </p:nvGrpSpPr>
            <p:grpSpPr>
              <a:xfrm>
                <a:off x="4931915" y="1815627"/>
                <a:ext cx="2087626" cy="1158617"/>
                <a:chOff x="2707027" y="1673538"/>
                <a:chExt cx="3810000" cy="3520449"/>
              </a:xfrm>
            </p:grpSpPr>
            <p:grpSp>
              <p:nvGrpSpPr>
                <p:cNvPr id="423" name="组合 422"/>
                <p:cNvGrpSpPr/>
                <p:nvPr/>
              </p:nvGrpSpPr>
              <p:grpSpPr>
                <a:xfrm>
                  <a:off x="2707027" y="1673538"/>
                  <a:ext cx="3810000" cy="3520449"/>
                  <a:chOff x="2363126" y="1676863"/>
                  <a:chExt cx="3995264" cy="3691633"/>
                </a:xfrm>
              </p:grpSpPr>
              <p:sp>
                <p:nvSpPr>
                  <p:cNvPr id="425" name="椭圆 424"/>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26" name="椭圆 425"/>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424" name="弧形 423"/>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cxnSp>
            <p:nvCxnSpPr>
              <p:cNvPr id="397" name="直接连接符 396"/>
              <p:cNvCxnSpPr/>
              <p:nvPr/>
            </p:nvCxnSpPr>
            <p:spPr>
              <a:xfrm>
                <a:off x="6183182" y="2114784"/>
                <a:ext cx="9596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直接连接符 397"/>
              <p:cNvCxnSpPr/>
              <p:nvPr/>
            </p:nvCxnSpPr>
            <p:spPr>
              <a:xfrm>
                <a:off x="6572834" y="2565289"/>
                <a:ext cx="7423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9" name="组合 398"/>
              <p:cNvGrpSpPr/>
              <p:nvPr/>
            </p:nvGrpSpPr>
            <p:grpSpPr>
              <a:xfrm>
                <a:off x="2874709" y="2326155"/>
                <a:ext cx="2087626" cy="1158617"/>
                <a:chOff x="2707027" y="1673538"/>
                <a:chExt cx="3810000" cy="3520449"/>
              </a:xfrm>
            </p:grpSpPr>
            <p:grpSp>
              <p:nvGrpSpPr>
                <p:cNvPr id="419" name="组合 418"/>
                <p:cNvGrpSpPr/>
                <p:nvPr/>
              </p:nvGrpSpPr>
              <p:grpSpPr>
                <a:xfrm>
                  <a:off x="2707027" y="1673538"/>
                  <a:ext cx="3810000" cy="3520449"/>
                  <a:chOff x="2363126" y="1676863"/>
                  <a:chExt cx="3995264" cy="3691633"/>
                </a:xfrm>
              </p:grpSpPr>
              <p:sp>
                <p:nvSpPr>
                  <p:cNvPr id="421" name="椭圆 420"/>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22" name="椭圆 421"/>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420" name="弧形 41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grpSp>
          <p:sp>
            <p:nvSpPr>
              <p:cNvPr id="400" name="Line 38"/>
              <p:cNvSpPr>
                <a:spLocks noChangeShapeType="1"/>
              </p:cNvSpPr>
              <p:nvPr/>
            </p:nvSpPr>
            <p:spPr bwMode="auto">
              <a:xfrm>
                <a:off x="5616353" y="2429751"/>
                <a:ext cx="496682" cy="118630"/>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Freeform 39"/>
              <p:cNvSpPr/>
              <p:nvPr/>
            </p:nvSpPr>
            <p:spPr bwMode="auto">
              <a:xfrm>
                <a:off x="2304145" y="2148804"/>
                <a:ext cx="323421" cy="112117"/>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Freeform 40"/>
              <p:cNvSpPr/>
              <p:nvPr/>
            </p:nvSpPr>
            <p:spPr bwMode="auto">
              <a:xfrm>
                <a:off x="2962502" y="2238613"/>
                <a:ext cx="643515" cy="364589"/>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3" name="Freeform 41"/>
              <p:cNvSpPr/>
              <p:nvPr/>
            </p:nvSpPr>
            <p:spPr bwMode="auto">
              <a:xfrm>
                <a:off x="4445877" y="2476958"/>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Text Box 49"/>
              <p:cNvSpPr txBox="1">
                <a:spLocks noChangeArrowheads="1"/>
              </p:cNvSpPr>
              <p:nvPr/>
            </p:nvSpPr>
            <p:spPr bwMode="auto">
              <a:xfrm>
                <a:off x="2343930" y="2236334"/>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AS3</a:t>
                </a:r>
              </a:p>
            </p:txBody>
          </p:sp>
          <p:sp>
            <p:nvSpPr>
              <p:cNvPr id="405" name="Text Box 50"/>
              <p:cNvSpPr txBox="1">
                <a:spLocks noChangeArrowheads="1"/>
              </p:cNvSpPr>
              <p:nvPr/>
            </p:nvSpPr>
            <p:spPr bwMode="auto">
              <a:xfrm>
                <a:off x="3117676" y="2986226"/>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AS1</a:t>
                </a:r>
              </a:p>
            </p:txBody>
          </p:sp>
          <p:sp>
            <p:nvSpPr>
              <p:cNvPr id="406" name="Text Box 51"/>
              <p:cNvSpPr txBox="1">
                <a:spLocks noChangeArrowheads="1"/>
              </p:cNvSpPr>
              <p:nvPr/>
            </p:nvSpPr>
            <p:spPr bwMode="auto">
              <a:xfrm>
                <a:off x="5576567" y="2584157"/>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AS2</a:t>
                </a:r>
              </a:p>
            </p:txBody>
          </p:sp>
          <p:sp>
            <p:nvSpPr>
              <p:cNvPr id="407" name="Line 93"/>
              <p:cNvSpPr>
                <a:spLocks noChangeShapeType="1"/>
              </p:cNvSpPr>
              <p:nvPr/>
            </p:nvSpPr>
            <p:spPr bwMode="auto">
              <a:xfrm flipH="1">
                <a:off x="3511043" y="2654343"/>
                <a:ext cx="119358" cy="10031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Line 94"/>
              <p:cNvSpPr>
                <a:spLocks noChangeShapeType="1"/>
              </p:cNvSpPr>
              <p:nvPr/>
            </p:nvSpPr>
            <p:spPr bwMode="auto">
              <a:xfrm>
                <a:off x="3837031" y="2636792"/>
                <a:ext cx="0" cy="34943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9" name="Line 95"/>
              <p:cNvSpPr>
                <a:spLocks noChangeShapeType="1"/>
              </p:cNvSpPr>
              <p:nvPr/>
            </p:nvSpPr>
            <p:spPr bwMode="auto">
              <a:xfrm>
                <a:off x="3967939" y="2646475"/>
                <a:ext cx="401709" cy="207513"/>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Line 96"/>
              <p:cNvSpPr>
                <a:spLocks noChangeShapeType="1"/>
              </p:cNvSpPr>
              <p:nvPr/>
            </p:nvSpPr>
            <p:spPr bwMode="auto">
              <a:xfrm flipH="1">
                <a:off x="4065479" y="2929717"/>
                <a:ext cx="304170" cy="7474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1" name="Line 97"/>
              <p:cNvSpPr>
                <a:spLocks noChangeShapeType="1"/>
              </p:cNvSpPr>
              <p:nvPr/>
            </p:nvSpPr>
            <p:spPr bwMode="auto">
              <a:xfrm flipH="1" flipV="1">
                <a:off x="3558080" y="2817781"/>
                <a:ext cx="769215" cy="52925"/>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Line 98"/>
              <p:cNvSpPr>
                <a:spLocks noChangeShapeType="1"/>
              </p:cNvSpPr>
              <p:nvPr/>
            </p:nvSpPr>
            <p:spPr bwMode="auto">
              <a:xfrm flipV="1">
                <a:off x="5548332" y="2265510"/>
                <a:ext cx="282352"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3" name="Line 103"/>
              <p:cNvSpPr>
                <a:spLocks noChangeShapeType="1"/>
              </p:cNvSpPr>
              <p:nvPr/>
            </p:nvSpPr>
            <p:spPr bwMode="auto">
              <a:xfrm flipH="1" flipV="1">
                <a:off x="2469705" y="1962927"/>
                <a:ext cx="195079" cy="108182"/>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Line 105"/>
              <p:cNvSpPr>
                <a:spLocks noChangeShapeType="1"/>
              </p:cNvSpPr>
              <p:nvPr/>
            </p:nvSpPr>
            <p:spPr bwMode="auto">
              <a:xfrm>
                <a:off x="6113035" y="2307800"/>
                <a:ext cx="70147" cy="180011"/>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5" name="Line 106"/>
              <p:cNvSpPr>
                <a:spLocks noChangeShapeType="1"/>
              </p:cNvSpPr>
              <p:nvPr/>
            </p:nvSpPr>
            <p:spPr bwMode="auto">
              <a:xfrm>
                <a:off x="3522594" y="2870708"/>
                <a:ext cx="162994" cy="83596"/>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Line 104"/>
              <p:cNvSpPr>
                <a:spLocks noChangeShapeType="1"/>
              </p:cNvSpPr>
              <p:nvPr/>
            </p:nvSpPr>
            <p:spPr bwMode="auto">
              <a:xfrm flipH="1">
                <a:off x="2121899" y="1979646"/>
                <a:ext cx="119358" cy="233084"/>
              </a:xfrm>
              <a:prstGeom prst="line">
                <a:avLst/>
              </a:prstGeom>
              <a:noFill/>
              <a:ln w="19050">
                <a:solidFill>
                  <a:schemeClr val="tx1"/>
                </a:solidFill>
                <a:prstDash val="solid"/>
                <a:round/>
              </a:ln>
              <a:extLst>
                <a:ext uri="{909E8E84-426E-40DD-AFC4-6F175D3DCCD1}">
                  <a14:hiddenFill xmlns:a14="http://schemas.microsoft.com/office/drawing/2010/main">
                    <a:noFill/>
                  </a14:hiddenFill>
                </a:ext>
              </a:extLst>
            </p:spPr>
            <p:txBody>
              <a:bodyPr/>
              <a:lstStyle/>
              <a:p>
                <a:endParaRPr lang="zh-CN" altLang="en-US" sz="1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7" name="Text Box 51"/>
              <p:cNvSpPr txBox="1">
                <a:spLocks noChangeArrowheads="1"/>
              </p:cNvSpPr>
              <p:nvPr/>
            </p:nvSpPr>
            <p:spPr bwMode="auto">
              <a:xfrm>
                <a:off x="7167430" y="2034953"/>
                <a:ext cx="742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Text Box 51"/>
              <p:cNvSpPr txBox="1">
                <a:spLocks noChangeArrowheads="1"/>
              </p:cNvSpPr>
              <p:nvPr/>
            </p:nvSpPr>
            <p:spPr bwMode="auto">
              <a:xfrm>
                <a:off x="706386" y="1936579"/>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其他网络</a:t>
                </a:r>
                <a:endPar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12" name="组合 111"/>
            <p:cNvGrpSpPr/>
            <p:nvPr/>
          </p:nvGrpSpPr>
          <p:grpSpPr>
            <a:xfrm>
              <a:off x="1857881" y="2158565"/>
              <a:ext cx="493615" cy="510278"/>
              <a:chOff x="1003842" y="2675849"/>
              <a:chExt cx="576331" cy="595787"/>
            </a:xfrm>
          </p:grpSpPr>
          <p:sp>
            <p:nvSpPr>
              <p:cNvPr id="375"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3b</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76" name="组合 375"/>
              <p:cNvGrpSpPr/>
              <p:nvPr/>
            </p:nvGrpSpPr>
            <p:grpSpPr>
              <a:xfrm>
                <a:off x="1003842" y="2675849"/>
                <a:ext cx="530356" cy="286287"/>
                <a:chOff x="5009155" y="5796953"/>
                <a:chExt cx="644233" cy="347757"/>
              </a:xfrm>
            </p:grpSpPr>
            <p:grpSp>
              <p:nvGrpSpPr>
                <p:cNvPr id="377" name="组合 376"/>
                <p:cNvGrpSpPr/>
                <p:nvPr/>
              </p:nvGrpSpPr>
              <p:grpSpPr>
                <a:xfrm>
                  <a:off x="5009155" y="5796953"/>
                  <a:ext cx="644233" cy="347757"/>
                  <a:chOff x="5009080" y="5796953"/>
                  <a:chExt cx="1698203" cy="916690"/>
                </a:xfrm>
              </p:grpSpPr>
              <p:sp>
                <p:nvSpPr>
                  <p:cNvPr id="38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8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8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90"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91"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78" name="Group 47"/>
                <p:cNvGrpSpPr/>
                <p:nvPr/>
              </p:nvGrpSpPr>
              <p:grpSpPr bwMode="auto">
                <a:xfrm>
                  <a:off x="5109385" y="5867405"/>
                  <a:ext cx="374922" cy="90859"/>
                  <a:chOff x="2215" y="2179"/>
                  <a:chExt cx="185" cy="73"/>
                </a:xfrm>
              </p:grpSpPr>
              <p:grpSp>
                <p:nvGrpSpPr>
                  <p:cNvPr id="379" name="Group 48"/>
                  <p:cNvGrpSpPr/>
                  <p:nvPr/>
                </p:nvGrpSpPr>
                <p:grpSpPr bwMode="auto">
                  <a:xfrm>
                    <a:off x="2215" y="2181"/>
                    <a:ext cx="185" cy="71"/>
                    <a:chOff x="2831" y="847"/>
                    <a:chExt cx="146" cy="103"/>
                  </a:xfrm>
                </p:grpSpPr>
                <p:sp>
                  <p:nvSpPr>
                    <p:cNvPr id="38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8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8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80" name="Group 52"/>
                  <p:cNvGrpSpPr/>
                  <p:nvPr/>
                </p:nvGrpSpPr>
                <p:grpSpPr bwMode="auto">
                  <a:xfrm flipV="1">
                    <a:off x="2215" y="2179"/>
                    <a:ext cx="185" cy="72"/>
                    <a:chOff x="2831" y="843"/>
                    <a:chExt cx="146" cy="103"/>
                  </a:xfrm>
                </p:grpSpPr>
                <p:sp>
                  <p:nvSpPr>
                    <p:cNvPr id="38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8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8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3" name="组合 112"/>
            <p:cNvGrpSpPr/>
            <p:nvPr/>
          </p:nvGrpSpPr>
          <p:grpSpPr>
            <a:xfrm>
              <a:off x="2127609" y="1514742"/>
              <a:ext cx="454238" cy="535009"/>
              <a:chOff x="1003842" y="2337474"/>
              <a:chExt cx="530356" cy="624662"/>
            </a:xfrm>
          </p:grpSpPr>
          <p:sp>
            <p:nvSpPr>
              <p:cNvPr id="358"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59" name="组合 358"/>
              <p:cNvGrpSpPr/>
              <p:nvPr/>
            </p:nvGrpSpPr>
            <p:grpSpPr>
              <a:xfrm>
                <a:off x="1003842" y="2675849"/>
                <a:ext cx="530356" cy="286287"/>
                <a:chOff x="5009155" y="5796953"/>
                <a:chExt cx="644233" cy="347757"/>
              </a:xfrm>
            </p:grpSpPr>
            <p:grpSp>
              <p:nvGrpSpPr>
                <p:cNvPr id="360" name="组合 359"/>
                <p:cNvGrpSpPr/>
                <p:nvPr/>
              </p:nvGrpSpPr>
              <p:grpSpPr>
                <a:xfrm>
                  <a:off x="5009155" y="5796953"/>
                  <a:ext cx="644233" cy="347757"/>
                  <a:chOff x="5009080" y="5796953"/>
                  <a:chExt cx="1698203" cy="916690"/>
                </a:xfrm>
              </p:grpSpPr>
              <p:sp>
                <p:nvSpPr>
                  <p:cNvPr id="37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7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7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73"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74"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61" name="Group 47"/>
                <p:cNvGrpSpPr/>
                <p:nvPr/>
              </p:nvGrpSpPr>
              <p:grpSpPr bwMode="auto">
                <a:xfrm>
                  <a:off x="5109385" y="5867405"/>
                  <a:ext cx="374922" cy="90859"/>
                  <a:chOff x="2215" y="2179"/>
                  <a:chExt cx="185" cy="73"/>
                </a:xfrm>
              </p:grpSpPr>
              <p:grpSp>
                <p:nvGrpSpPr>
                  <p:cNvPr id="362" name="Group 48"/>
                  <p:cNvGrpSpPr/>
                  <p:nvPr/>
                </p:nvGrpSpPr>
                <p:grpSpPr bwMode="auto">
                  <a:xfrm>
                    <a:off x="2215" y="2181"/>
                    <a:ext cx="185" cy="71"/>
                    <a:chOff x="2831" y="847"/>
                    <a:chExt cx="146" cy="103"/>
                  </a:xfrm>
                </p:grpSpPr>
                <p:sp>
                  <p:nvSpPr>
                    <p:cNvPr id="36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63" name="Group 52"/>
                  <p:cNvGrpSpPr/>
                  <p:nvPr/>
                </p:nvGrpSpPr>
                <p:grpSpPr bwMode="auto">
                  <a:xfrm flipV="1">
                    <a:off x="2215" y="2179"/>
                    <a:ext cx="185" cy="72"/>
                    <a:chOff x="2831" y="843"/>
                    <a:chExt cx="146" cy="103"/>
                  </a:xfrm>
                </p:grpSpPr>
                <p:sp>
                  <p:nvSpPr>
                    <p:cNvPr id="36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4" name="组合 113"/>
            <p:cNvGrpSpPr/>
            <p:nvPr/>
          </p:nvGrpSpPr>
          <p:grpSpPr>
            <a:xfrm>
              <a:off x="2610002" y="1717724"/>
              <a:ext cx="454238" cy="535009"/>
              <a:chOff x="1003842" y="2337474"/>
              <a:chExt cx="530356" cy="624662"/>
            </a:xfrm>
          </p:grpSpPr>
          <p:sp>
            <p:nvSpPr>
              <p:cNvPr id="341"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42" name="组合 341"/>
              <p:cNvGrpSpPr/>
              <p:nvPr/>
            </p:nvGrpSpPr>
            <p:grpSpPr>
              <a:xfrm>
                <a:off x="1003842" y="2675849"/>
                <a:ext cx="530356" cy="286287"/>
                <a:chOff x="5009155" y="5796953"/>
                <a:chExt cx="644233" cy="347757"/>
              </a:xfrm>
            </p:grpSpPr>
            <p:grpSp>
              <p:nvGrpSpPr>
                <p:cNvPr id="343" name="组合 342"/>
                <p:cNvGrpSpPr/>
                <p:nvPr/>
              </p:nvGrpSpPr>
              <p:grpSpPr>
                <a:xfrm>
                  <a:off x="5009155" y="5796953"/>
                  <a:ext cx="644233" cy="347757"/>
                  <a:chOff x="5009080" y="5796953"/>
                  <a:chExt cx="1698203" cy="916690"/>
                </a:xfrm>
              </p:grpSpPr>
              <p:sp>
                <p:nvSpPr>
                  <p:cNvPr id="35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5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5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56"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57"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44" name="Group 47"/>
                <p:cNvGrpSpPr/>
                <p:nvPr/>
              </p:nvGrpSpPr>
              <p:grpSpPr bwMode="auto">
                <a:xfrm>
                  <a:off x="5109385" y="5867405"/>
                  <a:ext cx="374922" cy="90859"/>
                  <a:chOff x="2215" y="2179"/>
                  <a:chExt cx="185" cy="73"/>
                </a:xfrm>
              </p:grpSpPr>
              <p:grpSp>
                <p:nvGrpSpPr>
                  <p:cNvPr id="345" name="Group 48"/>
                  <p:cNvGrpSpPr/>
                  <p:nvPr/>
                </p:nvGrpSpPr>
                <p:grpSpPr bwMode="auto">
                  <a:xfrm>
                    <a:off x="2215" y="2181"/>
                    <a:ext cx="185" cy="71"/>
                    <a:chOff x="2831" y="847"/>
                    <a:chExt cx="146" cy="103"/>
                  </a:xfrm>
                </p:grpSpPr>
                <p:sp>
                  <p:nvSpPr>
                    <p:cNvPr id="35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5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5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46" name="Group 52"/>
                  <p:cNvGrpSpPr/>
                  <p:nvPr/>
                </p:nvGrpSpPr>
                <p:grpSpPr bwMode="auto">
                  <a:xfrm flipV="1">
                    <a:off x="2215" y="2179"/>
                    <a:ext cx="185" cy="72"/>
                    <a:chOff x="2831" y="843"/>
                    <a:chExt cx="146" cy="103"/>
                  </a:xfrm>
                </p:grpSpPr>
                <p:sp>
                  <p:nvSpPr>
                    <p:cNvPr id="34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5" name="组合 114"/>
            <p:cNvGrpSpPr/>
            <p:nvPr/>
          </p:nvGrpSpPr>
          <p:grpSpPr>
            <a:xfrm>
              <a:off x="3577224" y="2374425"/>
              <a:ext cx="767875" cy="338554"/>
              <a:chOff x="1003842" y="2571124"/>
              <a:chExt cx="896550" cy="395286"/>
            </a:xfrm>
          </p:grpSpPr>
          <p:sp>
            <p:nvSpPr>
              <p:cNvPr id="324"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1c</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25" name="组合 324"/>
              <p:cNvGrpSpPr/>
              <p:nvPr/>
            </p:nvGrpSpPr>
            <p:grpSpPr>
              <a:xfrm>
                <a:off x="1003842" y="2675849"/>
                <a:ext cx="530356" cy="286287"/>
                <a:chOff x="5009155" y="5796953"/>
                <a:chExt cx="644233" cy="347757"/>
              </a:xfrm>
            </p:grpSpPr>
            <p:grpSp>
              <p:nvGrpSpPr>
                <p:cNvPr id="326" name="组合 325"/>
                <p:cNvGrpSpPr/>
                <p:nvPr/>
              </p:nvGrpSpPr>
              <p:grpSpPr>
                <a:xfrm>
                  <a:off x="5009155" y="5796953"/>
                  <a:ext cx="644233" cy="347757"/>
                  <a:chOff x="5009080" y="5796953"/>
                  <a:chExt cx="1698203" cy="916690"/>
                </a:xfrm>
              </p:grpSpPr>
              <p:sp>
                <p:nvSpPr>
                  <p:cNvPr id="33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3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39"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0"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27" name="Group 47"/>
                <p:cNvGrpSpPr/>
                <p:nvPr/>
              </p:nvGrpSpPr>
              <p:grpSpPr bwMode="auto">
                <a:xfrm>
                  <a:off x="5109385" y="5867405"/>
                  <a:ext cx="374922" cy="90859"/>
                  <a:chOff x="2215" y="2179"/>
                  <a:chExt cx="185" cy="73"/>
                </a:xfrm>
              </p:grpSpPr>
              <p:grpSp>
                <p:nvGrpSpPr>
                  <p:cNvPr id="328" name="Group 48"/>
                  <p:cNvGrpSpPr/>
                  <p:nvPr/>
                </p:nvGrpSpPr>
                <p:grpSpPr bwMode="auto">
                  <a:xfrm>
                    <a:off x="2215" y="2181"/>
                    <a:ext cx="185" cy="71"/>
                    <a:chOff x="2831" y="847"/>
                    <a:chExt cx="146" cy="103"/>
                  </a:xfrm>
                </p:grpSpPr>
                <p:sp>
                  <p:nvSpPr>
                    <p:cNvPr id="33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29" name="Group 52"/>
                  <p:cNvGrpSpPr/>
                  <p:nvPr/>
                </p:nvGrpSpPr>
                <p:grpSpPr bwMode="auto">
                  <a:xfrm flipV="1">
                    <a:off x="2215" y="2179"/>
                    <a:ext cx="185" cy="72"/>
                    <a:chOff x="2831" y="843"/>
                    <a:chExt cx="146" cy="103"/>
                  </a:xfrm>
                </p:grpSpPr>
                <p:sp>
                  <p:nvSpPr>
                    <p:cNvPr id="33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3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6" name="组合 115"/>
            <p:cNvGrpSpPr/>
            <p:nvPr/>
          </p:nvGrpSpPr>
          <p:grpSpPr>
            <a:xfrm>
              <a:off x="2889809" y="2659995"/>
              <a:ext cx="765394" cy="338554"/>
              <a:chOff x="640545" y="2626048"/>
              <a:chExt cx="893653" cy="395286"/>
            </a:xfrm>
          </p:grpSpPr>
          <p:sp>
            <p:nvSpPr>
              <p:cNvPr id="307"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308" name="组合 307"/>
              <p:cNvGrpSpPr/>
              <p:nvPr/>
            </p:nvGrpSpPr>
            <p:grpSpPr>
              <a:xfrm>
                <a:off x="1003842" y="2675849"/>
                <a:ext cx="530356" cy="286287"/>
                <a:chOff x="5009155" y="5796953"/>
                <a:chExt cx="644233" cy="347757"/>
              </a:xfrm>
            </p:grpSpPr>
            <p:grpSp>
              <p:nvGrpSpPr>
                <p:cNvPr id="309" name="组合 308"/>
                <p:cNvGrpSpPr/>
                <p:nvPr/>
              </p:nvGrpSpPr>
              <p:grpSpPr>
                <a:xfrm>
                  <a:off x="5009155" y="5796953"/>
                  <a:ext cx="644233" cy="347757"/>
                  <a:chOff x="5009080" y="5796953"/>
                  <a:chExt cx="1698203" cy="916690"/>
                </a:xfrm>
              </p:grpSpPr>
              <p:sp>
                <p:nvSpPr>
                  <p:cNvPr id="31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2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22"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3"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310" name="Group 47"/>
                <p:cNvGrpSpPr/>
                <p:nvPr/>
              </p:nvGrpSpPr>
              <p:grpSpPr bwMode="auto">
                <a:xfrm>
                  <a:off x="5109385" y="5867405"/>
                  <a:ext cx="374922" cy="90859"/>
                  <a:chOff x="2215" y="2179"/>
                  <a:chExt cx="185" cy="73"/>
                </a:xfrm>
              </p:grpSpPr>
              <p:grpSp>
                <p:nvGrpSpPr>
                  <p:cNvPr id="311" name="Group 48"/>
                  <p:cNvGrpSpPr/>
                  <p:nvPr/>
                </p:nvGrpSpPr>
                <p:grpSpPr bwMode="auto">
                  <a:xfrm>
                    <a:off x="2215" y="2181"/>
                    <a:ext cx="185" cy="71"/>
                    <a:chOff x="2831" y="847"/>
                    <a:chExt cx="146" cy="103"/>
                  </a:xfrm>
                </p:grpSpPr>
                <p:sp>
                  <p:nvSpPr>
                    <p:cNvPr id="31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312" name="Group 52"/>
                  <p:cNvGrpSpPr/>
                  <p:nvPr/>
                </p:nvGrpSpPr>
                <p:grpSpPr bwMode="auto">
                  <a:xfrm flipV="1">
                    <a:off x="2215" y="2179"/>
                    <a:ext cx="185" cy="72"/>
                    <a:chOff x="2831" y="843"/>
                    <a:chExt cx="146" cy="103"/>
                  </a:xfrm>
                </p:grpSpPr>
                <p:sp>
                  <p:nvSpPr>
                    <p:cNvPr id="31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1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7" name="组合 116"/>
            <p:cNvGrpSpPr/>
            <p:nvPr/>
          </p:nvGrpSpPr>
          <p:grpSpPr>
            <a:xfrm>
              <a:off x="3666119" y="2901100"/>
              <a:ext cx="454238" cy="525244"/>
              <a:chOff x="1003842" y="2675849"/>
              <a:chExt cx="530356" cy="613260"/>
            </a:xfrm>
          </p:grpSpPr>
          <p:sp>
            <p:nvSpPr>
              <p:cNvPr id="290"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1d</a:t>
                </a:r>
                <a:endPar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91" name="组合 290"/>
              <p:cNvGrpSpPr/>
              <p:nvPr/>
            </p:nvGrpSpPr>
            <p:grpSpPr>
              <a:xfrm>
                <a:off x="1003842" y="2675849"/>
                <a:ext cx="530356" cy="286287"/>
                <a:chOff x="5009155" y="5796953"/>
                <a:chExt cx="644233" cy="347757"/>
              </a:xfrm>
            </p:grpSpPr>
            <p:grpSp>
              <p:nvGrpSpPr>
                <p:cNvPr id="292" name="组合 291"/>
                <p:cNvGrpSpPr/>
                <p:nvPr/>
              </p:nvGrpSpPr>
              <p:grpSpPr>
                <a:xfrm>
                  <a:off x="5009155" y="5796953"/>
                  <a:ext cx="644233" cy="347757"/>
                  <a:chOff x="5009080" y="5796953"/>
                  <a:chExt cx="1698203" cy="916690"/>
                </a:xfrm>
              </p:grpSpPr>
              <p:sp>
                <p:nvSpPr>
                  <p:cNvPr id="30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30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305"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6"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93" name="Group 47"/>
                <p:cNvGrpSpPr/>
                <p:nvPr/>
              </p:nvGrpSpPr>
              <p:grpSpPr bwMode="auto">
                <a:xfrm>
                  <a:off x="5109385" y="5867405"/>
                  <a:ext cx="374922" cy="90859"/>
                  <a:chOff x="2215" y="2179"/>
                  <a:chExt cx="185" cy="73"/>
                </a:xfrm>
              </p:grpSpPr>
              <p:grpSp>
                <p:nvGrpSpPr>
                  <p:cNvPr id="294" name="Group 48"/>
                  <p:cNvGrpSpPr/>
                  <p:nvPr/>
                </p:nvGrpSpPr>
                <p:grpSpPr bwMode="auto">
                  <a:xfrm>
                    <a:off x="2215" y="2181"/>
                    <a:ext cx="185" cy="71"/>
                    <a:chOff x="2831" y="847"/>
                    <a:chExt cx="146" cy="103"/>
                  </a:xfrm>
                </p:grpSpPr>
                <p:sp>
                  <p:nvSpPr>
                    <p:cNvPr id="299"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0"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01"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95" name="Group 52"/>
                  <p:cNvGrpSpPr/>
                  <p:nvPr/>
                </p:nvGrpSpPr>
                <p:grpSpPr bwMode="auto">
                  <a:xfrm flipV="1">
                    <a:off x="2215" y="2179"/>
                    <a:ext cx="185" cy="72"/>
                    <a:chOff x="2831" y="843"/>
                    <a:chExt cx="146" cy="103"/>
                  </a:xfrm>
                </p:grpSpPr>
                <p:sp>
                  <p:nvSpPr>
                    <p:cNvPr id="296"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7"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98"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19" name="组合 118"/>
            <p:cNvGrpSpPr/>
            <p:nvPr/>
          </p:nvGrpSpPr>
          <p:grpSpPr>
            <a:xfrm>
              <a:off x="4214837" y="2756688"/>
              <a:ext cx="454238" cy="545161"/>
              <a:chOff x="1003842" y="2675849"/>
              <a:chExt cx="530356" cy="636515"/>
            </a:xfrm>
          </p:grpSpPr>
          <p:sp>
            <p:nvSpPr>
              <p:cNvPr id="216"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1b</a:t>
                </a:r>
              </a:p>
            </p:txBody>
          </p:sp>
          <p:grpSp>
            <p:nvGrpSpPr>
              <p:cNvPr id="217" name="组合 216"/>
              <p:cNvGrpSpPr/>
              <p:nvPr/>
            </p:nvGrpSpPr>
            <p:grpSpPr>
              <a:xfrm>
                <a:off x="1003842" y="2675849"/>
                <a:ext cx="530356" cy="286287"/>
                <a:chOff x="5009155" y="5796953"/>
                <a:chExt cx="644233" cy="347757"/>
              </a:xfrm>
            </p:grpSpPr>
            <p:grpSp>
              <p:nvGrpSpPr>
                <p:cNvPr id="218" name="组合 217"/>
                <p:cNvGrpSpPr/>
                <p:nvPr/>
              </p:nvGrpSpPr>
              <p:grpSpPr>
                <a:xfrm>
                  <a:off x="5009155" y="5796953"/>
                  <a:ext cx="644233" cy="347757"/>
                  <a:chOff x="5009080" y="5796953"/>
                  <a:chExt cx="1698203" cy="916690"/>
                </a:xfrm>
              </p:grpSpPr>
              <p:sp>
                <p:nvSpPr>
                  <p:cNvPr id="23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3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8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88"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9"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225" name="Group 47"/>
                <p:cNvGrpSpPr/>
                <p:nvPr/>
              </p:nvGrpSpPr>
              <p:grpSpPr bwMode="auto">
                <a:xfrm>
                  <a:off x="5109385" y="5867405"/>
                  <a:ext cx="374922" cy="90859"/>
                  <a:chOff x="2215" y="2179"/>
                  <a:chExt cx="185" cy="73"/>
                </a:xfrm>
              </p:grpSpPr>
              <p:grpSp>
                <p:nvGrpSpPr>
                  <p:cNvPr id="226" name="Group 48"/>
                  <p:cNvGrpSpPr/>
                  <p:nvPr/>
                </p:nvGrpSpPr>
                <p:grpSpPr bwMode="auto">
                  <a:xfrm>
                    <a:off x="2215" y="2181"/>
                    <a:ext cx="185" cy="71"/>
                    <a:chOff x="2831" y="847"/>
                    <a:chExt cx="146" cy="103"/>
                  </a:xfrm>
                </p:grpSpPr>
                <p:sp>
                  <p:nvSpPr>
                    <p:cNvPr id="23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27" name="Group 52"/>
                  <p:cNvGrpSpPr/>
                  <p:nvPr/>
                </p:nvGrpSpPr>
                <p:grpSpPr bwMode="auto">
                  <a:xfrm flipV="1">
                    <a:off x="2215" y="2179"/>
                    <a:ext cx="185" cy="72"/>
                    <a:chOff x="2831" y="843"/>
                    <a:chExt cx="146" cy="103"/>
                  </a:xfrm>
                </p:grpSpPr>
                <p:sp>
                  <p:nvSpPr>
                    <p:cNvPr id="22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20" name="组合 119"/>
            <p:cNvGrpSpPr/>
            <p:nvPr/>
          </p:nvGrpSpPr>
          <p:grpSpPr>
            <a:xfrm>
              <a:off x="5214647" y="2279633"/>
              <a:ext cx="454238" cy="545161"/>
              <a:chOff x="1003842" y="2675849"/>
              <a:chExt cx="530356" cy="636515"/>
            </a:xfrm>
          </p:grpSpPr>
          <p:sp>
            <p:nvSpPr>
              <p:cNvPr id="196"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a:t>
                </a:r>
              </a:p>
            </p:txBody>
          </p:sp>
          <p:grpSp>
            <p:nvGrpSpPr>
              <p:cNvPr id="197" name="组合 196"/>
              <p:cNvGrpSpPr/>
              <p:nvPr/>
            </p:nvGrpSpPr>
            <p:grpSpPr>
              <a:xfrm>
                <a:off x="1003842" y="2675849"/>
                <a:ext cx="530356" cy="286287"/>
                <a:chOff x="5009155" y="5796953"/>
                <a:chExt cx="644233" cy="347757"/>
              </a:xfrm>
            </p:grpSpPr>
            <p:grpSp>
              <p:nvGrpSpPr>
                <p:cNvPr id="198" name="组合 197"/>
                <p:cNvGrpSpPr/>
                <p:nvPr/>
              </p:nvGrpSpPr>
              <p:grpSpPr>
                <a:xfrm>
                  <a:off x="5009155" y="5796953"/>
                  <a:ext cx="644233" cy="347757"/>
                  <a:chOff x="5009080" y="5796953"/>
                  <a:chExt cx="1698203" cy="916690"/>
                </a:xfrm>
              </p:grpSpPr>
              <p:sp>
                <p:nvSpPr>
                  <p:cNvPr id="21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1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1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13"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4"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99" name="Group 47"/>
                <p:cNvGrpSpPr/>
                <p:nvPr/>
              </p:nvGrpSpPr>
              <p:grpSpPr bwMode="auto">
                <a:xfrm>
                  <a:off x="5109385" y="5867405"/>
                  <a:ext cx="374922" cy="90859"/>
                  <a:chOff x="2215" y="2179"/>
                  <a:chExt cx="185" cy="73"/>
                </a:xfrm>
              </p:grpSpPr>
              <p:grpSp>
                <p:nvGrpSpPr>
                  <p:cNvPr id="200" name="Group 48"/>
                  <p:cNvGrpSpPr/>
                  <p:nvPr/>
                </p:nvGrpSpPr>
                <p:grpSpPr bwMode="auto">
                  <a:xfrm>
                    <a:off x="2215" y="2181"/>
                    <a:ext cx="185" cy="71"/>
                    <a:chOff x="2831" y="847"/>
                    <a:chExt cx="146" cy="103"/>
                  </a:xfrm>
                </p:grpSpPr>
                <p:sp>
                  <p:nvSpPr>
                    <p:cNvPr id="20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1" name="Group 52"/>
                  <p:cNvGrpSpPr/>
                  <p:nvPr/>
                </p:nvGrpSpPr>
                <p:grpSpPr bwMode="auto">
                  <a:xfrm flipV="1">
                    <a:off x="2215" y="2179"/>
                    <a:ext cx="185" cy="72"/>
                    <a:chOff x="2831" y="843"/>
                    <a:chExt cx="146" cy="103"/>
                  </a:xfrm>
                </p:grpSpPr>
                <p:sp>
                  <p:nvSpPr>
                    <p:cNvPr id="20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33" name="组合 132"/>
            <p:cNvGrpSpPr/>
            <p:nvPr/>
          </p:nvGrpSpPr>
          <p:grpSpPr>
            <a:xfrm>
              <a:off x="5776165" y="1796496"/>
              <a:ext cx="454238" cy="524527"/>
              <a:chOff x="1003842" y="2349713"/>
              <a:chExt cx="530356" cy="612423"/>
            </a:xfrm>
          </p:grpSpPr>
          <p:sp>
            <p:nvSpPr>
              <p:cNvPr id="176"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2c</a:t>
                </a:r>
              </a:p>
            </p:txBody>
          </p:sp>
          <p:grpSp>
            <p:nvGrpSpPr>
              <p:cNvPr id="177" name="组合 176"/>
              <p:cNvGrpSpPr/>
              <p:nvPr/>
            </p:nvGrpSpPr>
            <p:grpSpPr>
              <a:xfrm>
                <a:off x="1003842" y="2675849"/>
                <a:ext cx="530356" cy="286287"/>
                <a:chOff x="5009155" y="5796953"/>
                <a:chExt cx="644233" cy="347757"/>
              </a:xfrm>
            </p:grpSpPr>
            <p:grpSp>
              <p:nvGrpSpPr>
                <p:cNvPr id="178" name="组合 177"/>
                <p:cNvGrpSpPr/>
                <p:nvPr/>
              </p:nvGrpSpPr>
              <p:grpSpPr>
                <a:xfrm>
                  <a:off x="5009155" y="5796953"/>
                  <a:ext cx="644233" cy="347757"/>
                  <a:chOff x="5009080" y="5796953"/>
                  <a:chExt cx="1698203" cy="916690"/>
                </a:xfrm>
              </p:grpSpPr>
              <p:sp>
                <p:nvSpPr>
                  <p:cNvPr id="19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9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9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94"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5"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79" name="Group 47"/>
                <p:cNvGrpSpPr/>
                <p:nvPr/>
              </p:nvGrpSpPr>
              <p:grpSpPr bwMode="auto">
                <a:xfrm>
                  <a:off x="5109385" y="5867405"/>
                  <a:ext cx="374922" cy="90859"/>
                  <a:chOff x="2215" y="2179"/>
                  <a:chExt cx="185" cy="73"/>
                </a:xfrm>
              </p:grpSpPr>
              <p:grpSp>
                <p:nvGrpSpPr>
                  <p:cNvPr id="180" name="Group 48"/>
                  <p:cNvGrpSpPr/>
                  <p:nvPr/>
                </p:nvGrpSpPr>
                <p:grpSpPr bwMode="auto">
                  <a:xfrm>
                    <a:off x="2215" y="2181"/>
                    <a:ext cx="185" cy="71"/>
                    <a:chOff x="2831" y="847"/>
                    <a:chExt cx="146" cy="103"/>
                  </a:xfrm>
                </p:grpSpPr>
                <p:sp>
                  <p:nvSpPr>
                    <p:cNvPr id="18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81" name="Group 52"/>
                  <p:cNvGrpSpPr/>
                  <p:nvPr/>
                </p:nvGrpSpPr>
                <p:grpSpPr bwMode="auto">
                  <a:xfrm flipV="1">
                    <a:off x="2215" y="2179"/>
                    <a:ext cx="185" cy="72"/>
                    <a:chOff x="2831" y="843"/>
                    <a:chExt cx="146" cy="103"/>
                  </a:xfrm>
                </p:grpSpPr>
                <p:sp>
                  <p:nvSpPr>
                    <p:cNvPr id="18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nvGrpSpPr>
            <p:cNvPr id="134" name="组合 133"/>
            <p:cNvGrpSpPr/>
            <p:nvPr/>
          </p:nvGrpSpPr>
          <p:grpSpPr>
            <a:xfrm>
              <a:off x="6116167" y="2178730"/>
              <a:ext cx="461783" cy="519981"/>
              <a:chOff x="1003842" y="2355021"/>
              <a:chExt cx="539165" cy="607115"/>
            </a:xfrm>
          </p:grpSpPr>
          <p:sp>
            <p:nvSpPr>
              <p:cNvPr id="135"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en-US" altLang="zh-CN" sz="16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2b</a:t>
                </a:r>
              </a:p>
            </p:txBody>
          </p:sp>
          <p:grpSp>
            <p:nvGrpSpPr>
              <p:cNvPr id="136" name="组合 135"/>
              <p:cNvGrpSpPr/>
              <p:nvPr/>
            </p:nvGrpSpPr>
            <p:grpSpPr>
              <a:xfrm>
                <a:off x="1003842" y="2675849"/>
                <a:ext cx="530356" cy="286287"/>
                <a:chOff x="5009155" y="5796953"/>
                <a:chExt cx="644233" cy="347757"/>
              </a:xfrm>
            </p:grpSpPr>
            <p:grpSp>
              <p:nvGrpSpPr>
                <p:cNvPr id="137" name="组合 136"/>
                <p:cNvGrpSpPr/>
                <p:nvPr/>
              </p:nvGrpSpPr>
              <p:grpSpPr>
                <a:xfrm>
                  <a:off x="5009155" y="5796953"/>
                  <a:ext cx="644233" cy="347757"/>
                  <a:chOff x="5009080" y="5796953"/>
                  <a:chExt cx="1698203" cy="916690"/>
                </a:xfrm>
              </p:grpSpPr>
              <p:sp>
                <p:nvSpPr>
                  <p:cNvPr id="16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6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7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1" name="Line 19"/>
                  <p:cNvSpPr>
                    <a:spLocks noChangeShapeType="1"/>
                  </p:cNvSpPr>
                  <p:nvPr/>
                </p:nvSpPr>
                <p:spPr bwMode="auto">
                  <a:xfrm>
                    <a:off x="6693615" y="6113790"/>
                    <a:ext cx="0" cy="4087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2" name="Line 19"/>
                  <p:cNvSpPr>
                    <a:spLocks noChangeShapeType="1"/>
                  </p:cNvSpPr>
                  <p:nvPr/>
                </p:nvSpPr>
                <p:spPr bwMode="auto">
                  <a:xfrm>
                    <a:off x="5009195" y="6152294"/>
                    <a:ext cx="0" cy="3259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dirty="0">
                      <a:latin typeface="思源黑体 CN Medium"/>
                    </a:endParaRPr>
                  </a:p>
                </p:txBody>
              </p:sp>
            </p:grpSp>
            <p:grpSp>
              <p:nvGrpSpPr>
                <p:cNvPr id="155" name="Group 47"/>
                <p:cNvGrpSpPr/>
                <p:nvPr/>
              </p:nvGrpSpPr>
              <p:grpSpPr bwMode="auto">
                <a:xfrm>
                  <a:off x="5109385" y="5867405"/>
                  <a:ext cx="374922" cy="90859"/>
                  <a:chOff x="2215" y="2179"/>
                  <a:chExt cx="185" cy="73"/>
                </a:xfrm>
              </p:grpSpPr>
              <p:grpSp>
                <p:nvGrpSpPr>
                  <p:cNvPr id="156" name="Group 48"/>
                  <p:cNvGrpSpPr/>
                  <p:nvPr/>
                </p:nvGrpSpPr>
                <p:grpSpPr bwMode="auto">
                  <a:xfrm>
                    <a:off x="2215" y="2181"/>
                    <a:ext cx="185" cy="71"/>
                    <a:chOff x="2831" y="847"/>
                    <a:chExt cx="146" cy="103"/>
                  </a:xfrm>
                </p:grpSpPr>
                <p:sp>
                  <p:nvSpPr>
                    <p:cNvPr id="16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57" name="Group 52"/>
                  <p:cNvGrpSpPr/>
                  <p:nvPr/>
                </p:nvGrpSpPr>
                <p:grpSpPr bwMode="auto">
                  <a:xfrm flipV="1">
                    <a:off x="2215" y="2179"/>
                    <a:ext cx="185" cy="72"/>
                    <a:chOff x="2831" y="843"/>
                    <a:chExt cx="146" cy="103"/>
                  </a:xfrm>
                </p:grpSpPr>
                <p:sp>
                  <p:nvSpPr>
                    <p:cNvPr id="15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grpSp>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0" y="303925"/>
              <a:ext cx="4695873" cy="687997"/>
              <a:chOff x="1839057" y="967769"/>
              <a:chExt cx="4695873" cy="687997"/>
            </a:xfrm>
          </p:grpSpPr>
          <p:sp>
            <p:nvSpPr>
              <p:cNvPr id="31" name="矩形: 圆角 30"/>
              <p:cNvSpPr/>
              <p:nvPr/>
            </p:nvSpPr>
            <p:spPr>
              <a:xfrm>
                <a:off x="1839057" y="967769"/>
                <a:ext cx="4695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3494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BGP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路由选择</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20" name="组合 219"/>
          <p:cNvGrpSpPr/>
          <p:nvPr/>
        </p:nvGrpSpPr>
        <p:grpSpPr>
          <a:xfrm>
            <a:off x="2243321" y="1624997"/>
            <a:ext cx="3679823" cy="476221"/>
            <a:chOff x="1403750" y="3593123"/>
            <a:chExt cx="3679823" cy="476221"/>
          </a:xfrm>
        </p:grpSpPr>
        <p:grpSp>
          <p:nvGrpSpPr>
            <p:cNvPr id="221" name="组合 220"/>
            <p:cNvGrpSpPr/>
            <p:nvPr/>
          </p:nvGrpSpPr>
          <p:grpSpPr>
            <a:xfrm>
              <a:off x="1403750" y="3593123"/>
              <a:ext cx="490436" cy="476221"/>
              <a:chOff x="1403750" y="3593123"/>
              <a:chExt cx="808892" cy="785446"/>
            </a:xfrm>
          </p:grpSpPr>
          <p:sp>
            <p:nvSpPr>
              <p:cNvPr id="223" name="对话气泡: 椭圆形 2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2" name="Text Box 79"/>
            <p:cNvSpPr txBox="1">
              <a:spLocks noChangeArrowheads="1"/>
            </p:cNvSpPr>
            <p:nvPr/>
          </p:nvSpPr>
          <p:spPr bwMode="auto">
            <a:xfrm>
              <a:off x="1985931" y="3593123"/>
              <a:ext cx="309764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获取</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NEXT-HOP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属性</a:t>
              </a:r>
            </a:p>
          </p:txBody>
        </p:sp>
      </p:grpSp>
      <p:grpSp>
        <p:nvGrpSpPr>
          <p:cNvPr id="104" name="组合 103"/>
          <p:cNvGrpSpPr/>
          <p:nvPr/>
        </p:nvGrpSpPr>
        <p:grpSpPr>
          <a:xfrm>
            <a:off x="2285055" y="2182559"/>
            <a:ext cx="3260435" cy="517461"/>
            <a:chOff x="4650629" y="2375498"/>
            <a:chExt cx="3380794" cy="701023"/>
          </a:xfrm>
        </p:grpSpPr>
        <p:sp>
          <p:nvSpPr>
            <p:cNvPr id="105" name="矩形: 圆角 104"/>
            <p:cNvSpPr/>
            <p:nvPr/>
          </p:nvSpPr>
          <p:spPr>
            <a:xfrm>
              <a:off x="4650629" y="2375498"/>
              <a:ext cx="3380794"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106" name="文本框 105"/>
            <p:cNvSpPr txBox="1"/>
            <p:nvPr/>
          </p:nvSpPr>
          <p:spPr>
            <a:xfrm>
              <a:off x="4774667" y="2425278"/>
              <a:ext cx="3126776"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AS-PATH:  AS2  AS17</a:t>
              </a:r>
            </a:p>
          </p:txBody>
        </p:sp>
      </p:grpSp>
      <p:grpSp>
        <p:nvGrpSpPr>
          <p:cNvPr id="118" name="组合 117"/>
          <p:cNvGrpSpPr/>
          <p:nvPr/>
        </p:nvGrpSpPr>
        <p:grpSpPr>
          <a:xfrm>
            <a:off x="5601688" y="2181863"/>
            <a:ext cx="3753297" cy="517461"/>
            <a:chOff x="4635556" y="2375498"/>
            <a:chExt cx="3395867" cy="701023"/>
          </a:xfrm>
        </p:grpSpPr>
        <p:sp>
          <p:nvSpPr>
            <p:cNvPr id="121" name="矩形: 圆角 120"/>
            <p:cNvSpPr/>
            <p:nvPr/>
          </p:nvSpPr>
          <p:spPr>
            <a:xfrm>
              <a:off x="4650629" y="2375498"/>
              <a:ext cx="3380794"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122" name="文本框 121"/>
            <p:cNvSpPr txBox="1"/>
            <p:nvPr/>
          </p:nvSpPr>
          <p:spPr>
            <a:xfrm>
              <a:off x="4635556" y="2425278"/>
              <a:ext cx="3395866"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NEXT-HOP: 111.99.86.55</a:t>
              </a:r>
            </a:p>
          </p:txBody>
        </p:sp>
      </p:grpSp>
      <p:grpSp>
        <p:nvGrpSpPr>
          <p:cNvPr id="123" name="组合 122"/>
          <p:cNvGrpSpPr/>
          <p:nvPr/>
        </p:nvGrpSpPr>
        <p:grpSpPr>
          <a:xfrm>
            <a:off x="2241572" y="2779560"/>
            <a:ext cx="4207123" cy="476221"/>
            <a:chOff x="1403750" y="3593123"/>
            <a:chExt cx="4207123" cy="476221"/>
          </a:xfrm>
        </p:grpSpPr>
        <p:grpSp>
          <p:nvGrpSpPr>
            <p:cNvPr id="124" name="组合 123"/>
            <p:cNvGrpSpPr/>
            <p:nvPr/>
          </p:nvGrpSpPr>
          <p:grpSpPr>
            <a:xfrm>
              <a:off x="1403750" y="3593123"/>
              <a:ext cx="490436" cy="476221"/>
              <a:chOff x="1403750" y="3593123"/>
              <a:chExt cx="808892" cy="785446"/>
            </a:xfrm>
          </p:grpSpPr>
          <p:sp>
            <p:nvSpPr>
              <p:cNvPr id="126" name="对话气泡: 椭圆形 12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5" name="Text Box 79"/>
            <p:cNvSpPr txBox="1">
              <a:spLocks noChangeArrowheads="1"/>
            </p:cNvSpPr>
            <p:nvPr/>
          </p:nvSpPr>
          <p:spPr bwMode="auto">
            <a:xfrm>
              <a:off x="1985931" y="3593123"/>
              <a:ext cx="362494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获取最短路径：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1c-1b</a:t>
              </a:r>
            </a:p>
          </p:txBody>
        </p:sp>
      </p:grpSp>
      <p:grpSp>
        <p:nvGrpSpPr>
          <p:cNvPr id="128" name="组合 127"/>
          <p:cNvGrpSpPr/>
          <p:nvPr/>
        </p:nvGrpSpPr>
        <p:grpSpPr>
          <a:xfrm>
            <a:off x="2238601" y="3339014"/>
            <a:ext cx="4207123" cy="476221"/>
            <a:chOff x="1403750" y="3593123"/>
            <a:chExt cx="4207123" cy="476221"/>
          </a:xfrm>
        </p:grpSpPr>
        <p:grpSp>
          <p:nvGrpSpPr>
            <p:cNvPr id="129" name="组合 128"/>
            <p:cNvGrpSpPr/>
            <p:nvPr/>
          </p:nvGrpSpPr>
          <p:grpSpPr>
            <a:xfrm>
              <a:off x="1403750" y="3593123"/>
              <a:ext cx="490436" cy="476221"/>
              <a:chOff x="1403750" y="3593123"/>
              <a:chExt cx="808892" cy="785446"/>
            </a:xfrm>
          </p:grpSpPr>
          <p:sp>
            <p:nvSpPr>
              <p:cNvPr id="131" name="对话气泡: 椭圆形 13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0" name="Text Box 79"/>
            <p:cNvSpPr txBox="1">
              <a:spLocks noChangeArrowheads="1"/>
            </p:cNvSpPr>
            <p:nvPr/>
          </p:nvSpPr>
          <p:spPr bwMode="auto">
            <a:xfrm>
              <a:off x="1985931" y="3593123"/>
              <a:ext cx="362494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确定端口，加入转发表</a:t>
              </a:r>
            </a:p>
          </p:txBody>
        </p:sp>
      </p:grpSp>
      <p:grpSp>
        <p:nvGrpSpPr>
          <p:cNvPr id="138" name="组合 137"/>
          <p:cNvGrpSpPr/>
          <p:nvPr/>
        </p:nvGrpSpPr>
        <p:grpSpPr>
          <a:xfrm>
            <a:off x="6003823" y="3308348"/>
            <a:ext cx="3321304" cy="517461"/>
            <a:chOff x="4635556" y="2375498"/>
            <a:chExt cx="3395867" cy="701023"/>
          </a:xfrm>
        </p:grpSpPr>
        <p:sp>
          <p:nvSpPr>
            <p:cNvPr id="139" name="矩形: 圆角 138"/>
            <p:cNvSpPr/>
            <p:nvPr/>
          </p:nvSpPr>
          <p:spPr>
            <a:xfrm>
              <a:off x="4650629" y="2375498"/>
              <a:ext cx="3380794"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140" name="文本框 139"/>
            <p:cNvSpPr txBox="1"/>
            <p:nvPr/>
          </p:nvSpPr>
          <p:spPr>
            <a:xfrm>
              <a:off x="4635556" y="2399470"/>
              <a:ext cx="3395866"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(138.16.64.0/22 , port 4)</a:t>
              </a:r>
            </a:p>
          </p:txBody>
        </p:sp>
      </p:grpSp>
      <p:sp>
        <p:nvSpPr>
          <p:cNvPr id="141" name="TextBox 119"/>
          <p:cNvSpPr txBox="1">
            <a:spLocks noChangeArrowheads="1"/>
          </p:cNvSpPr>
          <p:nvPr/>
        </p:nvSpPr>
        <p:spPr bwMode="auto">
          <a:xfrm>
            <a:off x="6594387" y="3905383"/>
            <a:ext cx="1800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eaLnBrk="1" fontAlgn="auto" hangingPunct="1">
              <a:spcBef>
                <a:spcPts val="0"/>
              </a:spcBef>
              <a:spcAft>
                <a:spcPts val="0"/>
              </a:spcAft>
              <a:defRPr/>
            </a:pPr>
            <a:r>
              <a:rPr lang="en-US" altLang="zh-CN" sz="2400" u="none" kern="0"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111.99.86.55</a:t>
            </a:r>
          </a:p>
        </p:txBody>
      </p:sp>
      <p:cxnSp>
        <p:nvCxnSpPr>
          <p:cNvPr id="142" name="Straight Arrow Connector 121"/>
          <p:cNvCxnSpPr>
            <a:cxnSpLocks noChangeShapeType="1"/>
          </p:cNvCxnSpPr>
          <p:nvPr/>
        </p:nvCxnSpPr>
        <p:spPr bwMode="auto">
          <a:xfrm>
            <a:off x="6978170" y="4371064"/>
            <a:ext cx="0" cy="438071"/>
          </a:xfrm>
          <a:prstGeom prst="straightConnector1">
            <a:avLst/>
          </a:prstGeom>
          <a:noFill/>
          <a:ln w="28575">
            <a:solidFill>
              <a:srgbClr val="009FF6"/>
            </a:solidFill>
            <a:round/>
            <a:tailEnd type="arrow" w="med" len="med"/>
          </a:ln>
          <a:extLst>
            <a:ext uri="{909E8E84-426E-40DD-AFC4-6F175D3DCCD1}">
              <a14:hiddenFill xmlns:a14="http://schemas.microsoft.com/office/drawing/2010/main">
                <a:noFill/>
              </a14:hiddenFill>
            </a:ext>
          </a:extLst>
        </p:spPr>
      </p:cxnSp>
      <p:sp>
        <p:nvSpPr>
          <p:cNvPr id="144" name="TextBox 122"/>
          <p:cNvSpPr txBox="1">
            <a:spLocks noChangeArrowheads="1"/>
          </p:cNvSpPr>
          <p:nvPr/>
        </p:nvSpPr>
        <p:spPr bwMode="auto">
          <a:xfrm>
            <a:off x="5700318" y="3907143"/>
            <a:ext cx="84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eaLnBrk="1" fontAlgn="auto" hangingPunct="1">
              <a:spcBef>
                <a:spcPts val="0"/>
              </a:spcBef>
              <a:spcAft>
                <a:spcPts val="0"/>
              </a:spcAft>
              <a:defRPr/>
            </a:pPr>
            <a:r>
              <a:rPr lang="zh-CN" altLang="en-US" sz="2400" u="none" kern="0" dirty="0">
                <a:solidFill>
                  <a:srgbClr val="009FF6"/>
                </a:solidFill>
                <a:latin typeface="思源黑体 CN Normal" panose="020B0400000000000000" pitchFamily="34" charset="-122"/>
                <a:ea typeface="思源黑体 CN Normal" panose="020B0400000000000000" pitchFamily="34" charset="-122"/>
                <a:cs typeface="Arial" panose="020B0704020202020204" pitchFamily="34" charset="0"/>
              </a:rPr>
              <a:t>路由端口</a:t>
            </a:r>
            <a:endParaRPr lang="en-US" altLang="zh-CN" sz="2400" u="none" kern="0" dirty="0">
              <a:solidFill>
                <a:srgbClr val="009FF6"/>
              </a:solidFill>
              <a:latin typeface="思源黑体 CN Normal" panose="020B0400000000000000" pitchFamily="34" charset="-122"/>
              <a:ea typeface="思源黑体 CN Normal" panose="020B0400000000000000" pitchFamily="34" charset="-122"/>
              <a:cs typeface="Arial" panose="020B0704020202020204" pitchFamily="34" charset="0"/>
            </a:endParaRPr>
          </a:p>
        </p:txBody>
      </p:sp>
      <p:cxnSp>
        <p:nvCxnSpPr>
          <p:cNvPr id="145" name="Straight Arrow Connector 124"/>
          <p:cNvCxnSpPr>
            <a:cxnSpLocks noChangeShapeType="1"/>
          </p:cNvCxnSpPr>
          <p:nvPr/>
        </p:nvCxnSpPr>
        <p:spPr bwMode="auto">
          <a:xfrm flipH="1">
            <a:off x="5690870" y="4691872"/>
            <a:ext cx="407987" cy="328613"/>
          </a:xfrm>
          <a:prstGeom prst="straightConnector1">
            <a:avLst/>
          </a:prstGeom>
          <a:noFill/>
          <a:ln w="28575">
            <a:solidFill>
              <a:srgbClr val="009FF6"/>
            </a:solidFill>
            <a:round/>
            <a:tailEnd type="arrow" w="med" len="med"/>
          </a:ln>
          <a:extLst>
            <a:ext uri="{909E8E84-426E-40DD-AFC4-6F175D3DCCD1}">
              <a14:hiddenFill xmlns:a14="http://schemas.microsoft.com/office/drawing/2010/main">
                <a:noFill/>
              </a14:hiddenFill>
            </a:ext>
          </a:extLst>
        </p:spPr>
      </p:cxnSp>
      <p:sp>
        <p:nvSpPr>
          <p:cNvPr id="146" name="TextBox 121"/>
          <p:cNvSpPr txBox="1">
            <a:spLocks noChangeArrowheads="1"/>
          </p:cNvSpPr>
          <p:nvPr/>
        </p:nvSpPr>
        <p:spPr bwMode="auto">
          <a:xfrm>
            <a:off x="5286235" y="4652368"/>
            <a:ext cx="286230" cy="400110"/>
          </a:xfrm>
          <a:prstGeom prst="rect">
            <a:avLst/>
          </a:prstGeom>
          <a:solidFill>
            <a:schemeClr val="bg1">
              <a:alpha val="60000"/>
            </a:schemeClr>
          </a:solidFill>
          <a:ln>
            <a:noFill/>
          </a:ln>
        </p:spPr>
        <p:txBody>
          <a:bodyPr wrap="square">
            <a:spAutoFit/>
          </a:bodyP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algn="ctr" eaLnBrk="1" fontAlgn="auto" hangingPunct="1">
              <a:spcBef>
                <a:spcPts val="0"/>
              </a:spcBef>
              <a:spcAft>
                <a:spcPts val="0"/>
              </a:spcAft>
              <a:defRPr/>
            </a:pPr>
            <a:r>
              <a:rPr lang="en-US" altLang="zh-CN" sz="2000" u="none" kern="0" dirty="0">
                <a:solidFill>
                  <a:srgbClr val="C00000"/>
                </a:solidFill>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47" name="TextBox 123"/>
          <p:cNvSpPr txBox="1">
            <a:spLocks noChangeArrowheads="1"/>
          </p:cNvSpPr>
          <p:nvPr/>
        </p:nvSpPr>
        <p:spPr bwMode="auto">
          <a:xfrm>
            <a:off x="4916348" y="5055593"/>
            <a:ext cx="287337" cy="400110"/>
          </a:xfrm>
          <a:prstGeom prst="rect">
            <a:avLst/>
          </a:prstGeom>
          <a:solidFill>
            <a:schemeClr val="bg1">
              <a:alpha val="60000"/>
            </a:schemeClr>
          </a:solidFill>
          <a:ln>
            <a:noFill/>
          </a:ln>
        </p:spPr>
        <p:txBody>
          <a:bodyPr>
            <a:spAutoFit/>
          </a:bodyP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algn="ctr" eaLnBrk="1" fontAlgn="auto" hangingPunct="1">
              <a:spcBef>
                <a:spcPts val="0"/>
              </a:spcBef>
              <a:spcAft>
                <a:spcPts val="0"/>
              </a:spcAft>
              <a:defRPr/>
            </a:pPr>
            <a:r>
              <a:rPr lang="en-US" altLang="zh-CN" sz="2000" u="none" kern="0" dirty="0">
                <a:solidFill>
                  <a:srgbClr val="C00000"/>
                </a:solidFill>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48" name="TextBox 126"/>
          <p:cNvSpPr txBox="1">
            <a:spLocks noChangeArrowheads="1"/>
          </p:cNvSpPr>
          <p:nvPr/>
        </p:nvSpPr>
        <p:spPr bwMode="auto">
          <a:xfrm>
            <a:off x="5281473" y="5166718"/>
            <a:ext cx="313694" cy="400110"/>
          </a:xfrm>
          <a:prstGeom prst="rect">
            <a:avLst/>
          </a:prstGeom>
          <a:solidFill>
            <a:schemeClr val="bg1">
              <a:alpha val="60000"/>
            </a:schemeClr>
          </a:solidFill>
          <a:ln>
            <a:noFill/>
          </a:ln>
        </p:spPr>
        <p:txBody>
          <a:bodyPr wrap="square">
            <a:spAutoFit/>
          </a:bodyP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algn="ctr" eaLnBrk="1" fontAlgn="auto" hangingPunct="1">
              <a:spcBef>
                <a:spcPts val="0"/>
              </a:spcBef>
              <a:spcAft>
                <a:spcPts val="0"/>
              </a:spcAft>
              <a:defRPr/>
            </a:pPr>
            <a:r>
              <a:rPr lang="en-US" altLang="zh-CN" sz="2000" u="none" kern="0" dirty="0">
                <a:solidFill>
                  <a:srgbClr val="C00000"/>
                </a:solidFill>
                <a:latin typeface="Times New Roman" panose="02020803070505020304" pitchFamily="18" charset="0"/>
                <a:ea typeface="楷体" panose="02010609060101010101" pitchFamily="49" charset="-122"/>
                <a:cs typeface="Times New Roman" panose="02020803070505020304" pitchFamily="18" charset="0"/>
              </a:rPr>
              <a:t>3</a:t>
            </a:r>
          </a:p>
        </p:txBody>
      </p:sp>
      <p:sp>
        <p:nvSpPr>
          <p:cNvPr id="149" name="TextBox 127"/>
          <p:cNvSpPr txBox="1">
            <a:spLocks noChangeArrowheads="1"/>
          </p:cNvSpPr>
          <p:nvPr/>
        </p:nvSpPr>
        <p:spPr bwMode="auto">
          <a:xfrm>
            <a:off x="5635485" y="5007968"/>
            <a:ext cx="295453" cy="400110"/>
          </a:xfrm>
          <a:prstGeom prst="rect">
            <a:avLst/>
          </a:prstGeom>
          <a:solidFill>
            <a:schemeClr val="bg1">
              <a:alpha val="60000"/>
            </a:schemeClr>
          </a:solidFill>
          <a:ln>
            <a:noFill/>
          </a:ln>
        </p:spPr>
        <p:txBody>
          <a:bodyPr wrap="square">
            <a:spAutoFit/>
          </a:bodyPr>
          <a:lstStyle>
            <a:lvl1pPr>
              <a:defRPr>
                <a:solidFill>
                  <a:schemeClr val="tx1"/>
                </a:solidFill>
                <a:latin typeface="Arial" panose="020B0704020202020204" pitchFamily="34" charset="0"/>
                <a:ea typeface="MS PGothic" panose="020B0600070205080204" pitchFamily="34" charset="-128"/>
              </a:defRPr>
            </a:lvl1pPr>
            <a:lvl2pPr marL="742950" indent="-285750">
              <a:defRPr>
                <a:solidFill>
                  <a:schemeClr val="tx1"/>
                </a:solidFill>
                <a:latin typeface="Arial" panose="020B0704020202020204" pitchFamily="34" charset="0"/>
                <a:ea typeface="MS PGothic" panose="020B0600070205080204" pitchFamily="34" charset="-128"/>
              </a:defRPr>
            </a:lvl2pPr>
            <a:lvl3pPr marL="1143000" indent="-228600">
              <a:defRPr>
                <a:solidFill>
                  <a:schemeClr val="tx1"/>
                </a:solidFill>
                <a:latin typeface="Arial" panose="020B0704020202020204" pitchFamily="34" charset="0"/>
                <a:ea typeface="MS PGothic" panose="020B0600070205080204" pitchFamily="34" charset="-128"/>
              </a:defRPr>
            </a:lvl3pPr>
            <a:lvl4pPr marL="1600200" indent="-228600">
              <a:defRPr>
                <a:solidFill>
                  <a:schemeClr val="tx1"/>
                </a:solidFill>
                <a:latin typeface="Arial" panose="020B0704020202020204" pitchFamily="34" charset="0"/>
                <a:ea typeface="MS PGothic" panose="020B0600070205080204" pitchFamily="34" charset="-128"/>
              </a:defRPr>
            </a:lvl4pPr>
            <a:lvl5pPr marL="2057400" indent="-228600">
              <a:defRPr>
                <a:solidFill>
                  <a:schemeClr val="tx1"/>
                </a:solidFill>
                <a:latin typeface="Arial" panose="020B07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704020202020204" pitchFamily="34" charset="0"/>
                <a:ea typeface="MS PGothic" panose="020B0600070205080204" pitchFamily="34" charset="-128"/>
              </a:defRPr>
            </a:lvl9pPr>
          </a:lstStyle>
          <a:p>
            <a:pPr algn="ctr" eaLnBrk="1" fontAlgn="auto" hangingPunct="1">
              <a:spcBef>
                <a:spcPts val="0"/>
              </a:spcBef>
              <a:spcAft>
                <a:spcPts val="0"/>
              </a:spcAft>
              <a:defRPr/>
            </a:pPr>
            <a:r>
              <a:rPr lang="en-US" altLang="zh-CN" sz="2000" u="none" kern="0" dirty="0">
                <a:solidFill>
                  <a:srgbClr val="C00000"/>
                </a:solidFill>
                <a:latin typeface="Times New Roman" panose="02020803070505020304" pitchFamily="18" charset="0"/>
                <a:ea typeface="楷体" panose="02010609060101010101" pitchFamily="49" charset="-122"/>
                <a:cs typeface="Times New Roman" panose="02020803070505020304" pitchFamily="18" charset="0"/>
              </a:rPr>
              <a:t>4</a:t>
            </a:r>
          </a:p>
        </p:txBody>
      </p:sp>
      <p:sp>
        <p:nvSpPr>
          <p:cNvPr id="143" name="Freeform 125"/>
          <p:cNvSpPr/>
          <p:nvPr/>
        </p:nvSpPr>
        <p:spPr bwMode="auto">
          <a:xfrm rot="20676546">
            <a:off x="5601523" y="5054655"/>
            <a:ext cx="1323336" cy="321817"/>
          </a:xfrm>
          <a:custGeom>
            <a:avLst/>
            <a:gdLst>
              <a:gd name="T0" fmla="*/ 0 w 1581664"/>
              <a:gd name="T1" fmla="*/ 0 h 459259"/>
              <a:gd name="T2" fmla="*/ 88351 w 1581664"/>
              <a:gd name="T3" fmla="*/ 16286 h 459259"/>
              <a:gd name="T4" fmla="*/ 245419 w 1581664"/>
              <a:gd name="T5" fmla="*/ 12338 h 459259"/>
              <a:gd name="T6" fmla="*/ 314138 w 1581664"/>
              <a:gd name="T7" fmla="*/ 2961 h 459259"/>
              <a:gd name="T8" fmla="*/ 0 60000 65536"/>
              <a:gd name="T9" fmla="*/ 0 60000 65536"/>
              <a:gd name="T10" fmla="*/ 0 60000 65536"/>
              <a:gd name="T11" fmla="*/ 0 60000 65536"/>
              <a:gd name="T12" fmla="*/ 0 w 1581664"/>
              <a:gd name="T13" fmla="*/ 0 h 459259"/>
              <a:gd name="T14" fmla="*/ 1581664 w 1581664"/>
              <a:gd name="T15" fmla="*/ 459259 h 459259"/>
            </a:gdLst>
            <a:ahLst/>
            <a:cxnLst>
              <a:cxn ang="T8">
                <a:pos x="T0" y="T1"/>
              </a:cxn>
              <a:cxn ang="T9">
                <a:pos x="T2" y="T3"/>
              </a:cxn>
              <a:cxn ang="T10">
                <a:pos x="T4" y="T5"/>
              </a:cxn>
              <a:cxn ang="T11">
                <a:pos x="T6" y="T7"/>
              </a:cxn>
            </a:cxnLst>
            <a:rect l="T12" t="T13" r="T14" b="T15"/>
            <a:pathLst>
              <a:path w="1581664" h="459259">
                <a:moveTo>
                  <a:pt x="0" y="0"/>
                </a:moveTo>
                <a:cubicBezTo>
                  <a:pt x="119448" y="178143"/>
                  <a:pt x="238897" y="356287"/>
                  <a:pt x="444843" y="407773"/>
                </a:cubicBezTo>
                <a:cubicBezTo>
                  <a:pt x="650789" y="459259"/>
                  <a:pt x="1046205" y="364525"/>
                  <a:pt x="1235675" y="308919"/>
                </a:cubicBezTo>
                <a:cubicBezTo>
                  <a:pt x="1425145" y="253314"/>
                  <a:pt x="1503404" y="163727"/>
                  <a:pt x="1581664" y="74140"/>
                </a:cubicBezTo>
              </a:path>
            </a:pathLst>
          </a:custGeom>
          <a:noFill/>
          <a:ln w="38100" cap="flat" cmpd="sng">
            <a:solidFill>
              <a:srgbClr val="009FF6"/>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22222E-6 L -2.91667E-6 0.37801 " pathEditMode="relative" rAng="0" ptsTypes="AA">
                                      <p:cBhvr>
                                        <p:cTn id="6" dur="1000" fill="hold"/>
                                        <p:tgtEl>
                                          <p:spTgt spid="110"/>
                                        </p:tgtEl>
                                        <p:attrNameLst>
                                          <p:attrName>ppt_x</p:attrName>
                                          <p:attrName>ppt_y</p:attrName>
                                        </p:attrNameLst>
                                      </p:cBhvr>
                                      <p:rCtr x="0" y="18889"/>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wipe(left)">
                                      <p:cBhvr>
                                        <p:cTn id="10" dur="500"/>
                                        <p:tgtEl>
                                          <p:spTgt spid="220"/>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blinds(horizontal)">
                                      <p:cBhvr>
                                        <p:cTn id="23" dur="500"/>
                                        <p:tgtEl>
                                          <p:spTgt spid="141"/>
                                        </p:tgtEl>
                                      </p:cBhvr>
                                    </p:animEffect>
                                  </p:childTnLst>
                                </p:cTn>
                              </p:par>
                              <p:par>
                                <p:cTn id="24" presetID="3" presetClass="entr" presetSubtype="10" fill="hold" nodeType="withEffect">
                                  <p:stCondLst>
                                    <p:cond delay="0"/>
                                  </p:stCondLst>
                                  <p:childTnLst>
                                    <p:set>
                                      <p:cBhvr>
                                        <p:cTn id="25" dur="1" fill="hold">
                                          <p:stCondLst>
                                            <p:cond delay="0"/>
                                          </p:stCondLst>
                                        </p:cTn>
                                        <p:tgtEl>
                                          <p:spTgt spid="142"/>
                                        </p:tgtEl>
                                        <p:attrNameLst>
                                          <p:attrName>style.visibility</p:attrName>
                                        </p:attrNameLst>
                                      </p:cBhvr>
                                      <p:to>
                                        <p:strVal val="visible"/>
                                      </p:to>
                                    </p:set>
                                    <p:animEffect transition="in" filter="blinds(horizontal)">
                                      <p:cBhvr>
                                        <p:cTn id="26" dur="500"/>
                                        <p:tgtEl>
                                          <p:spTgt spid="1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left)">
                                      <p:cBhvr>
                                        <p:cTn id="31" dur="500"/>
                                        <p:tgtEl>
                                          <p:spTgt spid="123"/>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blinds(horizontal)">
                                      <p:cBhvr>
                                        <p:cTn id="35" dur="500"/>
                                        <p:tgtEl>
                                          <p:spTgt spid="1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left)">
                                      <p:cBhvr>
                                        <p:cTn id="40" dur="500"/>
                                        <p:tgtEl>
                                          <p:spTgt spid="12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4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4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childTnLst>
                                </p:cTn>
                              </p:par>
                              <p:par>
                                <p:cTn id="54" presetID="3" presetClass="entr" presetSubtype="10" fill="hold" nodeType="withEffect">
                                  <p:stCondLst>
                                    <p:cond delay="0"/>
                                  </p:stCondLst>
                                  <p:childTnLst>
                                    <p:set>
                                      <p:cBhvr>
                                        <p:cTn id="55" dur="1" fill="hold">
                                          <p:stCondLst>
                                            <p:cond delay="0"/>
                                          </p:stCondLst>
                                        </p:cTn>
                                        <p:tgtEl>
                                          <p:spTgt spid="145"/>
                                        </p:tgtEl>
                                        <p:attrNameLst>
                                          <p:attrName>style.visibility</p:attrName>
                                        </p:attrNameLst>
                                      </p:cBhvr>
                                      <p:to>
                                        <p:strVal val="visible"/>
                                      </p:to>
                                    </p:set>
                                    <p:animEffect transition="in" filter="blinds(horizontal)">
                                      <p:cBhvr>
                                        <p:cTn id="56" dur="500"/>
                                        <p:tgtEl>
                                          <p:spTgt spid="145"/>
                                        </p:tgtEl>
                                      </p:cBhvr>
                                    </p:animEffect>
                                  </p:childTnLst>
                                </p:cTn>
                              </p:par>
                              <p:par>
                                <p:cTn id="57" presetID="3" presetClass="entr" presetSubtype="10" fill="hold" nodeType="withEffect">
                                  <p:stCondLst>
                                    <p:cond delay="0"/>
                                  </p:stCondLst>
                                  <p:childTnLst>
                                    <p:set>
                                      <p:cBhvr>
                                        <p:cTn id="58" dur="1" fill="hold">
                                          <p:stCondLst>
                                            <p:cond delay="0"/>
                                          </p:stCondLst>
                                        </p:cTn>
                                        <p:tgtEl>
                                          <p:spTgt spid="144">
                                            <p:txEl>
                                              <p:pRg st="0" end="0"/>
                                            </p:txEl>
                                          </p:spTgt>
                                        </p:tgtEl>
                                        <p:attrNameLst>
                                          <p:attrName>style.visibility</p:attrName>
                                        </p:attrNameLst>
                                      </p:cBhvr>
                                      <p:to>
                                        <p:strVal val="visible"/>
                                      </p:to>
                                    </p:set>
                                    <p:animEffect transition="in" filter="blinds(horizontal)">
                                      <p:cBhvr>
                                        <p:cTn id="59" dur="500"/>
                                        <p:tgtEl>
                                          <p:spTgt spid="1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6" grpId="0" animBg="1"/>
      <p:bldP spid="147" grpId="0" animBg="1"/>
      <p:bldP spid="148" grpId="0" animBg="1"/>
      <p:bldP spid="149" grpId="0" animBg="1"/>
    </p:bld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33086" name="Group 606"/>
          <p:cNvGraphicFramePr>
            <a:graphicFrameLocks noGrp="1"/>
          </p:cNvGraphicFramePr>
          <p:nvPr>
            <p:custDataLst>
              <p:tags r:id="rId1"/>
            </p:custDataLst>
          </p:nvPr>
        </p:nvGraphicFramePr>
        <p:xfrm>
          <a:off x="1899784" y="1974619"/>
          <a:ext cx="8128000" cy="3903663"/>
        </p:xfrm>
        <a:graphic>
          <a:graphicData uri="http://schemas.openxmlformats.org/drawingml/2006/table">
            <a:tbl>
              <a:tblPr/>
              <a:tblGrid>
                <a:gridCol w="1752600">
                  <a:extLst>
                    <a:ext uri="{9D8B030D-6E8A-4147-A177-3AD203B41FA5}">
                      <a16:colId xmlns:a16="http://schemas.microsoft.com/office/drawing/2014/main" val="20000"/>
                    </a:ext>
                  </a:extLst>
                </a:gridCol>
                <a:gridCol w="23114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6808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1800" b="0" i="0" u="none" strike="noStrike" cap="none" normalizeH="0" baseline="0" dirty="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endParaRP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RIP</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OSPF</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BGP</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0"/>
                  </a:ext>
                </a:extLst>
              </a:tr>
              <a:tr h="34940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协议类型</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IGP</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IGP</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EGP</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1"/>
                  </a:ext>
                </a:extLst>
              </a:tr>
              <a:tr h="35099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信息表达格式</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距离－向量协议</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链路－状态协议</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路径向量</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2"/>
                  </a:ext>
                </a:extLst>
              </a:tr>
              <a:tr h="37482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交换信息范围</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相邻路由器</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2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自治系统或区域内路由器</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BGP</a:t>
                      </a: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发言人</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3"/>
                  </a:ext>
                </a:extLst>
              </a:tr>
              <a:tr h="38434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交换信息内容</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路由表</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链路状态</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路径向量</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4"/>
                  </a:ext>
                </a:extLst>
              </a:tr>
              <a:tr h="35099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交换信息时间</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30S</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当链路状态发生变化</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有变化</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5"/>
                  </a:ext>
                </a:extLst>
              </a:tr>
              <a:tr h="34940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原则</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最短路径</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最小代价</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可达性</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6"/>
                  </a:ext>
                </a:extLst>
              </a:tr>
              <a:tr h="35099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收敛过程</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较快</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快</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快</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7"/>
                  </a:ext>
                </a:extLst>
              </a:tr>
              <a:tr h="34940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传输协议</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UDP</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IP</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TCP</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8"/>
                  </a:ext>
                </a:extLst>
              </a:tr>
              <a:tr h="3375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适用网络类型</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小型网络</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大型网络</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自治系统之间</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9"/>
                  </a:ext>
                </a:extLst>
              </a:tr>
              <a:tr h="3375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Arial" panose="020B0704020202020204" pitchFamily="34" charset="0"/>
                          <a:ea typeface="楷体" panose="02010609060101010101" pitchFamily="49" charset="-122"/>
                          <a:cs typeface="Arial" panose="020B0704020202020204" pitchFamily="34" charset="0"/>
                        </a:rPr>
                        <a:t>衡量标准</a:t>
                      </a:r>
                    </a:p>
                  </a:txBody>
                  <a:tcPr marL="90000" marR="90000" marT="46821" marB="468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距离</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可有多种度量标准</a:t>
                      </a:r>
                    </a:p>
                  </a:txBody>
                  <a:tcPr marL="90000" marR="90000" marT="46821" marB="468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704020202020204" pitchFamily="34" charset="0"/>
                          <a:ea typeface="楷体" panose="02010609060101010101" pitchFamily="49" charset="-122"/>
                          <a:cs typeface="Arial" panose="020B0704020202020204" pitchFamily="34" charset="0"/>
                        </a:rPr>
                        <a:t>无</a:t>
                      </a:r>
                    </a:p>
                  </a:txBody>
                  <a:tcPr marL="90000" marR="90000" marT="46821" marB="468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10"/>
                  </a:ext>
                </a:extLst>
              </a:tr>
            </a:tbl>
          </a:graphicData>
        </a:graphic>
      </p:graphicFrame>
      <p:grpSp>
        <p:nvGrpSpPr>
          <p:cNvPr id="11" name="组合 10"/>
          <p:cNvGrpSpPr/>
          <p:nvPr/>
        </p:nvGrpSpPr>
        <p:grpSpPr>
          <a:xfrm>
            <a:off x="430213" y="0"/>
            <a:ext cx="5328330" cy="1428589"/>
            <a:chOff x="551030" y="-368704"/>
            <a:chExt cx="5328330" cy="1428589"/>
          </a:xfrm>
        </p:grpSpPr>
        <p:grpSp>
          <p:nvGrpSpPr>
            <p:cNvPr id="12" name="组合 11"/>
            <p:cNvGrpSpPr/>
            <p:nvPr/>
          </p:nvGrpSpPr>
          <p:grpSpPr>
            <a:xfrm>
              <a:off x="1201630" y="303925"/>
              <a:ext cx="4677730" cy="687997"/>
              <a:chOff x="1839057" y="967769"/>
              <a:chExt cx="4677730" cy="687997"/>
            </a:xfrm>
          </p:grpSpPr>
          <p:sp>
            <p:nvSpPr>
              <p:cNvPr id="14" name="矩形: 圆角 13"/>
              <p:cNvSpPr/>
              <p:nvPr/>
            </p:nvSpPr>
            <p:spPr>
              <a:xfrm>
                <a:off x="1839057" y="967769"/>
                <a:ext cx="448722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 name="文本框 14"/>
              <p:cNvSpPr txBox="1"/>
              <p:nvPr/>
            </p:nvSpPr>
            <p:spPr>
              <a:xfrm>
                <a:off x="2786092" y="1009435"/>
                <a:ext cx="373069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路由协议小结</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0213" y="0"/>
            <a:ext cx="5442630" cy="1428589"/>
            <a:chOff x="551030" y="-368704"/>
            <a:chExt cx="5442630" cy="1428589"/>
          </a:xfrm>
        </p:grpSpPr>
        <p:grpSp>
          <p:nvGrpSpPr>
            <p:cNvPr id="7" name="组合 6"/>
            <p:cNvGrpSpPr/>
            <p:nvPr/>
          </p:nvGrpSpPr>
          <p:grpSpPr>
            <a:xfrm>
              <a:off x="1201630" y="303925"/>
              <a:ext cx="4792030" cy="687997"/>
              <a:chOff x="1839057" y="967769"/>
              <a:chExt cx="4792030" cy="687997"/>
            </a:xfrm>
          </p:grpSpPr>
          <p:sp>
            <p:nvSpPr>
              <p:cNvPr id="9" name="矩形: 圆角 8"/>
              <p:cNvSpPr/>
              <p:nvPr/>
            </p:nvSpPr>
            <p:spPr>
              <a:xfrm>
                <a:off x="1839057" y="967769"/>
                <a:ext cx="41606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 name="文本框 9"/>
              <p:cNvSpPr txBox="1"/>
              <p:nvPr/>
            </p:nvSpPr>
            <p:spPr>
              <a:xfrm>
                <a:off x="2786092" y="1009435"/>
                <a:ext cx="384499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1" name="组合 10"/>
          <p:cNvGrpSpPr/>
          <p:nvPr/>
        </p:nvGrpSpPr>
        <p:grpSpPr>
          <a:xfrm>
            <a:off x="1080813" y="1804625"/>
            <a:ext cx="10608425" cy="3685889"/>
            <a:chOff x="703264" y="1946585"/>
            <a:chExt cx="10972799" cy="4161037"/>
          </a:xfrm>
        </p:grpSpPr>
        <p:sp>
          <p:nvSpPr>
            <p:cNvPr id="12" name="任意多边形: 形状 11"/>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3" name="组合 12"/>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4" name="任意多边形: 形状 13"/>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任意多边形: 形状 14"/>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6" name="文本框 15"/>
          <p:cNvSpPr txBox="1"/>
          <p:nvPr/>
        </p:nvSpPr>
        <p:spPr>
          <a:xfrm>
            <a:off x="1864205" y="1962270"/>
            <a:ext cx="9918853" cy="2242858"/>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复习题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4.3</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4.22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4.25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5.8</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习    题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4.3</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4.8</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4.13-15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4.18</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5.3</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5.11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0213" y="0"/>
            <a:ext cx="3820658" cy="1428589"/>
            <a:chOff x="551030" y="-368704"/>
            <a:chExt cx="3820658" cy="1428589"/>
          </a:xfrm>
        </p:grpSpPr>
        <p:grpSp>
          <p:nvGrpSpPr>
            <p:cNvPr id="11" name="组合 10"/>
            <p:cNvGrpSpPr/>
            <p:nvPr/>
          </p:nvGrpSpPr>
          <p:grpSpPr>
            <a:xfrm>
              <a:off x="1201631" y="303925"/>
              <a:ext cx="3170057" cy="687997"/>
              <a:chOff x="1839058" y="967769"/>
              <a:chExt cx="3170057" cy="687997"/>
            </a:xfrm>
          </p:grpSpPr>
          <p:sp>
            <p:nvSpPr>
              <p:cNvPr id="13" name="矩形: 圆角 12"/>
              <p:cNvSpPr/>
              <p:nvPr/>
            </p:nvSpPr>
            <p:spPr>
              <a:xfrm>
                <a:off x="1839058" y="967769"/>
                <a:ext cx="28598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4" name="文本框 13"/>
              <p:cNvSpPr txBox="1"/>
              <p:nvPr/>
            </p:nvSpPr>
            <p:spPr>
              <a:xfrm>
                <a:off x="2786092" y="1009435"/>
                <a:ext cx="222302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p:cNvGrpSpPr/>
          <p:nvPr/>
        </p:nvGrpSpPr>
        <p:grpSpPr>
          <a:xfrm>
            <a:off x="1774239" y="3006567"/>
            <a:ext cx="5812109" cy="1601506"/>
            <a:chOff x="703264" y="1946585"/>
            <a:chExt cx="10972799" cy="4161037"/>
          </a:xfrm>
        </p:grpSpPr>
        <p:sp>
          <p:nvSpPr>
            <p:cNvPr id="16" name="任意多边形: 形状 15"/>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0" name="文本框 19"/>
          <p:cNvSpPr txBox="1"/>
          <p:nvPr/>
        </p:nvSpPr>
        <p:spPr>
          <a:xfrm>
            <a:off x="2896788" y="3180154"/>
            <a:ext cx="3312399" cy="1134862"/>
          </a:xfrm>
          <a:prstGeom prst="rect">
            <a:avLst/>
          </a:prstGeom>
          <a:noFill/>
        </p:spPr>
        <p:txBody>
          <a:bodyPr wrap="square">
            <a:spAutoFit/>
          </a:bodyPr>
          <a:lstStyle/>
          <a:p>
            <a:pPr>
              <a:lnSpc>
                <a:spcPct val="150000"/>
              </a:lnSpc>
              <a:buClr>
                <a:srgbClr val="009FF6"/>
              </a:buClr>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4.8</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53740" cy="1694679"/>
              <a:chOff x="1691134" y="1889716"/>
              <a:chExt cx="4165308" cy="1271009"/>
            </a:xfrm>
          </p:grpSpPr>
          <p:sp>
            <p:nvSpPr>
              <p:cNvPr id="11" name="矩形 10"/>
              <p:cNvSpPr/>
              <p:nvPr/>
            </p:nvSpPr>
            <p:spPr>
              <a:xfrm>
                <a:off x="1909204" y="1889716"/>
                <a:ext cx="394723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4</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网络层</a:t>
                </a:r>
              </a:p>
            </p:txBody>
          </p:sp>
          <p:sp>
            <p:nvSpPr>
              <p:cNvPr id="12" name="矩形 11"/>
              <p:cNvSpPr/>
              <p:nvPr/>
            </p:nvSpPr>
            <p:spPr>
              <a:xfrm>
                <a:off x="3719446" y="2624291"/>
                <a:ext cx="2018824"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etwork Layer</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297904" y="2259425"/>
                <a:ext cx="602569"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N</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100F0B5D-A80E-4344-9F5B-3E020E31C974}"/>
              </a:ext>
            </a:extLst>
          </p:cNvPr>
          <p:cNvSpPr>
            <a:spLocks noGrp="1"/>
          </p:cNvSpPr>
          <p:nvPr>
            <p:ph type="sldNum" sz="quarter" idx="12"/>
          </p:nvPr>
        </p:nvSpPr>
        <p:spPr/>
        <p:txBody>
          <a:bodyPr/>
          <a:lstStyle/>
          <a:p>
            <a:fld id="{91F2D4EF-46D4-4764-B373-FC59CD1D281E}" type="slidenum">
              <a:rPr lang="zh-CN" altLang="en-US" smtClean="0"/>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3C733E85-2BEF-49D2-99D1-4B500746B197}"/>
              </a:ext>
            </a:extLst>
          </p:cNvPr>
          <p:cNvSpPr>
            <a:spLocks noGrp="1" noChangeArrowheads="1"/>
          </p:cNvSpPr>
          <p:nvPr>
            <p:ph type="title"/>
          </p:nvPr>
        </p:nvSpPr>
        <p:spPr>
          <a:xfrm>
            <a:off x="709613" y="88464"/>
            <a:ext cx="10515600" cy="1325563"/>
          </a:xfrm>
        </p:spPr>
        <p:txBody>
          <a:bodyPr/>
          <a:lstStyle/>
          <a:p>
            <a:pPr eaLnBrk="1" hangingPunct="1"/>
            <a:r>
              <a:rPr lang="en-US" altLang="zh-CN" dirty="0"/>
              <a:t>4.2 </a:t>
            </a:r>
            <a:r>
              <a:rPr lang="zh-CN" altLang="en-US" dirty="0"/>
              <a:t>虚电路和数据报网络</a:t>
            </a:r>
          </a:p>
        </p:txBody>
      </p:sp>
      <p:grpSp>
        <p:nvGrpSpPr>
          <p:cNvPr id="28677" name="Group 4">
            <a:extLst>
              <a:ext uri="{FF2B5EF4-FFF2-40B4-BE49-F238E27FC236}">
                <a16:creationId xmlns:a16="http://schemas.microsoft.com/office/drawing/2014/main" id="{0C3C8C21-F11E-4C6E-8BD3-C8D1B84BC4EC}"/>
              </a:ext>
            </a:extLst>
          </p:cNvPr>
          <p:cNvGrpSpPr>
            <a:grpSpLocks/>
          </p:cNvGrpSpPr>
          <p:nvPr/>
        </p:nvGrpSpPr>
        <p:grpSpPr bwMode="auto">
          <a:xfrm>
            <a:off x="1885950" y="2852738"/>
            <a:ext cx="8408988" cy="2233612"/>
            <a:chOff x="269" y="2422"/>
            <a:chExt cx="5297" cy="1407"/>
          </a:xfrm>
        </p:grpSpPr>
        <p:sp>
          <p:nvSpPr>
            <p:cNvPr id="28768" name="Line 5">
              <a:extLst>
                <a:ext uri="{FF2B5EF4-FFF2-40B4-BE49-F238E27FC236}">
                  <a16:creationId xmlns:a16="http://schemas.microsoft.com/office/drawing/2014/main" id="{9728477A-4B53-49D5-8501-9B1011C2BFD3}"/>
                </a:ext>
              </a:extLst>
            </p:cNvPr>
            <p:cNvSpPr>
              <a:spLocks noChangeShapeType="1"/>
            </p:cNvSpPr>
            <p:nvPr/>
          </p:nvSpPr>
          <p:spPr bwMode="auto">
            <a:xfrm>
              <a:off x="269" y="2653"/>
              <a:ext cx="5297" cy="16"/>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69" name="Text Box 6">
              <a:extLst>
                <a:ext uri="{FF2B5EF4-FFF2-40B4-BE49-F238E27FC236}">
                  <a16:creationId xmlns:a16="http://schemas.microsoft.com/office/drawing/2014/main" id="{27641D7C-5C57-4D83-B583-46270624865D}"/>
                </a:ext>
              </a:extLst>
            </p:cNvPr>
            <p:cNvSpPr txBox="1">
              <a:spLocks noChangeArrowheads="1"/>
            </p:cNvSpPr>
            <p:nvPr/>
          </p:nvSpPr>
          <p:spPr bwMode="auto">
            <a:xfrm>
              <a:off x="374" y="2422"/>
              <a:ext cx="49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      </a:t>
              </a:r>
              <a:r>
                <a:rPr lang="zh-CN" altLang="en-US" u="none">
                  <a:latin typeface="黑体" panose="02010609060101010101" pitchFamily="49" charset="-122"/>
                  <a:ea typeface="黑体" panose="02010609060101010101" pitchFamily="49" charset="-122"/>
                </a:rPr>
                <a:t>入接口             入 </a:t>
              </a:r>
              <a:r>
                <a:rPr lang="en-US" altLang="zh-CN" u="none">
                  <a:latin typeface="黑体" panose="02010609060101010101" pitchFamily="49" charset="-122"/>
                  <a:ea typeface="黑体" panose="02010609060101010101" pitchFamily="49" charset="-122"/>
                </a:rPr>
                <a:t>VC #            </a:t>
              </a:r>
              <a:r>
                <a:rPr lang="zh-CN" altLang="en-US" u="none">
                  <a:latin typeface="黑体" panose="02010609060101010101" pitchFamily="49" charset="-122"/>
                  <a:ea typeface="黑体" panose="02010609060101010101" pitchFamily="49" charset="-122"/>
                </a:rPr>
                <a:t>出接口            出 </a:t>
              </a:r>
              <a:r>
                <a:rPr lang="en-US" altLang="zh-CN" u="none">
                  <a:latin typeface="黑体" panose="02010609060101010101" pitchFamily="49" charset="-122"/>
                  <a:ea typeface="黑体" panose="02010609060101010101" pitchFamily="49" charset="-122"/>
                </a:rPr>
                <a:t>VC #</a:t>
              </a:r>
            </a:p>
          </p:txBody>
        </p:sp>
        <p:sp>
          <p:nvSpPr>
            <p:cNvPr id="28770" name="Line 7">
              <a:extLst>
                <a:ext uri="{FF2B5EF4-FFF2-40B4-BE49-F238E27FC236}">
                  <a16:creationId xmlns:a16="http://schemas.microsoft.com/office/drawing/2014/main" id="{7E925BA9-C3BE-4560-A176-BFA5EAAB5A7D}"/>
                </a:ext>
              </a:extLst>
            </p:cNvPr>
            <p:cNvSpPr>
              <a:spLocks noChangeShapeType="1"/>
            </p:cNvSpPr>
            <p:nvPr/>
          </p:nvSpPr>
          <p:spPr bwMode="auto">
            <a:xfrm>
              <a:off x="1785" y="2450"/>
              <a:ext cx="0" cy="133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71" name="Line 8">
              <a:extLst>
                <a:ext uri="{FF2B5EF4-FFF2-40B4-BE49-F238E27FC236}">
                  <a16:creationId xmlns:a16="http://schemas.microsoft.com/office/drawing/2014/main" id="{C7E6626D-3812-4A1C-A727-86724801CE0D}"/>
                </a:ext>
              </a:extLst>
            </p:cNvPr>
            <p:cNvSpPr>
              <a:spLocks noChangeShapeType="1"/>
            </p:cNvSpPr>
            <p:nvPr/>
          </p:nvSpPr>
          <p:spPr bwMode="auto">
            <a:xfrm>
              <a:off x="2985" y="2474"/>
              <a:ext cx="0" cy="1331"/>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72" name="Line 9">
              <a:extLst>
                <a:ext uri="{FF2B5EF4-FFF2-40B4-BE49-F238E27FC236}">
                  <a16:creationId xmlns:a16="http://schemas.microsoft.com/office/drawing/2014/main" id="{9B3EC0A6-9EAC-4152-B23A-6E6AB1F525D0}"/>
                </a:ext>
              </a:extLst>
            </p:cNvPr>
            <p:cNvSpPr>
              <a:spLocks noChangeShapeType="1"/>
            </p:cNvSpPr>
            <p:nvPr/>
          </p:nvSpPr>
          <p:spPr bwMode="auto">
            <a:xfrm>
              <a:off x="4438" y="2450"/>
              <a:ext cx="0" cy="137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73" name="Text Box 10">
              <a:extLst>
                <a:ext uri="{FF2B5EF4-FFF2-40B4-BE49-F238E27FC236}">
                  <a16:creationId xmlns:a16="http://schemas.microsoft.com/office/drawing/2014/main" id="{AE259D70-E05E-4434-BB58-CB413D59FA4E}"/>
                </a:ext>
              </a:extLst>
            </p:cNvPr>
            <p:cNvSpPr txBox="1">
              <a:spLocks noChangeArrowheads="1"/>
            </p:cNvSpPr>
            <p:nvPr/>
          </p:nvSpPr>
          <p:spPr bwMode="auto">
            <a:xfrm>
              <a:off x="891" y="2755"/>
              <a:ext cx="4253"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1                           12                               2                          22</a:t>
              </a:r>
            </a:p>
            <a:p>
              <a:r>
                <a:rPr lang="en-US" altLang="zh-CN" u="none">
                  <a:latin typeface="Comic Sans MS" panose="030F0702030302020204" pitchFamily="66" charset="0"/>
                </a:rPr>
                <a:t>2                          63                               1                           18 </a:t>
              </a:r>
            </a:p>
            <a:p>
              <a:r>
                <a:rPr lang="en-US" altLang="zh-CN" u="none">
                  <a:latin typeface="Comic Sans MS" panose="030F0702030302020204" pitchFamily="66" charset="0"/>
                </a:rPr>
                <a:t>3                           7                                2                           17</a:t>
              </a:r>
            </a:p>
            <a:p>
              <a:r>
                <a:rPr lang="en-US" altLang="zh-CN" u="none">
                  <a:latin typeface="Comic Sans MS" panose="030F0702030302020204" pitchFamily="66" charset="0"/>
                </a:rPr>
                <a:t>1                          97                               3                           87</a:t>
              </a:r>
            </a:p>
            <a:p>
              <a:r>
                <a:rPr lang="en-US" altLang="zh-CN" u="none">
                  <a:latin typeface="Comic Sans MS" panose="030F0702030302020204" pitchFamily="66" charset="0"/>
                </a:rPr>
                <a:t>…                          …                                …                            …</a:t>
              </a:r>
            </a:p>
          </p:txBody>
        </p:sp>
        <p:sp>
          <p:nvSpPr>
            <p:cNvPr id="28774" name="Text Box 11">
              <a:extLst>
                <a:ext uri="{FF2B5EF4-FFF2-40B4-BE49-F238E27FC236}">
                  <a16:creationId xmlns:a16="http://schemas.microsoft.com/office/drawing/2014/main" id="{B6D6C7F4-4C86-48AE-8278-458755498ADA}"/>
                </a:ext>
              </a:extLst>
            </p:cNvPr>
            <p:cNvSpPr txBox="1">
              <a:spLocks noChangeArrowheads="1"/>
            </p:cNvSpPr>
            <p:nvPr/>
          </p:nvSpPr>
          <p:spPr bwMode="auto">
            <a:xfrm>
              <a:off x="876" y="3014"/>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latin typeface="Comic Sans MS" panose="030F0702030302020204" pitchFamily="66" charset="0"/>
              </a:endParaRPr>
            </a:p>
          </p:txBody>
        </p:sp>
      </p:grpSp>
      <p:sp>
        <p:nvSpPr>
          <p:cNvPr id="28678" name="Text Box 12">
            <a:extLst>
              <a:ext uri="{FF2B5EF4-FFF2-40B4-BE49-F238E27FC236}">
                <a16:creationId xmlns:a16="http://schemas.microsoft.com/office/drawing/2014/main" id="{EDEE3376-3D59-4BAE-B6B9-3F4C8221C26D}"/>
              </a:ext>
            </a:extLst>
          </p:cNvPr>
          <p:cNvSpPr txBox="1">
            <a:spLocks noChangeArrowheads="1"/>
          </p:cNvSpPr>
          <p:nvPr/>
        </p:nvSpPr>
        <p:spPr bwMode="auto">
          <a:xfrm>
            <a:off x="1779588" y="2370138"/>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latin typeface="楷体" panose="02010609060101010101" pitchFamily="49" charset="-122"/>
                <a:ea typeface="楷体" panose="02010609060101010101" pitchFamily="49" charset="-122"/>
              </a:rPr>
              <a:t>路由器</a:t>
            </a:r>
            <a:r>
              <a:rPr lang="en-US" altLang="zh-CN" sz="2400">
                <a:solidFill>
                  <a:srgbClr val="FF0000"/>
                </a:solidFill>
                <a:latin typeface="楷体" panose="02010609060101010101" pitchFamily="49" charset="-122"/>
                <a:ea typeface="楷体" panose="02010609060101010101" pitchFamily="49" charset="-122"/>
              </a:rPr>
              <a:t>R1</a:t>
            </a:r>
            <a:r>
              <a:rPr lang="zh-CN" altLang="en-US" sz="2400">
                <a:solidFill>
                  <a:srgbClr val="FF0000"/>
                </a:solidFill>
                <a:latin typeface="楷体" panose="02010609060101010101" pitchFamily="49" charset="-122"/>
                <a:ea typeface="楷体" panose="02010609060101010101" pitchFamily="49" charset="-122"/>
              </a:rPr>
              <a:t>的转发表</a:t>
            </a:r>
            <a:r>
              <a:rPr lang="en-US" altLang="zh-CN" sz="2400">
                <a:solidFill>
                  <a:srgbClr val="FF0000"/>
                </a:solidFill>
                <a:latin typeface="楷体" panose="02010609060101010101" pitchFamily="49" charset="-122"/>
                <a:ea typeface="楷体" panose="02010609060101010101" pitchFamily="49" charset="-122"/>
              </a:rPr>
              <a:t>:</a:t>
            </a:r>
          </a:p>
        </p:txBody>
      </p:sp>
      <p:sp>
        <p:nvSpPr>
          <p:cNvPr id="28679" name="Text Box 13">
            <a:extLst>
              <a:ext uri="{FF2B5EF4-FFF2-40B4-BE49-F238E27FC236}">
                <a16:creationId xmlns:a16="http://schemas.microsoft.com/office/drawing/2014/main" id="{6BD49962-6E5F-45AE-973C-798BC914CAAB}"/>
              </a:ext>
            </a:extLst>
          </p:cNvPr>
          <p:cNvSpPr txBox="1">
            <a:spLocks noChangeArrowheads="1"/>
          </p:cNvSpPr>
          <p:nvPr/>
        </p:nvSpPr>
        <p:spPr bwMode="auto">
          <a:xfrm>
            <a:off x="1774826" y="5157788"/>
            <a:ext cx="3724275"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solidFill>
                  <a:srgbClr val="FF0000"/>
                </a:solidFill>
                <a:latin typeface="楷体" panose="02010609060101010101" pitchFamily="49" charset="-122"/>
                <a:ea typeface="楷体" panose="02010609060101010101" pitchFamily="49" charset="-122"/>
              </a:rPr>
              <a:t>路由器维持连接状态信息</a:t>
            </a:r>
            <a:r>
              <a:rPr lang="en-US" altLang="zh-CN" sz="2400" u="none">
                <a:solidFill>
                  <a:srgbClr val="FF0000"/>
                </a:solidFill>
                <a:latin typeface="楷体" panose="02010609060101010101" pitchFamily="49" charset="-122"/>
                <a:ea typeface="楷体" panose="02010609060101010101" pitchFamily="49" charset="-122"/>
              </a:rPr>
              <a:t>!</a:t>
            </a:r>
          </a:p>
        </p:txBody>
      </p:sp>
      <p:graphicFrame>
        <p:nvGraphicFramePr>
          <p:cNvPr id="28680" name="Object 100">
            <a:extLst>
              <a:ext uri="{FF2B5EF4-FFF2-40B4-BE49-F238E27FC236}">
                <a16:creationId xmlns:a16="http://schemas.microsoft.com/office/drawing/2014/main" id="{A13772FA-CEB2-491D-84DE-8993EFA90744}"/>
              </a:ext>
            </a:extLst>
          </p:cNvPr>
          <p:cNvGraphicFramePr>
            <a:graphicFrameLocks noGrp="1" noChangeAspect="1"/>
          </p:cNvGraphicFramePr>
          <p:nvPr>
            <p:ph sz="half" idx="1"/>
          </p:nvPr>
        </p:nvGraphicFramePr>
        <p:xfrm>
          <a:off x="6373813" y="1770063"/>
          <a:ext cx="461962" cy="214312"/>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28680" name="Object 100">
                        <a:extLst>
                          <a:ext uri="{FF2B5EF4-FFF2-40B4-BE49-F238E27FC236}">
                            <a16:creationId xmlns:a16="http://schemas.microsoft.com/office/drawing/2014/main" id="{A13772FA-CEB2-491D-84DE-8993EFA90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813" y="1770063"/>
                        <a:ext cx="4619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Freeform 101">
            <a:extLst>
              <a:ext uri="{FF2B5EF4-FFF2-40B4-BE49-F238E27FC236}">
                <a16:creationId xmlns:a16="http://schemas.microsoft.com/office/drawing/2014/main" id="{071A5AFF-E54E-40D2-8A76-6FE295309780}"/>
              </a:ext>
            </a:extLst>
          </p:cNvPr>
          <p:cNvSpPr>
            <a:spLocks/>
          </p:cNvSpPr>
          <p:nvPr/>
        </p:nvSpPr>
        <p:spPr bwMode="auto">
          <a:xfrm>
            <a:off x="6854826" y="1708150"/>
            <a:ext cx="2011363" cy="58578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8682" name="Group 102">
            <a:extLst>
              <a:ext uri="{FF2B5EF4-FFF2-40B4-BE49-F238E27FC236}">
                <a16:creationId xmlns:a16="http://schemas.microsoft.com/office/drawing/2014/main" id="{2323FF4D-8755-4F24-A1B2-A52223C43761}"/>
              </a:ext>
            </a:extLst>
          </p:cNvPr>
          <p:cNvGrpSpPr>
            <a:grpSpLocks/>
          </p:cNvGrpSpPr>
          <p:nvPr/>
        </p:nvGrpSpPr>
        <p:grpSpPr bwMode="auto">
          <a:xfrm>
            <a:off x="7148513" y="1846264"/>
            <a:ext cx="354012" cy="92075"/>
            <a:chOff x="3600" y="219"/>
            <a:chExt cx="360" cy="175"/>
          </a:xfrm>
        </p:grpSpPr>
        <p:sp>
          <p:nvSpPr>
            <p:cNvPr id="28755" name="Oval 103">
              <a:extLst>
                <a:ext uri="{FF2B5EF4-FFF2-40B4-BE49-F238E27FC236}">
                  <a16:creationId xmlns:a16="http://schemas.microsoft.com/office/drawing/2014/main" id="{DCA845A1-BF63-4BE8-8D48-C23114495AEB}"/>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56" name="Line 104">
              <a:extLst>
                <a:ext uri="{FF2B5EF4-FFF2-40B4-BE49-F238E27FC236}">
                  <a16:creationId xmlns:a16="http://schemas.microsoft.com/office/drawing/2014/main" id="{B0660D05-B49A-4B77-85CA-5588FE140EE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7" name="Line 105">
              <a:extLst>
                <a:ext uri="{FF2B5EF4-FFF2-40B4-BE49-F238E27FC236}">
                  <a16:creationId xmlns:a16="http://schemas.microsoft.com/office/drawing/2014/main" id="{C29E38DF-3030-4D59-A1CC-BE703333041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8" name="Rectangle 106">
              <a:extLst>
                <a:ext uri="{FF2B5EF4-FFF2-40B4-BE49-F238E27FC236}">
                  <a16:creationId xmlns:a16="http://schemas.microsoft.com/office/drawing/2014/main" id="{679F84F2-431B-49CD-8965-F3179A0C9E76}"/>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59" name="Oval 107">
              <a:extLst>
                <a:ext uri="{FF2B5EF4-FFF2-40B4-BE49-F238E27FC236}">
                  <a16:creationId xmlns:a16="http://schemas.microsoft.com/office/drawing/2014/main" id="{4513C4A3-A257-4619-8E21-FDC2DCED65F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60" name="Group 108">
              <a:extLst>
                <a:ext uri="{FF2B5EF4-FFF2-40B4-BE49-F238E27FC236}">
                  <a16:creationId xmlns:a16="http://schemas.microsoft.com/office/drawing/2014/main" id="{44C72257-29FF-4FAE-990F-1CDAADA29D19}"/>
                </a:ext>
              </a:extLst>
            </p:cNvPr>
            <p:cNvGrpSpPr>
              <a:grpSpLocks/>
            </p:cNvGrpSpPr>
            <p:nvPr/>
          </p:nvGrpSpPr>
          <p:grpSpPr bwMode="auto">
            <a:xfrm>
              <a:off x="3686" y="244"/>
              <a:ext cx="177" cy="66"/>
              <a:chOff x="2848" y="848"/>
              <a:chExt cx="140" cy="98"/>
            </a:xfrm>
          </p:grpSpPr>
          <p:sp>
            <p:nvSpPr>
              <p:cNvPr id="28765" name="Line 109">
                <a:extLst>
                  <a:ext uri="{FF2B5EF4-FFF2-40B4-BE49-F238E27FC236}">
                    <a16:creationId xmlns:a16="http://schemas.microsoft.com/office/drawing/2014/main" id="{17877B96-08FB-4278-8D15-FADBDAD59B5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6" name="Line 110">
                <a:extLst>
                  <a:ext uri="{FF2B5EF4-FFF2-40B4-BE49-F238E27FC236}">
                    <a16:creationId xmlns:a16="http://schemas.microsoft.com/office/drawing/2014/main" id="{FAB50742-54FC-4779-A32E-3D82249B5C4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7" name="Line 111">
                <a:extLst>
                  <a:ext uri="{FF2B5EF4-FFF2-40B4-BE49-F238E27FC236}">
                    <a16:creationId xmlns:a16="http://schemas.microsoft.com/office/drawing/2014/main" id="{7A68E963-D934-4F94-9909-B0445C804CE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61" name="Group 112">
              <a:extLst>
                <a:ext uri="{FF2B5EF4-FFF2-40B4-BE49-F238E27FC236}">
                  <a16:creationId xmlns:a16="http://schemas.microsoft.com/office/drawing/2014/main" id="{6ED816A1-08F9-4F24-9A3E-8527F494484B}"/>
                </a:ext>
              </a:extLst>
            </p:cNvPr>
            <p:cNvGrpSpPr>
              <a:grpSpLocks/>
            </p:cNvGrpSpPr>
            <p:nvPr/>
          </p:nvGrpSpPr>
          <p:grpSpPr bwMode="auto">
            <a:xfrm flipV="1">
              <a:off x="3686" y="243"/>
              <a:ext cx="177" cy="66"/>
              <a:chOff x="2848" y="848"/>
              <a:chExt cx="140" cy="98"/>
            </a:xfrm>
          </p:grpSpPr>
          <p:sp>
            <p:nvSpPr>
              <p:cNvPr id="28762" name="Line 113">
                <a:extLst>
                  <a:ext uri="{FF2B5EF4-FFF2-40B4-BE49-F238E27FC236}">
                    <a16:creationId xmlns:a16="http://schemas.microsoft.com/office/drawing/2014/main" id="{CA3A0C1C-28F1-4610-8C08-F80D37833FD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3" name="Line 114">
                <a:extLst>
                  <a:ext uri="{FF2B5EF4-FFF2-40B4-BE49-F238E27FC236}">
                    <a16:creationId xmlns:a16="http://schemas.microsoft.com/office/drawing/2014/main" id="{140101BD-7ECD-46D8-9BBC-48CC7F53F94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4" name="Line 115">
                <a:extLst>
                  <a:ext uri="{FF2B5EF4-FFF2-40B4-BE49-F238E27FC236}">
                    <a16:creationId xmlns:a16="http://schemas.microsoft.com/office/drawing/2014/main" id="{557CD4D2-A2BD-4A8D-AD47-8E3F0C5540F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683" name="Group 116">
            <a:extLst>
              <a:ext uri="{FF2B5EF4-FFF2-40B4-BE49-F238E27FC236}">
                <a16:creationId xmlns:a16="http://schemas.microsoft.com/office/drawing/2014/main" id="{F778939C-599D-4E49-87B5-D4F025FF713E}"/>
              </a:ext>
            </a:extLst>
          </p:cNvPr>
          <p:cNvGrpSpPr>
            <a:grpSpLocks/>
          </p:cNvGrpSpPr>
          <p:nvPr/>
        </p:nvGrpSpPr>
        <p:grpSpPr bwMode="auto">
          <a:xfrm>
            <a:off x="7134226" y="2184401"/>
            <a:ext cx="354013" cy="92075"/>
            <a:chOff x="3600" y="219"/>
            <a:chExt cx="360" cy="175"/>
          </a:xfrm>
        </p:grpSpPr>
        <p:sp>
          <p:nvSpPr>
            <p:cNvPr id="28742" name="Oval 117">
              <a:extLst>
                <a:ext uri="{FF2B5EF4-FFF2-40B4-BE49-F238E27FC236}">
                  <a16:creationId xmlns:a16="http://schemas.microsoft.com/office/drawing/2014/main" id="{4498463F-287B-404B-9532-1597B2FA2BB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43" name="Line 118">
              <a:extLst>
                <a:ext uri="{FF2B5EF4-FFF2-40B4-BE49-F238E27FC236}">
                  <a16:creationId xmlns:a16="http://schemas.microsoft.com/office/drawing/2014/main" id="{BACA2F71-EDEC-4073-93A5-117BE536902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4" name="Line 119">
              <a:extLst>
                <a:ext uri="{FF2B5EF4-FFF2-40B4-BE49-F238E27FC236}">
                  <a16:creationId xmlns:a16="http://schemas.microsoft.com/office/drawing/2014/main" id="{7D6116B6-2497-4FA4-B7C4-8546322C63A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5" name="Rectangle 120">
              <a:extLst>
                <a:ext uri="{FF2B5EF4-FFF2-40B4-BE49-F238E27FC236}">
                  <a16:creationId xmlns:a16="http://schemas.microsoft.com/office/drawing/2014/main" id="{B7A164B1-5EEE-429F-B130-3BEF309141DF}"/>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46" name="Oval 121">
              <a:extLst>
                <a:ext uri="{FF2B5EF4-FFF2-40B4-BE49-F238E27FC236}">
                  <a16:creationId xmlns:a16="http://schemas.microsoft.com/office/drawing/2014/main" id="{25A0BE05-3E4A-4DA2-886C-51CA3D53B01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47" name="Group 122">
              <a:extLst>
                <a:ext uri="{FF2B5EF4-FFF2-40B4-BE49-F238E27FC236}">
                  <a16:creationId xmlns:a16="http://schemas.microsoft.com/office/drawing/2014/main" id="{8ADD79ED-D776-426A-91A2-B2B1BFDF7F7F}"/>
                </a:ext>
              </a:extLst>
            </p:cNvPr>
            <p:cNvGrpSpPr>
              <a:grpSpLocks/>
            </p:cNvGrpSpPr>
            <p:nvPr/>
          </p:nvGrpSpPr>
          <p:grpSpPr bwMode="auto">
            <a:xfrm>
              <a:off x="3686" y="244"/>
              <a:ext cx="177" cy="66"/>
              <a:chOff x="2848" y="848"/>
              <a:chExt cx="140" cy="98"/>
            </a:xfrm>
          </p:grpSpPr>
          <p:sp>
            <p:nvSpPr>
              <p:cNvPr id="28752" name="Line 123">
                <a:extLst>
                  <a:ext uri="{FF2B5EF4-FFF2-40B4-BE49-F238E27FC236}">
                    <a16:creationId xmlns:a16="http://schemas.microsoft.com/office/drawing/2014/main" id="{94B7EC6A-124A-4C94-9AAD-38EF9E92E4A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3" name="Line 124">
                <a:extLst>
                  <a:ext uri="{FF2B5EF4-FFF2-40B4-BE49-F238E27FC236}">
                    <a16:creationId xmlns:a16="http://schemas.microsoft.com/office/drawing/2014/main" id="{171C6D2F-B487-4438-9970-3127B32AFE2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4" name="Line 125">
                <a:extLst>
                  <a:ext uri="{FF2B5EF4-FFF2-40B4-BE49-F238E27FC236}">
                    <a16:creationId xmlns:a16="http://schemas.microsoft.com/office/drawing/2014/main" id="{195B01C4-CBC6-4244-AFCB-020CF5A5892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48" name="Group 126">
              <a:extLst>
                <a:ext uri="{FF2B5EF4-FFF2-40B4-BE49-F238E27FC236}">
                  <a16:creationId xmlns:a16="http://schemas.microsoft.com/office/drawing/2014/main" id="{1363261C-7B66-4998-ACAE-39DAC38225EE}"/>
                </a:ext>
              </a:extLst>
            </p:cNvPr>
            <p:cNvGrpSpPr>
              <a:grpSpLocks/>
            </p:cNvGrpSpPr>
            <p:nvPr/>
          </p:nvGrpSpPr>
          <p:grpSpPr bwMode="auto">
            <a:xfrm flipV="1">
              <a:off x="3686" y="243"/>
              <a:ext cx="177" cy="66"/>
              <a:chOff x="2848" y="848"/>
              <a:chExt cx="140" cy="98"/>
            </a:xfrm>
          </p:grpSpPr>
          <p:sp>
            <p:nvSpPr>
              <p:cNvPr id="28749" name="Line 127">
                <a:extLst>
                  <a:ext uri="{FF2B5EF4-FFF2-40B4-BE49-F238E27FC236}">
                    <a16:creationId xmlns:a16="http://schemas.microsoft.com/office/drawing/2014/main" id="{FAE95838-4F94-43BC-A6F0-2174921409F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0" name="Line 128">
                <a:extLst>
                  <a:ext uri="{FF2B5EF4-FFF2-40B4-BE49-F238E27FC236}">
                    <a16:creationId xmlns:a16="http://schemas.microsoft.com/office/drawing/2014/main" id="{1321B1A6-07A3-4EE5-9B6E-469416CFC6D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1" name="Line 129">
                <a:extLst>
                  <a:ext uri="{FF2B5EF4-FFF2-40B4-BE49-F238E27FC236}">
                    <a16:creationId xmlns:a16="http://schemas.microsoft.com/office/drawing/2014/main" id="{A34FFEFC-6FBD-4ED0-AE6A-79005A3FDCF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684" name="Group 130">
            <a:extLst>
              <a:ext uri="{FF2B5EF4-FFF2-40B4-BE49-F238E27FC236}">
                <a16:creationId xmlns:a16="http://schemas.microsoft.com/office/drawing/2014/main" id="{253536B3-F729-4419-B1F1-44D83306AE89}"/>
              </a:ext>
            </a:extLst>
          </p:cNvPr>
          <p:cNvGrpSpPr>
            <a:grpSpLocks/>
          </p:cNvGrpSpPr>
          <p:nvPr/>
        </p:nvGrpSpPr>
        <p:grpSpPr bwMode="auto">
          <a:xfrm>
            <a:off x="8072438" y="1854201"/>
            <a:ext cx="354012" cy="92075"/>
            <a:chOff x="3600" y="219"/>
            <a:chExt cx="360" cy="175"/>
          </a:xfrm>
        </p:grpSpPr>
        <p:sp>
          <p:nvSpPr>
            <p:cNvPr id="28729" name="Oval 131">
              <a:extLst>
                <a:ext uri="{FF2B5EF4-FFF2-40B4-BE49-F238E27FC236}">
                  <a16:creationId xmlns:a16="http://schemas.microsoft.com/office/drawing/2014/main" id="{C55BF9F5-F41A-4C1E-9D67-464A0305529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30" name="Line 132">
              <a:extLst>
                <a:ext uri="{FF2B5EF4-FFF2-40B4-BE49-F238E27FC236}">
                  <a16:creationId xmlns:a16="http://schemas.microsoft.com/office/drawing/2014/main" id="{7750A5F1-D66B-43B9-9042-DF066EA49E0B}"/>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1" name="Line 133">
              <a:extLst>
                <a:ext uri="{FF2B5EF4-FFF2-40B4-BE49-F238E27FC236}">
                  <a16:creationId xmlns:a16="http://schemas.microsoft.com/office/drawing/2014/main" id="{73698D1A-E136-47A4-AC92-1CE20BB5C1C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2" name="Rectangle 134">
              <a:extLst>
                <a:ext uri="{FF2B5EF4-FFF2-40B4-BE49-F238E27FC236}">
                  <a16:creationId xmlns:a16="http://schemas.microsoft.com/office/drawing/2014/main" id="{AE93CC81-176C-4500-87E4-1E3B8B55EFE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33" name="Oval 135">
              <a:extLst>
                <a:ext uri="{FF2B5EF4-FFF2-40B4-BE49-F238E27FC236}">
                  <a16:creationId xmlns:a16="http://schemas.microsoft.com/office/drawing/2014/main" id="{A525693B-96D5-4F9F-8B63-AB40DA4ECC9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34" name="Group 136">
              <a:extLst>
                <a:ext uri="{FF2B5EF4-FFF2-40B4-BE49-F238E27FC236}">
                  <a16:creationId xmlns:a16="http://schemas.microsoft.com/office/drawing/2014/main" id="{3786716B-06C0-4816-B4D1-318E1536703D}"/>
                </a:ext>
              </a:extLst>
            </p:cNvPr>
            <p:cNvGrpSpPr>
              <a:grpSpLocks/>
            </p:cNvGrpSpPr>
            <p:nvPr/>
          </p:nvGrpSpPr>
          <p:grpSpPr bwMode="auto">
            <a:xfrm>
              <a:off x="3686" y="244"/>
              <a:ext cx="177" cy="66"/>
              <a:chOff x="2848" y="848"/>
              <a:chExt cx="140" cy="98"/>
            </a:xfrm>
          </p:grpSpPr>
          <p:sp>
            <p:nvSpPr>
              <p:cNvPr id="28739" name="Line 137">
                <a:extLst>
                  <a:ext uri="{FF2B5EF4-FFF2-40B4-BE49-F238E27FC236}">
                    <a16:creationId xmlns:a16="http://schemas.microsoft.com/office/drawing/2014/main" id="{A2A240C4-2719-4FEF-91A0-BD379EC443C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0" name="Line 138">
                <a:extLst>
                  <a:ext uri="{FF2B5EF4-FFF2-40B4-BE49-F238E27FC236}">
                    <a16:creationId xmlns:a16="http://schemas.microsoft.com/office/drawing/2014/main" id="{BF49A51D-9D43-49B6-BCDA-BA1B4391B16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1" name="Line 139">
                <a:extLst>
                  <a:ext uri="{FF2B5EF4-FFF2-40B4-BE49-F238E27FC236}">
                    <a16:creationId xmlns:a16="http://schemas.microsoft.com/office/drawing/2014/main" id="{46417F67-5DC8-4EBC-AAFF-F400C47BCAD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35" name="Group 140">
              <a:extLst>
                <a:ext uri="{FF2B5EF4-FFF2-40B4-BE49-F238E27FC236}">
                  <a16:creationId xmlns:a16="http://schemas.microsoft.com/office/drawing/2014/main" id="{F4D11DF1-5D08-4D8C-BF91-11DF6E6C5FD8}"/>
                </a:ext>
              </a:extLst>
            </p:cNvPr>
            <p:cNvGrpSpPr>
              <a:grpSpLocks/>
            </p:cNvGrpSpPr>
            <p:nvPr/>
          </p:nvGrpSpPr>
          <p:grpSpPr bwMode="auto">
            <a:xfrm flipV="1">
              <a:off x="3686" y="243"/>
              <a:ext cx="177" cy="66"/>
              <a:chOff x="2848" y="848"/>
              <a:chExt cx="140" cy="98"/>
            </a:xfrm>
          </p:grpSpPr>
          <p:sp>
            <p:nvSpPr>
              <p:cNvPr id="28736" name="Line 141">
                <a:extLst>
                  <a:ext uri="{FF2B5EF4-FFF2-40B4-BE49-F238E27FC236}">
                    <a16:creationId xmlns:a16="http://schemas.microsoft.com/office/drawing/2014/main" id="{51021F1A-DD16-40E1-B8BC-9323057A1FE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7" name="Line 142">
                <a:extLst>
                  <a:ext uri="{FF2B5EF4-FFF2-40B4-BE49-F238E27FC236}">
                    <a16:creationId xmlns:a16="http://schemas.microsoft.com/office/drawing/2014/main" id="{E800AFEC-9875-4557-94CF-FB207C34E08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8" name="Line 143">
                <a:extLst>
                  <a:ext uri="{FF2B5EF4-FFF2-40B4-BE49-F238E27FC236}">
                    <a16:creationId xmlns:a16="http://schemas.microsoft.com/office/drawing/2014/main" id="{097C7E74-991B-43CD-891A-A397C365E81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685" name="Group 144">
            <a:extLst>
              <a:ext uri="{FF2B5EF4-FFF2-40B4-BE49-F238E27FC236}">
                <a16:creationId xmlns:a16="http://schemas.microsoft.com/office/drawing/2014/main" id="{E06E8CBA-4CE8-4FBA-9CF9-3AC2B30D4EC2}"/>
              </a:ext>
            </a:extLst>
          </p:cNvPr>
          <p:cNvGrpSpPr>
            <a:grpSpLocks/>
          </p:cNvGrpSpPr>
          <p:nvPr/>
        </p:nvGrpSpPr>
        <p:grpSpPr bwMode="auto">
          <a:xfrm>
            <a:off x="8021638" y="2182813"/>
            <a:ext cx="354012" cy="93662"/>
            <a:chOff x="3600" y="219"/>
            <a:chExt cx="360" cy="175"/>
          </a:xfrm>
        </p:grpSpPr>
        <p:sp>
          <p:nvSpPr>
            <p:cNvPr id="28716" name="Oval 145">
              <a:extLst>
                <a:ext uri="{FF2B5EF4-FFF2-40B4-BE49-F238E27FC236}">
                  <a16:creationId xmlns:a16="http://schemas.microsoft.com/office/drawing/2014/main" id="{A7C19D17-5812-4CF4-A96E-D4DF30ED4AF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17" name="Line 146">
              <a:extLst>
                <a:ext uri="{FF2B5EF4-FFF2-40B4-BE49-F238E27FC236}">
                  <a16:creationId xmlns:a16="http://schemas.microsoft.com/office/drawing/2014/main" id="{6549C523-FA4F-444E-AF0A-26A04A2A531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147">
              <a:extLst>
                <a:ext uri="{FF2B5EF4-FFF2-40B4-BE49-F238E27FC236}">
                  <a16:creationId xmlns:a16="http://schemas.microsoft.com/office/drawing/2014/main" id="{B606CE32-33F9-4DEA-AB3E-67065D0C041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Rectangle 148">
              <a:extLst>
                <a:ext uri="{FF2B5EF4-FFF2-40B4-BE49-F238E27FC236}">
                  <a16:creationId xmlns:a16="http://schemas.microsoft.com/office/drawing/2014/main" id="{855E884D-3AC0-4444-9460-149CEDA1160C}"/>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20" name="Oval 149">
              <a:extLst>
                <a:ext uri="{FF2B5EF4-FFF2-40B4-BE49-F238E27FC236}">
                  <a16:creationId xmlns:a16="http://schemas.microsoft.com/office/drawing/2014/main" id="{CB09ADDA-E38D-4497-A724-0B971892750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21" name="Group 150">
              <a:extLst>
                <a:ext uri="{FF2B5EF4-FFF2-40B4-BE49-F238E27FC236}">
                  <a16:creationId xmlns:a16="http://schemas.microsoft.com/office/drawing/2014/main" id="{3A7BB02F-536D-4321-AB43-E3F6007F016A}"/>
                </a:ext>
              </a:extLst>
            </p:cNvPr>
            <p:cNvGrpSpPr>
              <a:grpSpLocks/>
            </p:cNvGrpSpPr>
            <p:nvPr/>
          </p:nvGrpSpPr>
          <p:grpSpPr bwMode="auto">
            <a:xfrm>
              <a:off x="3686" y="244"/>
              <a:ext cx="177" cy="66"/>
              <a:chOff x="2848" y="848"/>
              <a:chExt cx="140" cy="98"/>
            </a:xfrm>
          </p:grpSpPr>
          <p:sp>
            <p:nvSpPr>
              <p:cNvPr id="28726" name="Line 151">
                <a:extLst>
                  <a:ext uri="{FF2B5EF4-FFF2-40B4-BE49-F238E27FC236}">
                    <a16:creationId xmlns:a16="http://schemas.microsoft.com/office/drawing/2014/main" id="{CD5F6349-C17C-4380-8807-8FD8385F20D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7" name="Line 152">
                <a:extLst>
                  <a:ext uri="{FF2B5EF4-FFF2-40B4-BE49-F238E27FC236}">
                    <a16:creationId xmlns:a16="http://schemas.microsoft.com/office/drawing/2014/main" id="{CC040156-3578-4CD9-B27A-D4FC77C6604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153">
                <a:extLst>
                  <a:ext uri="{FF2B5EF4-FFF2-40B4-BE49-F238E27FC236}">
                    <a16:creationId xmlns:a16="http://schemas.microsoft.com/office/drawing/2014/main" id="{18E06B10-66BD-4A82-8EBB-1A8BD5475E8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22" name="Group 154">
              <a:extLst>
                <a:ext uri="{FF2B5EF4-FFF2-40B4-BE49-F238E27FC236}">
                  <a16:creationId xmlns:a16="http://schemas.microsoft.com/office/drawing/2014/main" id="{F85EACA6-86DD-414E-BB52-89831677E14E}"/>
                </a:ext>
              </a:extLst>
            </p:cNvPr>
            <p:cNvGrpSpPr>
              <a:grpSpLocks/>
            </p:cNvGrpSpPr>
            <p:nvPr/>
          </p:nvGrpSpPr>
          <p:grpSpPr bwMode="auto">
            <a:xfrm flipV="1">
              <a:off x="3686" y="243"/>
              <a:ext cx="177" cy="66"/>
              <a:chOff x="2848" y="848"/>
              <a:chExt cx="140" cy="98"/>
            </a:xfrm>
          </p:grpSpPr>
          <p:sp>
            <p:nvSpPr>
              <p:cNvPr id="28723" name="Line 155">
                <a:extLst>
                  <a:ext uri="{FF2B5EF4-FFF2-40B4-BE49-F238E27FC236}">
                    <a16:creationId xmlns:a16="http://schemas.microsoft.com/office/drawing/2014/main" id="{D2E99F61-167D-44B0-B304-49B0E021E5F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4" name="Line 156">
                <a:extLst>
                  <a:ext uri="{FF2B5EF4-FFF2-40B4-BE49-F238E27FC236}">
                    <a16:creationId xmlns:a16="http://schemas.microsoft.com/office/drawing/2014/main" id="{3254E405-327D-4E12-9159-B1610846044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5" name="Line 157">
                <a:extLst>
                  <a:ext uri="{FF2B5EF4-FFF2-40B4-BE49-F238E27FC236}">
                    <a16:creationId xmlns:a16="http://schemas.microsoft.com/office/drawing/2014/main" id="{B59CDAD3-6556-46BD-970A-AD7FB4D6D22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686" name="Line 158">
            <a:extLst>
              <a:ext uri="{FF2B5EF4-FFF2-40B4-BE49-F238E27FC236}">
                <a16:creationId xmlns:a16="http://schemas.microsoft.com/office/drawing/2014/main" id="{7B4777C9-4675-4083-88B7-6ED50DA0E04B}"/>
              </a:ext>
            </a:extLst>
          </p:cNvPr>
          <p:cNvSpPr>
            <a:spLocks noChangeShapeType="1"/>
          </p:cNvSpPr>
          <p:nvPr/>
        </p:nvSpPr>
        <p:spPr bwMode="auto">
          <a:xfrm>
            <a:off x="7305675" y="1944688"/>
            <a:ext cx="14288" cy="188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7" name="Line 159">
            <a:extLst>
              <a:ext uri="{FF2B5EF4-FFF2-40B4-BE49-F238E27FC236}">
                <a16:creationId xmlns:a16="http://schemas.microsoft.com/office/drawing/2014/main" id="{DC9F04EA-54BA-45B5-89DA-4F5112A0233B}"/>
              </a:ext>
            </a:extLst>
          </p:cNvPr>
          <p:cNvSpPr>
            <a:spLocks noChangeShapeType="1"/>
          </p:cNvSpPr>
          <p:nvPr/>
        </p:nvSpPr>
        <p:spPr bwMode="auto">
          <a:xfrm>
            <a:off x="7515226" y="1893888"/>
            <a:ext cx="563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8" name="Line 160">
            <a:extLst>
              <a:ext uri="{FF2B5EF4-FFF2-40B4-BE49-F238E27FC236}">
                <a16:creationId xmlns:a16="http://schemas.microsoft.com/office/drawing/2014/main" id="{442F102E-F1CD-4017-8AC0-EFF106C14615}"/>
              </a:ext>
            </a:extLst>
          </p:cNvPr>
          <p:cNvSpPr>
            <a:spLocks noChangeShapeType="1"/>
          </p:cNvSpPr>
          <p:nvPr/>
        </p:nvSpPr>
        <p:spPr bwMode="auto">
          <a:xfrm>
            <a:off x="7469188" y="2247900"/>
            <a:ext cx="582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9" name="Line 161">
            <a:extLst>
              <a:ext uri="{FF2B5EF4-FFF2-40B4-BE49-F238E27FC236}">
                <a16:creationId xmlns:a16="http://schemas.microsoft.com/office/drawing/2014/main" id="{35015B30-2793-4E41-8078-359E6CF07682}"/>
              </a:ext>
            </a:extLst>
          </p:cNvPr>
          <p:cNvSpPr>
            <a:spLocks noChangeShapeType="1"/>
          </p:cNvSpPr>
          <p:nvPr/>
        </p:nvSpPr>
        <p:spPr bwMode="auto">
          <a:xfrm flipH="1">
            <a:off x="8183563" y="1939926"/>
            <a:ext cx="49212" cy="265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0" name="Line 162">
            <a:extLst>
              <a:ext uri="{FF2B5EF4-FFF2-40B4-BE49-F238E27FC236}">
                <a16:creationId xmlns:a16="http://schemas.microsoft.com/office/drawing/2014/main" id="{4DAE28BA-8082-40E7-A321-B6B93FD7845F}"/>
              </a:ext>
            </a:extLst>
          </p:cNvPr>
          <p:cNvSpPr>
            <a:spLocks noChangeShapeType="1"/>
          </p:cNvSpPr>
          <p:nvPr/>
        </p:nvSpPr>
        <p:spPr bwMode="auto">
          <a:xfrm>
            <a:off x="6742113" y="1898650"/>
            <a:ext cx="39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Line 163">
            <a:extLst>
              <a:ext uri="{FF2B5EF4-FFF2-40B4-BE49-F238E27FC236}">
                <a16:creationId xmlns:a16="http://schemas.microsoft.com/office/drawing/2014/main" id="{DBF9B6AB-A5C8-4067-89DC-9C23C2551A8B}"/>
              </a:ext>
            </a:extLst>
          </p:cNvPr>
          <p:cNvSpPr>
            <a:spLocks noChangeShapeType="1"/>
          </p:cNvSpPr>
          <p:nvPr/>
        </p:nvSpPr>
        <p:spPr bwMode="auto">
          <a:xfrm>
            <a:off x="8415338" y="1898650"/>
            <a:ext cx="527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2" name="Line 164">
            <a:extLst>
              <a:ext uri="{FF2B5EF4-FFF2-40B4-BE49-F238E27FC236}">
                <a16:creationId xmlns:a16="http://schemas.microsoft.com/office/drawing/2014/main" id="{34933C62-06C5-415C-85A4-478C96504DDC}"/>
              </a:ext>
            </a:extLst>
          </p:cNvPr>
          <p:cNvSpPr>
            <a:spLocks noChangeShapeType="1"/>
          </p:cNvSpPr>
          <p:nvPr/>
        </p:nvSpPr>
        <p:spPr bwMode="auto">
          <a:xfrm>
            <a:off x="8378826" y="2200276"/>
            <a:ext cx="265113"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3" name="Line 165">
            <a:extLst>
              <a:ext uri="{FF2B5EF4-FFF2-40B4-BE49-F238E27FC236}">
                <a16:creationId xmlns:a16="http://schemas.microsoft.com/office/drawing/2014/main" id="{647E3376-5E7F-406B-A649-A73843AC9B37}"/>
              </a:ext>
            </a:extLst>
          </p:cNvPr>
          <p:cNvSpPr>
            <a:spLocks noChangeShapeType="1"/>
          </p:cNvSpPr>
          <p:nvPr/>
        </p:nvSpPr>
        <p:spPr bwMode="auto">
          <a:xfrm>
            <a:off x="6988175" y="2205038"/>
            <a:ext cx="1539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4" name="Line 166">
            <a:extLst>
              <a:ext uri="{FF2B5EF4-FFF2-40B4-BE49-F238E27FC236}">
                <a16:creationId xmlns:a16="http://schemas.microsoft.com/office/drawing/2014/main" id="{3F69018D-A607-42EA-9E2D-ADAD88F96589}"/>
              </a:ext>
            </a:extLst>
          </p:cNvPr>
          <p:cNvSpPr>
            <a:spLocks noChangeShapeType="1"/>
          </p:cNvSpPr>
          <p:nvPr/>
        </p:nvSpPr>
        <p:spPr bwMode="auto">
          <a:xfrm>
            <a:off x="6805613" y="1863725"/>
            <a:ext cx="290512"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5" name="Line 167">
            <a:extLst>
              <a:ext uri="{FF2B5EF4-FFF2-40B4-BE49-F238E27FC236}">
                <a16:creationId xmlns:a16="http://schemas.microsoft.com/office/drawing/2014/main" id="{48F2D8F1-922B-4DFF-8747-87200D425205}"/>
              </a:ext>
            </a:extLst>
          </p:cNvPr>
          <p:cNvSpPr>
            <a:spLocks noChangeShapeType="1"/>
          </p:cNvSpPr>
          <p:nvPr/>
        </p:nvSpPr>
        <p:spPr bwMode="auto">
          <a:xfrm>
            <a:off x="8434389" y="1868488"/>
            <a:ext cx="471487"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6" name="Line 168">
            <a:extLst>
              <a:ext uri="{FF2B5EF4-FFF2-40B4-BE49-F238E27FC236}">
                <a16:creationId xmlns:a16="http://schemas.microsoft.com/office/drawing/2014/main" id="{DADF570A-FD7E-4BDE-B62E-7120201F8600}"/>
              </a:ext>
            </a:extLst>
          </p:cNvPr>
          <p:cNvSpPr>
            <a:spLocks noChangeShapeType="1"/>
          </p:cNvSpPr>
          <p:nvPr/>
        </p:nvSpPr>
        <p:spPr bwMode="auto">
          <a:xfrm>
            <a:off x="7559676" y="1862138"/>
            <a:ext cx="481013"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7" name="Text Box 169">
            <a:extLst>
              <a:ext uri="{FF2B5EF4-FFF2-40B4-BE49-F238E27FC236}">
                <a16:creationId xmlns:a16="http://schemas.microsoft.com/office/drawing/2014/main" id="{0FD9396A-61C8-4A6F-AAB1-2151A3702F7D}"/>
              </a:ext>
            </a:extLst>
          </p:cNvPr>
          <p:cNvSpPr txBox="1">
            <a:spLocks noChangeArrowheads="1"/>
          </p:cNvSpPr>
          <p:nvPr/>
        </p:nvSpPr>
        <p:spPr bwMode="auto">
          <a:xfrm>
            <a:off x="6569075" y="1360488"/>
            <a:ext cx="427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rPr>
              <a:t>12</a:t>
            </a:r>
          </a:p>
        </p:txBody>
      </p:sp>
      <p:sp>
        <p:nvSpPr>
          <p:cNvPr id="28698" name="Text Box 170">
            <a:extLst>
              <a:ext uri="{FF2B5EF4-FFF2-40B4-BE49-F238E27FC236}">
                <a16:creationId xmlns:a16="http://schemas.microsoft.com/office/drawing/2014/main" id="{B709ECDB-0BE6-40F5-B5BA-2CC293B376EB}"/>
              </a:ext>
            </a:extLst>
          </p:cNvPr>
          <p:cNvSpPr txBox="1">
            <a:spLocks noChangeArrowheads="1"/>
          </p:cNvSpPr>
          <p:nvPr/>
        </p:nvSpPr>
        <p:spPr bwMode="auto">
          <a:xfrm>
            <a:off x="7404100" y="133032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rPr>
              <a:t>22</a:t>
            </a:r>
          </a:p>
        </p:txBody>
      </p:sp>
      <p:sp>
        <p:nvSpPr>
          <p:cNvPr id="28699" name="Text Box 171">
            <a:extLst>
              <a:ext uri="{FF2B5EF4-FFF2-40B4-BE49-F238E27FC236}">
                <a16:creationId xmlns:a16="http://schemas.microsoft.com/office/drawing/2014/main" id="{06288FB5-53BA-41CA-A34F-FD2EC792D27E}"/>
              </a:ext>
            </a:extLst>
          </p:cNvPr>
          <p:cNvSpPr txBox="1">
            <a:spLocks noChangeArrowheads="1"/>
          </p:cNvSpPr>
          <p:nvPr/>
        </p:nvSpPr>
        <p:spPr bwMode="auto">
          <a:xfrm>
            <a:off x="8216900" y="13477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rPr>
              <a:t>32</a:t>
            </a:r>
          </a:p>
        </p:txBody>
      </p:sp>
      <p:sp>
        <p:nvSpPr>
          <p:cNvPr id="28700" name="Text Box 172">
            <a:extLst>
              <a:ext uri="{FF2B5EF4-FFF2-40B4-BE49-F238E27FC236}">
                <a16:creationId xmlns:a16="http://schemas.microsoft.com/office/drawing/2014/main" id="{E0B74475-54ED-4879-B583-246EE87C4434}"/>
              </a:ext>
            </a:extLst>
          </p:cNvPr>
          <p:cNvSpPr txBox="1">
            <a:spLocks noChangeArrowheads="1"/>
          </p:cNvSpPr>
          <p:nvPr/>
        </p:nvSpPr>
        <p:spPr bwMode="auto">
          <a:xfrm>
            <a:off x="6888164" y="1557338"/>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1</a:t>
            </a:r>
          </a:p>
        </p:txBody>
      </p:sp>
      <p:sp>
        <p:nvSpPr>
          <p:cNvPr id="28701" name="Text Box 173">
            <a:extLst>
              <a:ext uri="{FF2B5EF4-FFF2-40B4-BE49-F238E27FC236}">
                <a16:creationId xmlns:a16="http://schemas.microsoft.com/office/drawing/2014/main" id="{635D2548-9645-432B-9D43-5527757C23BD}"/>
              </a:ext>
            </a:extLst>
          </p:cNvPr>
          <p:cNvSpPr txBox="1">
            <a:spLocks noChangeArrowheads="1"/>
          </p:cNvSpPr>
          <p:nvPr/>
        </p:nvSpPr>
        <p:spPr bwMode="auto">
          <a:xfrm>
            <a:off x="7427913" y="154940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2</a:t>
            </a:r>
          </a:p>
        </p:txBody>
      </p:sp>
      <p:sp>
        <p:nvSpPr>
          <p:cNvPr id="28702" name="Text Box 174">
            <a:extLst>
              <a:ext uri="{FF2B5EF4-FFF2-40B4-BE49-F238E27FC236}">
                <a16:creationId xmlns:a16="http://schemas.microsoft.com/office/drawing/2014/main" id="{39A157C2-8487-4915-BB20-FC2465A1458B}"/>
              </a:ext>
            </a:extLst>
          </p:cNvPr>
          <p:cNvSpPr txBox="1">
            <a:spLocks noChangeArrowheads="1"/>
          </p:cNvSpPr>
          <p:nvPr/>
        </p:nvSpPr>
        <p:spPr bwMode="auto">
          <a:xfrm>
            <a:off x="7248525" y="1844676"/>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3</a:t>
            </a:r>
          </a:p>
        </p:txBody>
      </p:sp>
      <p:sp>
        <p:nvSpPr>
          <p:cNvPr id="28703" name="Text Box 175">
            <a:extLst>
              <a:ext uri="{FF2B5EF4-FFF2-40B4-BE49-F238E27FC236}">
                <a16:creationId xmlns:a16="http://schemas.microsoft.com/office/drawing/2014/main" id="{9835DE15-F499-45BD-8249-850B30A025AB}"/>
              </a:ext>
            </a:extLst>
          </p:cNvPr>
          <p:cNvSpPr txBox="1">
            <a:spLocks noChangeArrowheads="1"/>
          </p:cNvSpPr>
          <p:nvPr/>
        </p:nvSpPr>
        <p:spPr bwMode="auto">
          <a:xfrm>
            <a:off x="6224588" y="105251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黑体" panose="02010609060101010101" pitchFamily="49" charset="-122"/>
                <a:ea typeface="黑体" panose="02010609060101010101" pitchFamily="49" charset="-122"/>
              </a:rPr>
              <a:t>VC </a:t>
            </a:r>
            <a:r>
              <a:rPr lang="zh-CN" altLang="en-US" u="none">
                <a:solidFill>
                  <a:srgbClr val="FF0000"/>
                </a:solidFill>
                <a:latin typeface="黑体" panose="02010609060101010101" pitchFamily="49" charset="-122"/>
                <a:ea typeface="黑体" panose="02010609060101010101" pitchFamily="49" charset="-122"/>
              </a:rPr>
              <a:t>号</a:t>
            </a:r>
          </a:p>
        </p:txBody>
      </p:sp>
      <p:sp>
        <p:nvSpPr>
          <p:cNvPr id="28704" name="Line 176">
            <a:extLst>
              <a:ext uri="{FF2B5EF4-FFF2-40B4-BE49-F238E27FC236}">
                <a16:creationId xmlns:a16="http://schemas.microsoft.com/office/drawing/2014/main" id="{495C95F6-72EC-487D-9417-5AC28776E0E6}"/>
              </a:ext>
            </a:extLst>
          </p:cNvPr>
          <p:cNvSpPr>
            <a:spLocks noChangeShapeType="1"/>
          </p:cNvSpPr>
          <p:nvPr/>
        </p:nvSpPr>
        <p:spPr bwMode="auto">
          <a:xfrm>
            <a:off x="6759576" y="1600201"/>
            <a:ext cx="163513" cy="161925"/>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705" name="Text Box 177">
            <a:extLst>
              <a:ext uri="{FF2B5EF4-FFF2-40B4-BE49-F238E27FC236}">
                <a16:creationId xmlns:a16="http://schemas.microsoft.com/office/drawing/2014/main" id="{D0C60025-A79A-4846-A0E9-490592321DC6}"/>
              </a:ext>
            </a:extLst>
          </p:cNvPr>
          <p:cNvSpPr txBox="1">
            <a:spLocks noChangeArrowheads="1"/>
          </p:cNvSpPr>
          <p:nvPr/>
        </p:nvSpPr>
        <p:spPr bwMode="auto">
          <a:xfrm>
            <a:off x="5808663" y="19097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接口号</a:t>
            </a:r>
          </a:p>
        </p:txBody>
      </p:sp>
      <p:sp>
        <p:nvSpPr>
          <p:cNvPr id="28706" name="Line 178">
            <a:extLst>
              <a:ext uri="{FF2B5EF4-FFF2-40B4-BE49-F238E27FC236}">
                <a16:creationId xmlns:a16="http://schemas.microsoft.com/office/drawing/2014/main" id="{C730F4E3-6D1B-406A-931E-E703CCE8783E}"/>
              </a:ext>
            </a:extLst>
          </p:cNvPr>
          <p:cNvSpPr>
            <a:spLocks noChangeShapeType="1"/>
          </p:cNvSpPr>
          <p:nvPr/>
        </p:nvSpPr>
        <p:spPr bwMode="auto">
          <a:xfrm flipV="1">
            <a:off x="6696076" y="2000250"/>
            <a:ext cx="327025" cy="179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707" name="Text Box 179">
            <a:extLst>
              <a:ext uri="{FF2B5EF4-FFF2-40B4-BE49-F238E27FC236}">
                <a16:creationId xmlns:a16="http://schemas.microsoft.com/office/drawing/2014/main" id="{F49086F0-FD07-4330-9648-8571EAB88BCF}"/>
              </a:ext>
            </a:extLst>
          </p:cNvPr>
          <p:cNvSpPr txBox="1">
            <a:spLocks noChangeArrowheads="1"/>
          </p:cNvSpPr>
          <p:nvPr/>
        </p:nvSpPr>
        <p:spPr bwMode="auto">
          <a:xfrm>
            <a:off x="7078663" y="1549401"/>
            <a:ext cx="88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R1</a:t>
            </a:r>
          </a:p>
        </p:txBody>
      </p:sp>
      <p:sp>
        <p:nvSpPr>
          <p:cNvPr id="28708" name="Text Box 180">
            <a:extLst>
              <a:ext uri="{FF2B5EF4-FFF2-40B4-BE49-F238E27FC236}">
                <a16:creationId xmlns:a16="http://schemas.microsoft.com/office/drawing/2014/main" id="{379D5733-61DF-4E83-9B6A-2F9616E47B80}"/>
              </a:ext>
            </a:extLst>
          </p:cNvPr>
          <p:cNvSpPr txBox="1">
            <a:spLocks noChangeArrowheads="1"/>
          </p:cNvSpPr>
          <p:nvPr/>
        </p:nvSpPr>
        <p:spPr bwMode="auto">
          <a:xfrm>
            <a:off x="7824788" y="2276476"/>
            <a:ext cx="88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R4</a:t>
            </a:r>
          </a:p>
        </p:txBody>
      </p:sp>
      <p:sp>
        <p:nvSpPr>
          <p:cNvPr id="28709" name="Text Box 181">
            <a:extLst>
              <a:ext uri="{FF2B5EF4-FFF2-40B4-BE49-F238E27FC236}">
                <a16:creationId xmlns:a16="http://schemas.microsoft.com/office/drawing/2014/main" id="{9FD6C817-68D5-4186-8CD8-CFE3345A0D8A}"/>
              </a:ext>
            </a:extLst>
          </p:cNvPr>
          <p:cNvSpPr txBox="1">
            <a:spLocks noChangeArrowheads="1"/>
          </p:cNvSpPr>
          <p:nvPr/>
        </p:nvSpPr>
        <p:spPr bwMode="auto">
          <a:xfrm>
            <a:off x="7943850" y="1484313"/>
            <a:ext cx="88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R2</a:t>
            </a:r>
          </a:p>
        </p:txBody>
      </p:sp>
      <p:sp>
        <p:nvSpPr>
          <p:cNvPr id="28710" name="Text Box 182">
            <a:extLst>
              <a:ext uri="{FF2B5EF4-FFF2-40B4-BE49-F238E27FC236}">
                <a16:creationId xmlns:a16="http://schemas.microsoft.com/office/drawing/2014/main" id="{14D6DAD5-CC6B-47D1-A28F-880B08C9A894}"/>
              </a:ext>
            </a:extLst>
          </p:cNvPr>
          <p:cNvSpPr txBox="1">
            <a:spLocks noChangeArrowheads="1"/>
          </p:cNvSpPr>
          <p:nvPr/>
        </p:nvSpPr>
        <p:spPr bwMode="auto">
          <a:xfrm>
            <a:off x="6921500" y="2341563"/>
            <a:ext cx="88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R3</a:t>
            </a:r>
          </a:p>
        </p:txBody>
      </p:sp>
      <p:graphicFrame>
        <p:nvGraphicFramePr>
          <p:cNvPr id="28711" name="Object 183">
            <a:extLst>
              <a:ext uri="{FF2B5EF4-FFF2-40B4-BE49-F238E27FC236}">
                <a16:creationId xmlns:a16="http://schemas.microsoft.com/office/drawing/2014/main" id="{81C53681-0654-4F2F-8951-49E1146AEBD6}"/>
              </a:ext>
            </a:extLst>
          </p:cNvPr>
          <p:cNvGraphicFramePr>
            <a:graphicFrameLocks noGrp="1" noChangeAspect="1"/>
          </p:cNvGraphicFramePr>
          <p:nvPr>
            <p:ph sz="half" idx="4294967295"/>
          </p:nvPr>
        </p:nvGraphicFramePr>
        <p:xfrm>
          <a:off x="8832851" y="1752600"/>
          <a:ext cx="449263" cy="209550"/>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28711" name="Object 183">
                        <a:extLst>
                          <a:ext uri="{FF2B5EF4-FFF2-40B4-BE49-F238E27FC236}">
                            <a16:creationId xmlns:a16="http://schemas.microsoft.com/office/drawing/2014/main" id="{81C53681-0654-4F2F-8951-49E1146AE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851" y="1752600"/>
                        <a:ext cx="449263"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4" name="Text Box 13">
            <a:extLst>
              <a:ext uri="{FF2B5EF4-FFF2-40B4-BE49-F238E27FC236}">
                <a16:creationId xmlns:a16="http://schemas.microsoft.com/office/drawing/2014/main" id="{8AED7D35-A05D-46B3-873E-3F002C14D04D}"/>
              </a:ext>
            </a:extLst>
          </p:cNvPr>
          <p:cNvSpPr txBox="1">
            <a:spLocks noChangeArrowheads="1"/>
          </p:cNvSpPr>
          <p:nvPr/>
        </p:nvSpPr>
        <p:spPr bwMode="auto">
          <a:xfrm>
            <a:off x="5880100" y="5084764"/>
            <a:ext cx="4476750" cy="8477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solidFill>
                  <a:srgbClr val="FF0000"/>
                </a:solidFill>
                <a:latin typeface="楷体" panose="02010609060101010101" pitchFamily="49" charset="-122"/>
                <a:ea typeface="楷体" panose="02010609060101010101" pitchFamily="49" charset="-122"/>
              </a:rPr>
              <a:t>为什么一条虚电路上的每条链路</a:t>
            </a:r>
          </a:p>
          <a:p>
            <a:r>
              <a:rPr lang="zh-CN" altLang="en-US" sz="2400" u="none">
                <a:solidFill>
                  <a:srgbClr val="FF0000"/>
                </a:solidFill>
                <a:latin typeface="楷体" panose="02010609060101010101" pitchFamily="49" charset="-122"/>
                <a:ea typeface="楷体" panose="02010609060101010101" pitchFamily="49" charset="-122"/>
              </a:rPr>
              <a:t>虚电路号不同</a:t>
            </a:r>
            <a:r>
              <a:rPr lang="en-US" altLang="zh-CN" sz="2400" u="none">
                <a:solidFill>
                  <a:srgbClr val="FF0000"/>
                </a:solidFill>
                <a:latin typeface="楷体" panose="02010609060101010101" pitchFamily="49" charset="-122"/>
                <a:ea typeface="楷体" panose="02010609060101010101" pitchFamily="49" charset="-122"/>
              </a:rPr>
              <a:t>!</a:t>
            </a:r>
          </a:p>
        </p:txBody>
      </p:sp>
      <p:sp>
        <p:nvSpPr>
          <p:cNvPr id="1125" name="Text Box 13">
            <a:extLst>
              <a:ext uri="{FF2B5EF4-FFF2-40B4-BE49-F238E27FC236}">
                <a16:creationId xmlns:a16="http://schemas.microsoft.com/office/drawing/2014/main" id="{E88E2797-3F63-4939-87ED-44BA9438B7C6}"/>
              </a:ext>
            </a:extLst>
          </p:cNvPr>
          <p:cNvSpPr txBox="1">
            <a:spLocks noChangeArrowheads="1"/>
          </p:cNvSpPr>
          <p:nvPr/>
        </p:nvSpPr>
        <p:spPr bwMode="auto">
          <a:xfrm>
            <a:off x="5880100" y="5229225"/>
            <a:ext cx="2416046" cy="40011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a:solidFill>
                  <a:srgbClr val="FF0000"/>
                </a:solidFill>
                <a:latin typeface="Comic Sans MS" panose="030F0702030302020204" pitchFamily="66" charset="0"/>
                <a:ea typeface="黑体" panose="02010609060101010101" pitchFamily="49" charset="-122"/>
              </a:rPr>
              <a:t>1</a:t>
            </a:r>
            <a:r>
              <a:rPr lang="zh-CN" altLang="en-US" sz="2000" u="none">
                <a:solidFill>
                  <a:srgbClr val="FF0000"/>
                </a:solidFill>
                <a:latin typeface="Comic Sans MS" panose="030F0702030302020204" pitchFamily="66" charset="0"/>
                <a:ea typeface="黑体" panose="02010609060101010101" pitchFamily="49" charset="-122"/>
              </a:rPr>
              <a:t>：减少</a:t>
            </a:r>
            <a:r>
              <a:rPr lang="en-US" altLang="zh-CN" sz="2000" u="none">
                <a:solidFill>
                  <a:srgbClr val="FF0000"/>
                </a:solidFill>
                <a:latin typeface="Comic Sans MS" panose="030F0702030302020204" pitchFamily="66" charset="0"/>
                <a:ea typeface="黑体" panose="02010609060101010101" pitchFamily="49" charset="-122"/>
              </a:rPr>
              <a:t>VC</a:t>
            </a:r>
            <a:r>
              <a:rPr lang="zh-CN" altLang="en-US" sz="2000" u="none">
                <a:solidFill>
                  <a:srgbClr val="FF0000"/>
                </a:solidFill>
                <a:latin typeface="Comic Sans MS" panose="030F0702030302020204" pitchFamily="66" charset="0"/>
                <a:ea typeface="黑体" panose="02010609060101010101" pitchFamily="49" charset="-122"/>
              </a:rPr>
              <a:t>字段长度</a:t>
            </a:r>
            <a:endParaRPr lang="zh-CN" altLang="en-US" sz="2000" u="none">
              <a:solidFill>
                <a:srgbClr val="FF0000"/>
              </a:solidFill>
              <a:latin typeface="Comic Sans MS" panose="030F0702030302020204" pitchFamily="66" charset="0"/>
            </a:endParaRPr>
          </a:p>
        </p:txBody>
      </p:sp>
      <p:sp>
        <p:nvSpPr>
          <p:cNvPr id="1126" name="Text Box 13">
            <a:extLst>
              <a:ext uri="{FF2B5EF4-FFF2-40B4-BE49-F238E27FC236}">
                <a16:creationId xmlns:a16="http://schemas.microsoft.com/office/drawing/2014/main" id="{81C1770E-06A0-4603-8B29-0B11CF775F89}"/>
              </a:ext>
            </a:extLst>
          </p:cNvPr>
          <p:cNvSpPr txBox="1">
            <a:spLocks noChangeArrowheads="1"/>
          </p:cNvSpPr>
          <p:nvPr/>
        </p:nvSpPr>
        <p:spPr bwMode="auto">
          <a:xfrm>
            <a:off x="5808663" y="5084764"/>
            <a:ext cx="4083050" cy="10318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a:solidFill>
                  <a:srgbClr val="FF0000"/>
                </a:solidFill>
                <a:latin typeface="楷体" panose="02010609060101010101" pitchFamily="49" charset="-122"/>
                <a:ea typeface="楷体" panose="02010609060101010101" pitchFamily="49" charset="-122"/>
              </a:rPr>
              <a:t>2</a:t>
            </a:r>
            <a:r>
              <a:rPr lang="zh-CN" altLang="en-US" sz="2000" u="none">
                <a:solidFill>
                  <a:srgbClr val="FF0000"/>
                </a:solidFill>
                <a:latin typeface="楷体" panose="02010609060101010101" pitchFamily="49" charset="-122"/>
                <a:ea typeface="楷体" panose="02010609060101010101" pitchFamily="49" charset="-122"/>
              </a:rPr>
              <a:t>：如果沿着虚电路的所有链路</a:t>
            </a:r>
          </a:p>
          <a:p>
            <a:r>
              <a:rPr lang="zh-CN" altLang="en-US" sz="2000" u="none">
                <a:solidFill>
                  <a:srgbClr val="FF0000"/>
                </a:solidFill>
                <a:latin typeface="楷体" panose="02010609060101010101" pitchFamily="49" charset="-122"/>
                <a:ea typeface="楷体" panose="02010609060101010101" pitchFamily="49" charset="-122"/>
              </a:rPr>
              <a:t>用共同的</a:t>
            </a:r>
            <a:r>
              <a:rPr lang="en-US" altLang="zh-CN" sz="2000" u="none">
                <a:solidFill>
                  <a:srgbClr val="FF0000"/>
                </a:solidFill>
                <a:latin typeface="楷体" panose="02010609060101010101" pitchFamily="49" charset="-122"/>
                <a:ea typeface="楷体" panose="02010609060101010101" pitchFamily="49" charset="-122"/>
              </a:rPr>
              <a:t>VC</a:t>
            </a:r>
            <a:r>
              <a:rPr lang="zh-CN" altLang="en-US" sz="2000" u="none">
                <a:solidFill>
                  <a:srgbClr val="FF0000"/>
                </a:solidFill>
                <a:latin typeface="楷体" panose="02010609060101010101" pitchFamily="49" charset="-122"/>
                <a:ea typeface="楷体" panose="02010609060101010101" pitchFamily="49" charset="-122"/>
              </a:rPr>
              <a:t>号，路由器不得不发送</a:t>
            </a:r>
          </a:p>
          <a:p>
            <a:r>
              <a:rPr lang="zh-CN" altLang="en-US" sz="2000" u="none">
                <a:solidFill>
                  <a:srgbClr val="FF0000"/>
                </a:solidFill>
                <a:latin typeface="楷体" panose="02010609060101010101" pitchFamily="49" charset="-122"/>
                <a:ea typeface="楷体" panose="02010609060101010101" pitchFamily="49" charset="-122"/>
              </a:rPr>
              <a:t>大量交换报文以确认一个全局</a:t>
            </a:r>
            <a:r>
              <a:rPr lang="en-US" altLang="zh-CN" sz="2000" u="none">
                <a:solidFill>
                  <a:srgbClr val="FF0000"/>
                </a:solidFill>
                <a:latin typeface="楷体" panose="02010609060101010101" pitchFamily="49" charset="-122"/>
                <a:ea typeface="楷体" panose="02010609060101010101" pitchFamily="49" charset="-122"/>
              </a:rPr>
              <a:t>VC</a:t>
            </a:r>
            <a:r>
              <a:rPr lang="zh-CN" altLang="en-US" sz="2000" u="none">
                <a:solidFill>
                  <a:srgbClr val="FF0000"/>
                </a:solidFill>
                <a:latin typeface="楷体" panose="02010609060101010101" pitchFamily="49" charset="-122"/>
                <a:ea typeface="楷体" panose="02010609060101010101" pitchFamily="49" charset="-122"/>
              </a:rPr>
              <a:t>号</a:t>
            </a:r>
          </a:p>
        </p:txBody>
      </p:sp>
      <p:sp>
        <p:nvSpPr>
          <p:cNvPr id="102" name="Text Box 13">
            <a:extLst>
              <a:ext uri="{FF2B5EF4-FFF2-40B4-BE49-F238E27FC236}">
                <a16:creationId xmlns:a16="http://schemas.microsoft.com/office/drawing/2014/main" id="{1CDFF437-605D-47D8-9A9A-3C4FB29ED3F9}"/>
              </a:ext>
            </a:extLst>
          </p:cNvPr>
          <p:cNvSpPr txBox="1">
            <a:spLocks noChangeArrowheads="1"/>
          </p:cNvSpPr>
          <p:nvPr/>
        </p:nvSpPr>
        <p:spPr bwMode="auto">
          <a:xfrm>
            <a:off x="1738313" y="1143000"/>
            <a:ext cx="4286250" cy="12001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solidFill>
                  <a:srgbClr val="FF0000"/>
                </a:solidFill>
                <a:latin typeface="楷体" panose="02010609060101010101" pitchFamily="49" charset="-122"/>
                <a:ea typeface="楷体" panose="02010609060101010101" pitchFamily="49" charset="-122"/>
              </a:rPr>
              <a:t>每当跨越一个路由器建立一个新的</a:t>
            </a:r>
            <a:r>
              <a:rPr lang="en-US" altLang="zh-CN" u="none">
                <a:solidFill>
                  <a:srgbClr val="FF0000"/>
                </a:solidFill>
                <a:latin typeface="楷体" panose="02010609060101010101" pitchFamily="49" charset="-122"/>
                <a:ea typeface="楷体" panose="02010609060101010101" pitchFamily="49" charset="-122"/>
              </a:rPr>
              <a:t>VC</a:t>
            </a:r>
            <a:r>
              <a:rPr lang="zh-CN" altLang="en-US" u="none">
                <a:solidFill>
                  <a:srgbClr val="FF0000"/>
                </a:solidFill>
                <a:latin typeface="楷体" panose="02010609060101010101" pitchFamily="49" charset="-122"/>
                <a:ea typeface="楷体" panose="02010609060101010101" pitchFamily="49" charset="-122"/>
              </a:rPr>
              <a:t>时，该路由器的转发表就建立一个新项；当该</a:t>
            </a:r>
            <a:r>
              <a:rPr lang="en-US" altLang="zh-CN" u="none">
                <a:solidFill>
                  <a:srgbClr val="FF0000"/>
                </a:solidFill>
                <a:latin typeface="楷体" panose="02010609060101010101" pitchFamily="49" charset="-122"/>
                <a:ea typeface="楷体" panose="02010609060101010101" pitchFamily="49" charset="-122"/>
              </a:rPr>
              <a:t>VC</a:t>
            </a:r>
            <a:r>
              <a:rPr lang="zh-CN" altLang="en-US" u="none">
                <a:solidFill>
                  <a:srgbClr val="FF0000"/>
                </a:solidFill>
                <a:latin typeface="楷体" panose="02010609060101010101" pitchFamily="49" charset="-122"/>
                <a:ea typeface="楷体" panose="02010609060101010101" pitchFamily="49" charset="-122"/>
              </a:rPr>
              <a:t>拆除时，就删除该路径上所有路由器的相应表项</a:t>
            </a:r>
          </a:p>
        </p:txBody>
      </p:sp>
      <p:sp>
        <p:nvSpPr>
          <p:cNvPr id="2" name="灯片编号占位符 1">
            <a:extLst>
              <a:ext uri="{FF2B5EF4-FFF2-40B4-BE49-F238E27FC236}">
                <a16:creationId xmlns:a16="http://schemas.microsoft.com/office/drawing/2014/main" id="{986C8329-9B8A-41C8-9970-38C5A6A2A2CD}"/>
              </a:ext>
            </a:extLst>
          </p:cNvPr>
          <p:cNvSpPr>
            <a:spLocks noGrp="1"/>
          </p:cNvSpPr>
          <p:nvPr>
            <p:ph type="sldNum" sz="quarter" idx="12"/>
          </p:nvPr>
        </p:nvSpPr>
        <p:spPr/>
        <p:txBody>
          <a:bodyPr/>
          <a:lstStyle/>
          <a:p>
            <a:fld id="{91F2D4EF-46D4-4764-B373-FC59CD1D281E}" type="slidenum">
              <a:rPr lang="zh-CN" altLang="en-US" smtClean="0"/>
              <a:t>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linds(horizontal)">
                                      <p:cBhvr>
                                        <p:cTn id="7" dur="500"/>
                                        <p:tgtEl>
                                          <p:spTgt spid="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4"/>
                                        </p:tgtEl>
                                        <p:attrNameLst>
                                          <p:attrName>style.visibility</p:attrName>
                                        </p:attrNameLst>
                                      </p:cBhvr>
                                      <p:to>
                                        <p:strVal val="visible"/>
                                      </p:to>
                                    </p:set>
                                    <p:animEffect transition="in" filter="blinds(horizontal)">
                                      <p:cBhvr>
                                        <p:cTn id="12" dur="500"/>
                                        <p:tgtEl>
                                          <p:spTgt spid="11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5"/>
                                        </p:tgtEl>
                                        <p:attrNameLst>
                                          <p:attrName>style.visibility</p:attrName>
                                        </p:attrNameLst>
                                      </p:cBhvr>
                                      <p:to>
                                        <p:strVal val="visible"/>
                                      </p:to>
                                    </p:set>
                                    <p:animEffect transition="in" filter="blinds(horizontal)">
                                      <p:cBhvr>
                                        <p:cTn id="17" dur="500"/>
                                        <p:tgtEl>
                                          <p:spTgt spid="1125"/>
                                        </p:tgtEl>
                                      </p:cBhvr>
                                    </p:animEffect>
                                  </p:childTnLst>
                                </p:cTn>
                              </p:par>
                              <p:par>
                                <p:cTn id="18" presetID="3" presetClass="exit" presetSubtype="10" fill="hold" grpId="1" nodeType="withEffect">
                                  <p:stCondLst>
                                    <p:cond delay="0"/>
                                  </p:stCondLst>
                                  <p:childTnLst>
                                    <p:animEffect transition="out" filter="blinds(horizontal)">
                                      <p:cBhvr>
                                        <p:cTn id="19" dur="500"/>
                                        <p:tgtEl>
                                          <p:spTgt spid="1124"/>
                                        </p:tgtEl>
                                      </p:cBhvr>
                                    </p:animEffect>
                                    <p:set>
                                      <p:cBhvr>
                                        <p:cTn id="20" dur="1" fill="hold">
                                          <p:stCondLst>
                                            <p:cond delay="499"/>
                                          </p:stCondLst>
                                        </p:cTn>
                                        <p:tgtEl>
                                          <p:spTgt spid="112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26"/>
                                        </p:tgtEl>
                                        <p:attrNameLst>
                                          <p:attrName>style.visibility</p:attrName>
                                        </p:attrNameLst>
                                      </p:cBhvr>
                                      <p:to>
                                        <p:strVal val="visible"/>
                                      </p:to>
                                    </p:set>
                                    <p:animEffect transition="in" filter="blinds(horizontal)">
                                      <p:cBhvr>
                                        <p:cTn id="25" dur="500"/>
                                        <p:tgtEl>
                                          <p:spTgt spid="1126"/>
                                        </p:tgtEl>
                                      </p:cBhvr>
                                    </p:animEffect>
                                  </p:childTnLst>
                                </p:cTn>
                              </p:par>
                              <p:par>
                                <p:cTn id="26" presetID="3" presetClass="exit" presetSubtype="10" fill="hold" grpId="1" nodeType="withEffect">
                                  <p:stCondLst>
                                    <p:cond delay="0"/>
                                  </p:stCondLst>
                                  <p:childTnLst>
                                    <p:animEffect transition="out" filter="blinds(horizontal)">
                                      <p:cBhvr>
                                        <p:cTn id="27" dur="500"/>
                                        <p:tgtEl>
                                          <p:spTgt spid="1125"/>
                                        </p:tgtEl>
                                      </p:cBhvr>
                                    </p:animEffect>
                                    <p:set>
                                      <p:cBhvr>
                                        <p:cTn id="28" dur="1" fill="hold">
                                          <p:stCondLst>
                                            <p:cond delay="499"/>
                                          </p:stCondLst>
                                        </p:cTn>
                                        <p:tgtEl>
                                          <p:spTgt spid="1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animBg="1"/>
      <p:bldP spid="1124" grpId="1" animBg="1"/>
      <p:bldP spid="1125" grpId="0" animBg="1"/>
      <p:bldP spid="1125" grpId="1" animBg="1"/>
      <p:bldP spid="1126" grpId="0" animBg="1"/>
      <p:bldP spid="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9" name="Rectangle 11"/>
          <p:cNvSpPr>
            <a:spLocks noChangeArrowheads="1"/>
          </p:cNvSpPr>
          <p:nvPr/>
        </p:nvSpPr>
        <p:spPr bwMode="auto">
          <a:xfrm>
            <a:off x="1507775" y="2229105"/>
            <a:ext cx="3638839"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R1</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的转发表</a:t>
            </a:r>
          </a:p>
        </p:txBody>
      </p:sp>
      <p:graphicFrame>
        <p:nvGraphicFramePr>
          <p:cNvPr id="58" name="表格 5"/>
          <p:cNvGraphicFramePr>
            <a:graphicFrameLocks noGrp="1"/>
          </p:cNvGraphicFramePr>
          <p:nvPr/>
        </p:nvGraphicFramePr>
        <p:xfrm>
          <a:off x="2127043" y="3043832"/>
          <a:ext cx="7120148" cy="2286000"/>
        </p:xfrm>
        <a:graphic>
          <a:graphicData uri="http://schemas.openxmlformats.org/drawingml/2006/table">
            <a:tbl>
              <a:tblPr firstRow="1" bandRow="1">
                <a:tableStyleId>{5C22544A-7EE6-4342-B048-85BDC9FD1C3A}</a:tableStyleId>
              </a:tblPr>
              <a:tblGrid>
                <a:gridCol w="1780037">
                  <a:extLst>
                    <a:ext uri="{9D8B030D-6E8A-4147-A177-3AD203B41FA5}">
                      <a16:colId xmlns:a16="http://schemas.microsoft.com/office/drawing/2014/main" val="20000"/>
                    </a:ext>
                  </a:extLst>
                </a:gridCol>
                <a:gridCol w="1780037">
                  <a:extLst>
                    <a:ext uri="{9D8B030D-6E8A-4147-A177-3AD203B41FA5}">
                      <a16:colId xmlns:a16="http://schemas.microsoft.com/office/drawing/2014/main" val="20001"/>
                    </a:ext>
                  </a:extLst>
                </a:gridCol>
                <a:gridCol w="1780037">
                  <a:extLst>
                    <a:ext uri="{9D8B030D-6E8A-4147-A177-3AD203B41FA5}">
                      <a16:colId xmlns:a16="http://schemas.microsoft.com/office/drawing/2014/main" val="20002"/>
                    </a:ext>
                  </a:extLst>
                </a:gridCol>
                <a:gridCol w="1780037">
                  <a:extLst>
                    <a:ext uri="{9D8B030D-6E8A-4147-A177-3AD203B41FA5}">
                      <a16:colId xmlns:a16="http://schemas.microsoft.com/office/drawing/2014/main" val="20003"/>
                    </a:ext>
                  </a:extLst>
                </a:gridCol>
              </a:tblGrid>
              <a:tr h="384156">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 入接口</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入 </a:t>
                      </a:r>
                      <a:r>
                        <a:rPr lang="en-US" altLang="zh-CN"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VC #</a:t>
                      </a:r>
                      <a:endPar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出接口</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出 </a:t>
                      </a:r>
                      <a:r>
                        <a:rPr lang="en-US" altLang="zh-CN"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VC #</a:t>
                      </a:r>
                      <a:endPar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0"/>
                  </a:ext>
                </a:extLst>
              </a:tr>
              <a:tr h="384156">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4156">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63</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18</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4156">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3</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7</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17</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41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9" name="组合 8"/>
          <p:cNvGrpSpPr/>
          <p:nvPr/>
        </p:nvGrpSpPr>
        <p:grpSpPr>
          <a:xfrm>
            <a:off x="3587194" y="5342670"/>
            <a:ext cx="4477034" cy="654653"/>
            <a:chOff x="1791494" y="2592818"/>
            <a:chExt cx="5638006" cy="1117522"/>
          </a:xfrm>
        </p:grpSpPr>
        <p:sp>
          <p:nvSpPr>
            <p:cNvPr id="10" name="矩形: 圆角 92"/>
            <p:cNvSpPr/>
            <p:nvPr/>
          </p:nvSpPr>
          <p:spPr>
            <a:xfrm>
              <a:off x="1791494" y="2592818"/>
              <a:ext cx="5638006" cy="1117522"/>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sp>
          <p:nvSpPr>
            <p:cNvPr id="11" name="文本框 10"/>
            <p:cNvSpPr txBox="1"/>
            <p:nvPr/>
          </p:nvSpPr>
          <p:spPr>
            <a:xfrm>
              <a:off x="1951183" y="2742397"/>
              <a:ext cx="5411642" cy="788082"/>
            </a:xfrm>
            <a:prstGeom prst="rect">
              <a:avLst/>
            </a:prstGeom>
            <a:noFill/>
          </p:spPr>
          <p:txBody>
            <a:bodyPr wrap="square" rtlCol="0">
              <a:spAutoFit/>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路由器维持连接状态信息</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2" name="矩形: 圆角 94"/>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grpSp>
      <p:grpSp>
        <p:nvGrpSpPr>
          <p:cNvPr id="18" name="组合 17"/>
          <p:cNvGrpSpPr/>
          <p:nvPr/>
        </p:nvGrpSpPr>
        <p:grpSpPr>
          <a:xfrm>
            <a:off x="515938" y="1514317"/>
            <a:ext cx="3560762" cy="526731"/>
            <a:chOff x="722008" y="1303131"/>
            <a:chExt cx="3399920" cy="502939"/>
          </a:xfrm>
        </p:grpSpPr>
        <p:grpSp>
          <p:nvGrpSpPr>
            <p:cNvPr id="19" name="组合 18"/>
            <p:cNvGrpSpPr/>
            <p:nvPr/>
          </p:nvGrpSpPr>
          <p:grpSpPr>
            <a:xfrm>
              <a:off x="722008" y="1303131"/>
              <a:ext cx="546594" cy="475865"/>
              <a:chOff x="708742" y="1296102"/>
              <a:chExt cx="454744" cy="283828"/>
            </a:xfrm>
          </p:grpSpPr>
          <p:sp>
            <p:nvSpPr>
              <p:cNvPr id="22" name="平行四边形 2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3" name="平行四边形 2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1"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虚电路服务</a:t>
              </a:r>
            </a:p>
          </p:txBody>
        </p:sp>
      </p:grpSp>
      <p:sp>
        <p:nvSpPr>
          <p:cNvPr id="2" name="灯片编号占位符 1">
            <a:extLst>
              <a:ext uri="{FF2B5EF4-FFF2-40B4-BE49-F238E27FC236}">
                <a16:creationId xmlns:a16="http://schemas.microsoft.com/office/drawing/2014/main" id="{296AB30F-56E1-41E2-BFAB-1E7154C1B4C8}"/>
              </a:ext>
            </a:extLst>
          </p:cNvPr>
          <p:cNvSpPr>
            <a:spLocks noGrp="1"/>
          </p:cNvSpPr>
          <p:nvPr>
            <p:ph type="sldNum" sz="quarter" idx="12"/>
          </p:nvPr>
        </p:nvSpPr>
        <p:spPr/>
        <p:txBody>
          <a:bodyPr/>
          <a:lstStyle/>
          <a:p>
            <a:fld id="{91F2D4EF-46D4-4764-B373-FC59CD1D281E}" type="slidenum">
              <a:rPr lang="zh-CN" altLang="en-US" smtClean="0"/>
              <a:t>21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randombar(horizontal)">
                                      <p:cBhvr>
                                        <p:cTn id="11" dur="500"/>
                                        <p:tgtEl>
                                          <p:spTgt spid="4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up)">
                                      <p:cBhvr>
                                        <p:cTn id="15" dur="1000"/>
                                        <p:tgtEl>
                                          <p:spTgt spid="5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8" name="Text Box 79"/>
          <p:cNvSpPr txBox="1">
            <a:spLocks noChangeArrowheads="1"/>
          </p:cNvSpPr>
          <p:nvPr/>
        </p:nvSpPr>
        <p:spPr bwMode="auto">
          <a:xfrm>
            <a:off x="888864" y="2060995"/>
            <a:ext cx="7309915"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在网络层没有连接建立过程</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不维护连接状态信息</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同一对主机间的报文可能会走不同的路径</a:t>
            </a:r>
          </a:p>
        </p:txBody>
      </p:sp>
      <p:sp>
        <p:nvSpPr>
          <p:cNvPr id="49" name="Rectangle 162"/>
          <p:cNvSpPr>
            <a:spLocks noChangeArrowheads="1"/>
          </p:cNvSpPr>
          <p:nvPr/>
        </p:nvSpPr>
        <p:spPr bwMode="auto">
          <a:xfrm>
            <a:off x="2199193" y="4383214"/>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50" name="表格 5"/>
          <p:cNvGraphicFramePr>
            <a:graphicFrameLocks noGrp="1"/>
          </p:cNvGraphicFramePr>
          <p:nvPr/>
        </p:nvGraphicFramePr>
        <p:xfrm>
          <a:off x="2199193" y="4414461"/>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51" name="组合 50"/>
          <p:cNvGrpSpPr/>
          <p:nvPr/>
        </p:nvGrpSpPr>
        <p:grpSpPr>
          <a:xfrm>
            <a:off x="4713040" y="4422663"/>
            <a:ext cx="2817893" cy="1798048"/>
            <a:chOff x="10256649" y="1794811"/>
            <a:chExt cx="2817893" cy="1798048"/>
          </a:xfrm>
        </p:grpSpPr>
        <p:sp>
          <p:nvSpPr>
            <p:cNvPr id="52" name="Freeform 4"/>
            <p:cNvSpPr/>
            <p:nvPr/>
          </p:nvSpPr>
          <p:spPr bwMode="auto">
            <a:xfrm>
              <a:off x="10256649" y="1794811"/>
              <a:ext cx="2817893" cy="1798048"/>
            </a:xfrm>
            <a:prstGeom prst="ellipse">
              <a:avLst/>
            </a:prstGeom>
            <a:solidFill>
              <a:schemeClr val="accent4">
                <a:lumMod val="20000"/>
                <a:lumOff val="80000"/>
              </a:schemeClr>
            </a:solidFill>
            <a:ln>
              <a:noFill/>
            </a:ln>
          </p:spPr>
          <p:txBody>
            <a:bodyPr wrap="none" anchor="ctr"/>
            <a:lstStyle/>
            <a:p>
              <a:endParaRPr lang="zh-CN" altLang="en-US"/>
            </a:p>
          </p:txBody>
        </p:sp>
        <p:sp>
          <p:nvSpPr>
            <p:cNvPr id="53" name="Freeform 8"/>
            <p:cNvSpPr/>
            <p:nvPr/>
          </p:nvSpPr>
          <p:spPr bwMode="auto">
            <a:xfrm>
              <a:off x="10871412" y="227830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Freeform 93"/>
            <p:cNvSpPr/>
            <p:nvPr/>
          </p:nvSpPr>
          <p:spPr bwMode="auto">
            <a:xfrm>
              <a:off x="11788988" y="2224438"/>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 name="Freeform 94"/>
            <p:cNvSpPr/>
            <p:nvPr/>
          </p:nvSpPr>
          <p:spPr bwMode="auto">
            <a:xfrm>
              <a:off x="10847600" y="266406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Freeform 95"/>
            <p:cNvSpPr/>
            <p:nvPr/>
          </p:nvSpPr>
          <p:spPr bwMode="auto">
            <a:xfrm>
              <a:off x="11795337" y="264025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 name="Freeform 96"/>
            <p:cNvSpPr/>
            <p:nvPr/>
          </p:nvSpPr>
          <p:spPr bwMode="auto">
            <a:xfrm>
              <a:off x="12345756" y="263261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 name="Freeform 97"/>
            <p:cNvSpPr/>
            <p:nvPr/>
          </p:nvSpPr>
          <p:spPr bwMode="auto">
            <a:xfrm>
              <a:off x="11227012" y="322762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 name="Freeform 98"/>
            <p:cNvSpPr/>
            <p:nvPr/>
          </p:nvSpPr>
          <p:spPr bwMode="auto">
            <a:xfrm>
              <a:off x="10690437" y="268787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11801" y="2013543"/>
              <a:ext cx="567999" cy="316019"/>
            </a:xfrm>
            <a:prstGeom prst="rect">
              <a:avLst/>
            </a:prstGeom>
          </p:spPr>
        </p:pic>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824836" y="3092154"/>
              <a:ext cx="611625" cy="340291"/>
            </a:xfrm>
            <a:prstGeom prst="rect">
              <a:avLst/>
            </a:prstGeom>
          </p:spPr>
        </p:pic>
        <p:pic>
          <p:nvPicPr>
            <p:cNvPr id="62" name="图片 6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1294286" y="2717385"/>
              <a:ext cx="589191" cy="327809"/>
            </a:xfrm>
            <a:prstGeom prst="rect">
              <a:avLst/>
            </a:prstGeom>
          </p:spPr>
        </p:pic>
        <p:pic>
          <p:nvPicPr>
            <p:cNvPr id="63" name="图片 6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0694550" y="2996675"/>
              <a:ext cx="607705" cy="338110"/>
            </a:xfrm>
            <a:prstGeom prst="rect">
              <a:avLst/>
            </a:prstGeom>
          </p:spPr>
        </p:pic>
        <p:pic>
          <p:nvPicPr>
            <p:cNvPr id="64" name="图片 6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2310463" y="2462574"/>
              <a:ext cx="573899" cy="319301"/>
            </a:xfrm>
            <a:prstGeom prst="rect">
              <a:avLst/>
            </a:prstGeom>
          </p:spPr>
        </p:pic>
        <p:pic>
          <p:nvPicPr>
            <p:cNvPr id="65" name="图片 6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0445749" y="2456556"/>
              <a:ext cx="544958" cy="303199"/>
            </a:xfrm>
            <a:prstGeom prst="rect">
              <a:avLst/>
            </a:prstGeom>
          </p:spPr>
        </p:pic>
      </p:grpSp>
      <p:sp>
        <p:nvSpPr>
          <p:cNvPr id="66" name="Line 5"/>
          <p:cNvSpPr>
            <a:spLocks noChangeShapeType="1"/>
          </p:cNvSpPr>
          <p:nvPr/>
        </p:nvSpPr>
        <p:spPr bwMode="auto">
          <a:xfrm rot="5400000" flipV="1">
            <a:off x="4207167" y="4477635"/>
            <a:ext cx="10301" cy="15397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97"/>
          <p:cNvSpPr>
            <a:spLocks noChangeShapeType="1"/>
          </p:cNvSpPr>
          <p:nvPr/>
        </p:nvSpPr>
        <p:spPr bwMode="auto">
          <a:xfrm rot="16200000" flipH="1" flipV="1">
            <a:off x="7883317" y="4748618"/>
            <a:ext cx="0" cy="11858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矩形 76"/>
          <p:cNvSpPr/>
          <p:nvPr/>
        </p:nvSpPr>
        <p:spPr>
          <a:xfrm>
            <a:off x="5257047" y="6344801"/>
            <a:ext cx="1763624" cy="461665"/>
          </a:xfrm>
          <a:prstGeom prst="rect">
            <a:avLst/>
          </a:prstGeom>
        </p:spPr>
        <p:txBody>
          <a:bodyPr wrap="none">
            <a:spAutoFit/>
          </a:bodyPr>
          <a:lstStyle/>
          <a:p>
            <a:r>
              <a:rPr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数据报网络</a:t>
            </a:r>
          </a:p>
        </p:txBody>
      </p:sp>
      <p:pic>
        <p:nvPicPr>
          <p:cNvPr id="78" name="图片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2318802" y="3606091"/>
            <a:ext cx="865823" cy="865823"/>
          </a:xfrm>
          <a:prstGeom prst="rect">
            <a:avLst/>
          </a:prstGeom>
        </p:spPr>
      </p:pic>
      <p:sp>
        <p:nvSpPr>
          <p:cNvPr id="83" name="Rectangle 162"/>
          <p:cNvSpPr>
            <a:spLocks noChangeArrowheads="1"/>
          </p:cNvSpPr>
          <p:nvPr/>
        </p:nvSpPr>
        <p:spPr bwMode="auto">
          <a:xfrm>
            <a:off x="8453164" y="4381445"/>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84" name="表格 5"/>
          <p:cNvGraphicFramePr>
            <a:graphicFrameLocks noGrp="1"/>
          </p:cNvGraphicFramePr>
          <p:nvPr/>
        </p:nvGraphicFramePr>
        <p:xfrm>
          <a:off x="8453164" y="4412692"/>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pic>
        <p:nvPicPr>
          <p:cNvPr id="85" name="图片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673334" y="3611330"/>
            <a:ext cx="865823" cy="865823"/>
          </a:xfrm>
          <a:prstGeom prst="rect">
            <a:avLst/>
          </a:prstGeom>
        </p:spPr>
      </p:pic>
      <p:sp>
        <p:nvSpPr>
          <p:cNvPr id="86" name="Text Box 6"/>
          <p:cNvSpPr txBox="1">
            <a:spLocks noChangeArrowheads="1"/>
          </p:cNvSpPr>
          <p:nvPr/>
        </p:nvSpPr>
        <p:spPr bwMode="auto">
          <a:xfrm>
            <a:off x="3604983" y="4593517"/>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发送数据</a:t>
            </a:r>
            <a:endPar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Text Box 7"/>
          <p:cNvSpPr txBox="1">
            <a:spLocks noChangeArrowheads="1"/>
          </p:cNvSpPr>
          <p:nvPr/>
        </p:nvSpPr>
        <p:spPr bwMode="auto">
          <a:xfrm>
            <a:off x="7127890" y="4661924"/>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接收数据</a:t>
            </a:r>
            <a:endPar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Freeform 8"/>
          <p:cNvSpPr/>
          <p:nvPr/>
        </p:nvSpPr>
        <p:spPr bwMode="auto">
          <a:xfrm>
            <a:off x="3582018" y="4582549"/>
            <a:ext cx="304800" cy="658079"/>
          </a:xfrm>
          <a:custGeom>
            <a:avLst/>
            <a:gdLst>
              <a:gd name="T0" fmla="*/ 0 w 192"/>
              <a:gd name="T1" fmla="*/ 0 h 414"/>
              <a:gd name="T2" fmla="*/ 0 w 192"/>
              <a:gd name="T3" fmla="*/ 2147483646 h 414"/>
              <a:gd name="T4" fmla="*/ 2147483646 w 192"/>
              <a:gd name="T5" fmla="*/ 2147483646 h 414"/>
              <a:gd name="T6" fmla="*/ 0 60000 65536"/>
              <a:gd name="T7" fmla="*/ 0 60000 65536"/>
              <a:gd name="T8" fmla="*/ 0 60000 65536"/>
              <a:gd name="T9" fmla="*/ 0 w 192"/>
              <a:gd name="T10" fmla="*/ 0 h 414"/>
              <a:gd name="T11" fmla="*/ 192 w 192"/>
              <a:gd name="T12" fmla="*/ 414 h 414"/>
              <a:gd name="connsiteX0" fmla="*/ 0 w 10000"/>
              <a:gd name="connsiteY0" fmla="*/ 0 h 10013"/>
              <a:gd name="connsiteX1" fmla="*/ 0 w 10000"/>
              <a:gd name="connsiteY1" fmla="*/ 10000 h 10013"/>
              <a:gd name="connsiteX2" fmla="*/ 10000 w 10000"/>
              <a:gd name="connsiteY2" fmla="*/ 10000 h 10013"/>
            </a:gdLst>
            <a:ahLst/>
            <a:cxnLst>
              <a:cxn ang="0">
                <a:pos x="connsiteX0" y="connsiteY0"/>
              </a:cxn>
              <a:cxn ang="0">
                <a:pos x="connsiteX1" y="connsiteY1"/>
              </a:cxn>
              <a:cxn ang="0">
                <a:pos x="connsiteX2" y="connsiteY2"/>
              </a:cxn>
            </a:cxnLst>
            <a:rect l="l" t="t" r="r" b="b"/>
            <a:pathLst>
              <a:path w="10000" h="10013">
                <a:moveTo>
                  <a:pt x="0" y="0"/>
                </a:moveTo>
                <a:lnTo>
                  <a:pt x="0" y="10000"/>
                </a:lnTo>
                <a:cubicBezTo>
                  <a:pt x="3333" y="9952"/>
                  <a:pt x="6667" y="10048"/>
                  <a:pt x="10000" y="1000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 name="Freeform 9"/>
          <p:cNvSpPr/>
          <p:nvPr/>
        </p:nvSpPr>
        <p:spPr bwMode="auto">
          <a:xfrm>
            <a:off x="7746040" y="5040701"/>
            <a:ext cx="609600" cy="295275"/>
          </a:xfrm>
          <a:custGeom>
            <a:avLst/>
            <a:gdLst>
              <a:gd name="T0" fmla="*/ 0 w 384"/>
              <a:gd name="T1" fmla="*/ 2147483646 h 186"/>
              <a:gd name="T2" fmla="*/ 2147483646 w 384"/>
              <a:gd name="T3" fmla="*/ 2147483646 h 186"/>
              <a:gd name="T4" fmla="*/ 2147483646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6" name="Group 10"/>
          <p:cNvGrpSpPr/>
          <p:nvPr/>
        </p:nvGrpSpPr>
        <p:grpSpPr bwMode="auto">
          <a:xfrm>
            <a:off x="4184654" y="4971636"/>
            <a:ext cx="361950" cy="261937"/>
            <a:chOff x="1548" y="3723"/>
            <a:chExt cx="228" cy="165"/>
          </a:xfrm>
        </p:grpSpPr>
        <p:sp>
          <p:nvSpPr>
            <p:cNvPr id="97"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99"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Rectangle 12"/>
            <p:cNvSpPr>
              <a:spLocks noChangeArrowheads="1"/>
            </p:cNvSpPr>
            <p:nvPr/>
          </p:nvSpPr>
          <p:spPr bwMode="auto">
            <a:xfrm>
              <a:off x="1548" y="3738"/>
              <a:ext cx="102" cy="1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704020202020204" pitchFamily="34" charset="0"/>
              </a:endParaRPr>
            </a:p>
          </p:txBody>
        </p:sp>
      </p:grpSp>
      <p:grpSp>
        <p:nvGrpSpPr>
          <p:cNvPr id="108" name="Group 10"/>
          <p:cNvGrpSpPr/>
          <p:nvPr/>
        </p:nvGrpSpPr>
        <p:grpSpPr bwMode="auto">
          <a:xfrm>
            <a:off x="4431433" y="4967783"/>
            <a:ext cx="361950" cy="261937"/>
            <a:chOff x="1548" y="3723"/>
            <a:chExt cx="228" cy="165"/>
          </a:xfrm>
        </p:grpSpPr>
        <p:sp>
          <p:nvSpPr>
            <p:cNvPr id="109"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10"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Rectangle 12"/>
            <p:cNvSpPr>
              <a:spLocks noChangeArrowheads="1"/>
            </p:cNvSpPr>
            <p:nvPr/>
          </p:nvSpPr>
          <p:spPr bwMode="auto">
            <a:xfrm>
              <a:off x="1548" y="3738"/>
              <a:ext cx="102" cy="1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704020202020204" pitchFamily="34" charset="0"/>
              </a:endParaRPr>
            </a:p>
          </p:txBody>
        </p:sp>
      </p:grpSp>
      <p:grpSp>
        <p:nvGrpSpPr>
          <p:cNvPr id="68" name="组合 67"/>
          <p:cNvGrpSpPr/>
          <p:nvPr/>
        </p:nvGrpSpPr>
        <p:grpSpPr>
          <a:xfrm>
            <a:off x="515938" y="1514317"/>
            <a:ext cx="3560762" cy="526731"/>
            <a:chOff x="722008" y="1303131"/>
            <a:chExt cx="3399920" cy="502939"/>
          </a:xfrm>
        </p:grpSpPr>
        <p:grpSp>
          <p:nvGrpSpPr>
            <p:cNvPr id="69" name="组合 68"/>
            <p:cNvGrpSpPr/>
            <p:nvPr/>
          </p:nvGrpSpPr>
          <p:grpSpPr>
            <a:xfrm>
              <a:off x="722008" y="1303131"/>
              <a:ext cx="546594" cy="475865"/>
              <a:chOff x="708742" y="1296102"/>
              <a:chExt cx="454744" cy="283828"/>
            </a:xfrm>
          </p:grpSpPr>
          <p:sp>
            <p:nvSpPr>
              <p:cNvPr id="72" name="平行四边形 7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3" name="平行四边形 7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71"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数据报服务</a:t>
              </a:r>
            </a:p>
          </p:txBody>
        </p:sp>
      </p:grpSp>
      <p:grpSp>
        <p:nvGrpSpPr>
          <p:cNvPr id="74" name="Group 10"/>
          <p:cNvGrpSpPr/>
          <p:nvPr/>
        </p:nvGrpSpPr>
        <p:grpSpPr bwMode="auto">
          <a:xfrm>
            <a:off x="3945658" y="4967783"/>
            <a:ext cx="361950" cy="261937"/>
            <a:chOff x="1548" y="3723"/>
            <a:chExt cx="228" cy="165"/>
          </a:xfrm>
        </p:grpSpPr>
        <p:sp>
          <p:nvSpPr>
            <p:cNvPr id="75"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76"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Rectangle 12"/>
            <p:cNvSpPr>
              <a:spLocks noChangeArrowheads="1"/>
            </p:cNvSpPr>
            <p:nvPr/>
          </p:nvSpPr>
          <p:spPr bwMode="auto">
            <a:xfrm>
              <a:off x="1548" y="3738"/>
              <a:ext cx="102" cy="1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704020202020204" pitchFamily="34" charset="0"/>
              </a:endParaRPr>
            </a:p>
          </p:txBody>
        </p:sp>
      </p:grpSp>
      <p:sp>
        <p:nvSpPr>
          <p:cNvPr id="2" name="灯片编号占位符 1">
            <a:extLst>
              <a:ext uri="{FF2B5EF4-FFF2-40B4-BE49-F238E27FC236}">
                <a16:creationId xmlns:a16="http://schemas.microsoft.com/office/drawing/2014/main" id="{FD2F92F2-FF40-4012-8A1A-F535243D8923}"/>
              </a:ext>
            </a:extLst>
          </p:cNvPr>
          <p:cNvSpPr>
            <a:spLocks noGrp="1"/>
          </p:cNvSpPr>
          <p:nvPr>
            <p:ph type="sldNum" sz="quarter" idx="12"/>
          </p:nvPr>
        </p:nvSpPr>
        <p:spPr/>
        <p:txBody>
          <a:bodyPr/>
          <a:lstStyle/>
          <a:p>
            <a:fld id="{91F2D4EF-46D4-4764-B373-FC59CD1D281E}" type="slidenum">
              <a:rPr lang="zh-CN" altLang="en-US" smtClean="0"/>
              <a:t>22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animEffect transition="in" filter="wipe(left)">
                                      <p:cBhvr>
                                        <p:cTn id="11" dur="500"/>
                                        <p:tgtEl>
                                          <p:spTgt spid="48">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animEffect transition="in" filter="wipe(left)">
                                      <p:cBhvr>
                                        <p:cTn id="15" dur="500"/>
                                        <p:tgtEl>
                                          <p:spTgt spid="48">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8">
                                            <p:txEl>
                                              <p:pRg st="2" end="2"/>
                                            </p:txEl>
                                          </p:spTgt>
                                        </p:tgtEl>
                                        <p:attrNameLst>
                                          <p:attrName>style.visibility</p:attrName>
                                        </p:attrNameLst>
                                      </p:cBhvr>
                                      <p:to>
                                        <p:strVal val="visible"/>
                                      </p:to>
                                    </p:set>
                                    <p:animEffect transition="in" filter="wipe(left)">
                                      <p:cBhvr>
                                        <p:cTn id="19" dur="500"/>
                                        <p:tgtEl>
                                          <p:spTgt spid="4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par>
                                <p:cTn id="28" presetID="22" presetClass="entr" presetSubtype="1"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500"/>
                                        <p:tgtEl>
                                          <p:spTgt spid="5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up)">
                                      <p:cBhvr>
                                        <p:cTn id="38" dur="500"/>
                                        <p:tgtEl>
                                          <p:spTgt spid="83"/>
                                        </p:tgtEl>
                                      </p:cBhvr>
                                    </p:animEffect>
                                  </p:childTnLst>
                                </p:cTn>
                              </p:par>
                              <p:par>
                                <p:cTn id="39" presetID="22" presetClass="entr" presetSubtype="1"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up)">
                                      <p:cBhvr>
                                        <p:cTn id="41" dur="500"/>
                                        <p:tgtEl>
                                          <p:spTgt spid="84"/>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right)">
                                      <p:cBhvr>
                                        <p:cTn id="48" dur="500"/>
                                        <p:tgtEl>
                                          <p:spTgt spid="67"/>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par>
                          <p:cTn id="53" fill="hold">
                            <p:stCondLst>
                              <p:cond delay="5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wipe(left)">
                                      <p:cBhvr>
                                        <p:cTn id="60" dur="500"/>
                                        <p:tgtEl>
                                          <p:spTgt spid="9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par>
                                <p:cTn id="64" presetID="10" presetClass="entr" presetSubtype="0"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500"/>
                                        <p:tgtEl>
                                          <p:spTgt spid="108"/>
                                        </p:tgtEl>
                                      </p:cBhvr>
                                    </p:animEffect>
                                  </p:childTnLst>
                                </p:cTn>
                              </p:par>
                              <p:par>
                                <p:cTn id="70" presetID="10" presetClass="entr" presetSubtype="0"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childTnLst>
                          </p:cTn>
                        </p:par>
                        <p:par>
                          <p:cTn id="73" fill="hold">
                            <p:stCondLst>
                              <p:cond delay="6000"/>
                            </p:stCondLst>
                            <p:childTnLst>
                              <p:par>
                                <p:cTn id="74" presetID="10" presetClass="exit" presetSubtype="0" fill="hold" grpId="1" nodeType="afterEffect">
                                  <p:stCondLst>
                                    <p:cond delay="0"/>
                                  </p:stCondLst>
                                  <p:childTnLst>
                                    <p:animEffect transition="out" filter="fade">
                                      <p:cBhvr>
                                        <p:cTn id="75" dur="500"/>
                                        <p:tgtEl>
                                          <p:spTgt spid="86"/>
                                        </p:tgtEl>
                                      </p:cBhvr>
                                    </p:animEffect>
                                    <p:set>
                                      <p:cBhvr>
                                        <p:cTn id="76" dur="1" fill="hold">
                                          <p:stCondLst>
                                            <p:cond delay="499"/>
                                          </p:stCondLst>
                                        </p:cTn>
                                        <p:tgtEl>
                                          <p:spTgt spid="8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90"/>
                                        </p:tgtEl>
                                      </p:cBhvr>
                                    </p:animEffect>
                                    <p:set>
                                      <p:cBhvr>
                                        <p:cTn id="79" dur="1" fill="hold">
                                          <p:stCondLst>
                                            <p:cond delay="499"/>
                                          </p:stCondLst>
                                        </p:cTn>
                                        <p:tgtEl>
                                          <p:spTgt spid="90"/>
                                        </p:tgtEl>
                                        <p:attrNameLst>
                                          <p:attrName>style.visibility</p:attrName>
                                        </p:attrNameLst>
                                      </p:cBhvr>
                                      <p:to>
                                        <p:strVal val="hidden"/>
                                      </p:to>
                                    </p:set>
                                  </p:childTnLst>
                                </p:cTn>
                              </p:par>
                            </p:childTnLst>
                          </p:cTn>
                        </p:par>
                        <p:par>
                          <p:cTn id="80" fill="hold">
                            <p:stCondLst>
                              <p:cond delay="6500"/>
                            </p:stCondLst>
                            <p:childTnLst>
                              <p:par>
                                <p:cTn id="81" presetID="42" presetClass="path" presetSubtype="0" accel="50000" decel="50000" fill="hold" nodeType="afterEffect">
                                  <p:stCondLst>
                                    <p:cond delay="0"/>
                                  </p:stCondLst>
                                  <p:childTnLst>
                                    <p:animMotion origin="layout" path="M 4.79167E-6 2.96296E-6 L 0.04309 0.00023 " pathEditMode="relative" rAng="0" ptsTypes="AA">
                                      <p:cBhvr>
                                        <p:cTn id="82" dur="1000" fill="hold"/>
                                        <p:tgtEl>
                                          <p:spTgt spid="108"/>
                                        </p:tgtEl>
                                        <p:attrNameLst>
                                          <p:attrName>ppt_x</p:attrName>
                                          <p:attrName>ppt_y</p:attrName>
                                        </p:attrNameLst>
                                      </p:cBhvr>
                                      <p:rCtr x="2148" y="0"/>
                                    </p:animMotion>
                                  </p:childTnLst>
                                </p:cTn>
                              </p:par>
                              <p:par>
                                <p:cTn id="83" presetID="42" presetClass="path" presetSubtype="0" accel="50000" decel="50000" fill="hold" nodeType="withEffect">
                                  <p:stCondLst>
                                    <p:cond delay="0"/>
                                  </p:stCondLst>
                                  <p:childTnLst>
                                    <p:animMotion origin="layout" path="M -2.91667E-6 -1.48148E-6 L 0.06341 -0.00046 " pathEditMode="relative" rAng="0" ptsTypes="AA">
                                      <p:cBhvr>
                                        <p:cTn id="84" dur="1000" fill="hold"/>
                                        <p:tgtEl>
                                          <p:spTgt spid="96"/>
                                        </p:tgtEl>
                                        <p:attrNameLst>
                                          <p:attrName>ppt_x</p:attrName>
                                          <p:attrName>ppt_y</p:attrName>
                                        </p:attrNameLst>
                                      </p:cBhvr>
                                      <p:rCtr x="3164" y="-23"/>
                                    </p:animMotion>
                                  </p:childTnLst>
                                </p:cTn>
                              </p:par>
                              <p:par>
                                <p:cTn id="85" presetID="42" presetClass="path" presetSubtype="0" accel="50000" decel="50000" fill="hold" nodeType="withEffect">
                                  <p:stCondLst>
                                    <p:cond delay="0"/>
                                  </p:stCondLst>
                                  <p:childTnLst>
                                    <p:animMotion origin="layout" path="M 0.0431 0.00023 L 0.08399 -0.00047 " pathEditMode="relative" rAng="0" ptsTypes="AA">
                                      <p:cBhvr>
                                        <p:cTn id="86" dur="1000" fill="hold"/>
                                        <p:tgtEl>
                                          <p:spTgt spid="74"/>
                                        </p:tgtEl>
                                        <p:attrNameLst>
                                          <p:attrName>ppt_x</p:attrName>
                                          <p:attrName>ppt_y</p:attrName>
                                        </p:attrNameLst>
                                      </p:cBhvr>
                                      <p:rCtr x="2044" y="-46"/>
                                    </p:animMotion>
                                  </p:childTnLst>
                                </p:cTn>
                              </p:par>
                            </p:childTnLst>
                          </p:cTn>
                        </p:par>
                        <p:par>
                          <p:cTn id="87" fill="hold">
                            <p:stCondLst>
                              <p:cond delay="7500"/>
                            </p:stCondLst>
                            <p:childTnLst>
                              <p:par>
                                <p:cTn id="88" presetID="42" presetClass="path" presetSubtype="0" accel="50000" decel="50000" fill="hold" nodeType="afterEffect">
                                  <p:stCondLst>
                                    <p:cond delay="0"/>
                                  </p:stCondLst>
                                  <p:childTnLst>
                                    <p:animMotion origin="layout" path="M 0.04309 0.00023 L 0.12591 -0.0625 " pathEditMode="relative" rAng="0" ptsTypes="AA">
                                      <p:cBhvr>
                                        <p:cTn id="89" dur="1000" fill="hold"/>
                                        <p:tgtEl>
                                          <p:spTgt spid="108"/>
                                        </p:tgtEl>
                                        <p:attrNameLst>
                                          <p:attrName>ppt_x</p:attrName>
                                          <p:attrName>ppt_y</p:attrName>
                                        </p:attrNameLst>
                                      </p:cBhvr>
                                      <p:rCtr x="4141" y="-3148"/>
                                    </p:animMotion>
                                  </p:childTnLst>
                                </p:cTn>
                              </p:par>
                              <p:par>
                                <p:cTn id="90" presetID="42" presetClass="path" presetSubtype="0" accel="50000" decel="50000" fill="hold" nodeType="withEffect">
                                  <p:stCondLst>
                                    <p:cond delay="0"/>
                                  </p:stCondLst>
                                  <p:childTnLst>
                                    <p:animMotion origin="layout" path="M 0.06341 -0.00046 L 0.13933 0.05486 " pathEditMode="relative" rAng="0" ptsTypes="AA">
                                      <p:cBhvr>
                                        <p:cTn id="91" dur="1000" fill="hold"/>
                                        <p:tgtEl>
                                          <p:spTgt spid="96"/>
                                        </p:tgtEl>
                                        <p:attrNameLst>
                                          <p:attrName>ppt_x</p:attrName>
                                          <p:attrName>ppt_y</p:attrName>
                                        </p:attrNameLst>
                                      </p:cBhvr>
                                      <p:rCtr x="3789" y="2755"/>
                                    </p:animMotion>
                                  </p:childTnLst>
                                </p:cTn>
                              </p:par>
                              <p:par>
                                <p:cTn id="92" presetID="42" presetClass="path" presetSubtype="0" accel="50000" decel="50000" fill="hold" nodeType="withEffect">
                                  <p:stCondLst>
                                    <p:cond delay="0"/>
                                  </p:stCondLst>
                                  <p:childTnLst>
                                    <p:animMotion origin="layout" path="M 0.08399 -0.00047 L 0.11341 0.09305 " pathEditMode="relative" rAng="0" ptsTypes="AA">
                                      <p:cBhvr>
                                        <p:cTn id="93" dur="1000" fill="hold"/>
                                        <p:tgtEl>
                                          <p:spTgt spid="74"/>
                                        </p:tgtEl>
                                        <p:attrNameLst>
                                          <p:attrName>ppt_x</p:attrName>
                                          <p:attrName>ppt_y</p:attrName>
                                        </p:attrNameLst>
                                      </p:cBhvr>
                                      <p:rCtr x="1471" y="4676"/>
                                    </p:animMotion>
                                  </p:childTnLst>
                                </p:cTn>
                              </p:par>
                            </p:childTnLst>
                          </p:cTn>
                        </p:par>
                        <p:par>
                          <p:cTn id="94" fill="hold">
                            <p:stCondLst>
                              <p:cond delay="8500"/>
                            </p:stCondLst>
                            <p:childTnLst>
                              <p:par>
                                <p:cTn id="95" presetID="42" presetClass="path" presetSubtype="0" accel="50000" decel="50000" fill="hold" nodeType="afterEffect">
                                  <p:stCondLst>
                                    <p:cond delay="0"/>
                                  </p:stCondLst>
                                  <p:childTnLst>
                                    <p:animMotion origin="layout" path="M 0.12591 -0.0625 L 0.20481 0.01574 " pathEditMode="relative" rAng="0" ptsTypes="AA">
                                      <p:cBhvr>
                                        <p:cTn id="96" dur="1000" fill="hold"/>
                                        <p:tgtEl>
                                          <p:spTgt spid="108"/>
                                        </p:tgtEl>
                                        <p:attrNameLst>
                                          <p:attrName>ppt_x</p:attrName>
                                          <p:attrName>ppt_y</p:attrName>
                                        </p:attrNameLst>
                                      </p:cBhvr>
                                      <p:rCtr x="3945" y="3912"/>
                                    </p:animMotion>
                                  </p:childTnLst>
                                </p:cTn>
                              </p:par>
                              <p:par>
                                <p:cTn id="97" presetID="42" presetClass="path" presetSubtype="0" accel="50000" decel="50000" fill="hold" nodeType="withEffect">
                                  <p:stCondLst>
                                    <p:cond delay="0"/>
                                  </p:stCondLst>
                                  <p:childTnLst>
                                    <p:animMotion origin="layout" path="M 0.13933 0.05486 L 0.22513 0.01505 " pathEditMode="relative" rAng="0" ptsTypes="AA">
                                      <p:cBhvr>
                                        <p:cTn id="98" dur="1000" fill="hold"/>
                                        <p:tgtEl>
                                          <p:spTgt spid="96"/>
                                        </p:tgtEl>
                                        <p:attrNameLst>
                                          <p:attrName>ppt_x</p:attrName>
                                          <p:attrName>ppt_y</p:attrName>
                                        </p:attrNameLst>
                                      </p:cBhvr>
                                      <p:rCtr x="4284" y="-1991"/>
                                    </p:animMotion>
                                  </p:childTnLst>
                                </p:cTn>
                              </p:par>
                              <p:par>
                                <p:cTn id="99" presetID="42" presetClass="path" presetSubtype="0" accel="50000" decel="50000" fill="hold" nodeType="withEffect">
                                  <p:stCondLst>
                                    <p:cond delay="0"/>
                                  </p:stCondLst>
                                  <p:childTnLst>
                                    <p:animMotion origin="layout" path="M 0.11341 0.09305 L 0.20482 0.10555 " pathEditMode="relative" rAng="0" ptsTypes="AA">
                                      <p:cBhvr>
                                        <p:cTn id="100" dur="1000" fill="hold"/>
                                        <p:tgtEl>
                                          <p:spTgt spid="74"/>
                                        </p:tgtEl>
                                        <p:attrNameLst>
                                          <p:attrName>ppt_x</p:attrName>
                                          <p:attrName>ppt_y</p:attrName>
                                        </p:attrNameLst>
                                      </p:cBhvr>
                                      <p:rCtr x="4570" y="625"/>
                                    </p:animMotion>
                                  </p:childTnLst>
                                </p:cTn>
                              </p:par>
                            </p:childTnLst>
                          </p:cTn>
                        </p:par>
                        <p:par>
                          <p:cTn id="101" fill="hold">
                            <p:stCondLst>
                              <p:cond delay="9500"/>
                            </p:stCondLst>
                            <p:childTnLst>
                              <p:par>
                                <p:cTn id="102" presetID="42" presetClass="path" presetSubtype="0" accel="50000" decel="50000" fill="hold" nodeType="afterEffect">
                                  <p:stCondLst>
                                    <p:cond delay="0"/>
                                  </p:stCondLst>
                                  <p:childTnLst>
                                    <p:animMotion origin="layout" path="M 0.20481 0.01574 L 0.26601 0.01736 " pathEditMode="relative" rAng="0" ptsTypes="AA">
                                      <p:cBhvr>
                                        <p:cTn id="103" dur="1000" fill="hold"/>
                                        <p:tgtEl>
                                          <p:spTgt spid="108"/>
                                        </p:tgtEl>
                                        <p:attrNameLst>
                                          <p:attrName>ppt_x</p:attrName>
                                          <p:attrName>ppt_y</p:attrName>
                                        </p:attrNameLst>
                                      </p:cBhvr>
                                      <p:rCtr x="3060" y="69"/>
                                    </p:animMotion>
                                  </p:childTnLst>
                                </p:cTn>
                              </p:par>
                              <p:par>
                                <p:cTn id="104" presetID="42" presetClass="path" presetSubtype="0" accel="50000" decel="50000" fill="hold" nodeType="withEffect">
                                  <p:stCondLst>
                                    <p:cond delay="0"/>
                                  </p:stCondLst>
                                  <p:childTnLst>
                                    <p:animMotion origin="layout" path="M 0.22513 0.01505 L 0.28633 0.0132 " pathEditMode="relative" rAng="0" ptsTypes="AA">
                                      <p:cBhvr>
                                        <p:cTn id="105" dur="1000" fill="hold"/>
                                        <p:tgtEl>
                                          <p:spTgt spid="96"/>
                                        </p:tgtEl>
                                        <p:attrNameLst>
                                          <p:attrName>ppt_x</p:attrName>
                                          <p:attrName>ppt_y</p:attrName>
                                        </p:attrNameLst>
                                      </p:cBhvr>
                                      <p:rCtr x="3060" y="-93"/>
                                    </p:animMotion>
                                  </p:childTnLst>
                                </p:cTn>
                              </p:par>
                              <p:par>
                                <p:cTn id="106" presetID="42" presetClass="path" presetSubtype="0" accel="50000" decel="50000" fill="hold" nodeType="withEffect">
                                  <p:stCondLst>
                                    <p:cond delay="0"/>
                                  </p:stCondLst>
                                  <p:childTnLst>
                                    <p:animMotion origin="layout" path="M 0.20482 0.10555 L 0.2457 0.01504 " pathEditMode="relative" rAng="0" ptsTypes="AA">
                                      <p:cBhvr>
                                        <p:cTn id="107" dur="1000" fill="hold"/>
                                        <p:tgtEl>
                                          <p:spTgt spid="74"/>
                                        </p:tgtEl>
                                        <p:attrNameLst>
                                          <p:attrName>ppt_x</p:attrName>
                                          <p:attrName>ppt_y</p:attrName>
                                        </p:attrNameLst>
                                      </p:cBhvr>
                                      <p:rCtr x="2044" y="-4537"/>
                                    </p:animMotion>
                                  </p:childTnLst>
                                </p:cTn>
                              </p:par>
                            </p:childTnLst>
                          </p:cTn>
                        </p:par>
                        <p:par>
                          <p:cTn id="108" fill="hold">
                            <p:stCondLst>
                              <p:cond delay="10500"/>
                            </p:stCondLst>
                            <p:childTnLst>
                              <p:par>
                                <p:cTn id="109" presetID="42" presetClass="path" presetSubtype="0" accel="50000" decel="50000" fill="hold" nodeType="afterEffect">
                                  <p:stCondLst>
                                    <p:cond delay="0"/>
                                  </p:stCondLst>
                                  <p:childTnLst>
                                    <p:animMotion origin="layout" path="M 0.2457 0.01504 L 0.3069 0.01666 " pathEditMode="relative" rAng="0" ptsTypes="AA">
                                      <p:cBhvr>
                                        <p:cTn id="110" dur="1000" fill="hold"/>
                                        <p:tgtEl>
                                          <p:spTgt spid="74"/>
                                        </p:tgtEl>
                                        <p:attrNameLst>
                                          <p:attrName>ppt_x</p:attrName>
                                          <p:attrName>ppt_y</p:attrName>
                                        </p:attrNameLst>
                                      </p:cBhvr>
                                      <p:rCtr x="3060" y="69"/>
                                    </p:animMotion>
                                  </p:childTnLst>
                                </p:cTn>
                              </p:par>
                            </p:childTnLst>
                          </p:cTn>
                        </p:par>
                        <p:par>
                          <p:cTn id="111" fill="hold">
                            <p:stCondLst>
                              <p:cond delay="11500"/>
                            </p:stCondLst>
                            <p:childTnLst>
                              <p:par>
                                <p:cTn id="112" presetID="9" presetClass="entr" presetSubtype="0" fill="hold" grpId="0" nodeType="afterEffect">
                                  <p:stCondLst>
                                    <p:cond delay="0"/>
                                  </p:stCondLst>
                                  <p:childTnLst>
                                    <p:set>
                                      <p:cBhvr>
                                        <p:cTn id="113" dur="1" fill="hold">
                                          <p:stCondLst>
                                            <p:cond delay="0"/>
                                          </p:stCondLst>
                                        </p:cTn>
                                        <p:tgtEl>
                                          <p:spTgt spid="88"/>
                                        </p:tgtEl>
                                        <p:attrNameLst>
                                          <p:attrName>style.visibility</p:attrName>
                                        </p:attrNameLst>
                                      </p:cBhvr>
                                      <p:to>
                                        <p:strVal val="visible"/>
                                      </p:to>
                                    </p:set>
                                    <p:animEffect transition="in" filter="dissolve">
                                      <p:cBhvr>
                                        <p:cTn id="114" dur="500"/>
                                        <p:tgtEl>
                                          <p:spTgt spid="88"/>
                                        </p:tgtEl>
                                      </p:cBhvr>
                                    </p:animEffect>
                                  </p:childTnLst>
                                </p:cTn>
                              </p:par>
                            </p:childTnLst>
                          </p:cTn>
                        </p:par>
                        <p:par>
                          <p:cTn id="115" fill="hold">
                            <p:stCondLst>
                              <p:cond delay="12000"/>
                            </p:stCondLst>
                            <p:childTnLst>
                              <p:par>
                                <p:cTn id="116" presetID="22" presetClass="entr" presetSubtype="8" fill="hold" grpId="0" nodeType="afterEffect">
                                  <p:stCondLst>
                                    <p:cond delay="0"/>
                                  </p:stCondLst>
                                  <p:childTnLst>
                                    <p:set>
                                      <p:cBhvr>
                                        <p:cTn id="117" dur="1" fill="hold">
                                          <p:stCondLst>
                                            <p:cond delay="0"/>
                                          </p:stCondLst>
                                        </p:cTn>
                                        <p:tgtEl>
                                          <p:spTgt spid="95"/>
                                        </p:tgtEl>
                                        <p:attrNameLst>
                                          <p:attrName>style.visibility</p:attrName>
                                        </p:attrNameLst>
                                      </p:cBhvr>
                                      <p:to>
                                        <p:strVal val="visible"/>
                                      </p:to>
                                    </p:set>
                                    <p:animEffect transition="in" filter="wipe(left)">
                                      <p:cBhvr>
                                        <p:cTn id="11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49" grpId="0" bldLvl="0" animBg="1"/>
      <p:bldP spid="66" grpId="0" bldLvl="0" animBg="1"/>
      <p:bldP spid="67" grpId="0" bldLvl="0" animBg="1"/>
      <p:bldP spid="77" grpId="0"/>
      <p:bldP spid="83" grpId="0" bldLvl="0" animBg="1"/>
      <p:bldP spid="86" grpId="0" autoUpdateAnimBg="0"/>
      <p:bldP spid="86" grpId="1"/>
      <p:bldP spid="88" grpId="0" autoUpdateAnimBg="0"/>
      <p:bldP spid="90" grpId="0" bldLvl="0" animBg="1"/>
      <p:bldP spid="90" grpId="1" bldLvl="0" animBg="1"/>
      <p:bldP spid="9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5304155" cy="525780"/>
            <a:chOff x="722008" y="1303131"/>
            <a:chExt cx="5064563" cy="502031"/>
          </a:xfrm>
        </p:grpSpPr>
        <p:grpSp>
          <p:nvGrpSpPr>
            <p:cNvPr id="69" name="组合 68"/>
            <p:cNvGrpSpPr/>
            <p:nvPr/>
          </p:nvGrpSpPr>
          <p:grpSpPr>
            <a:xfrm>
              <a:off x="722008" y="1303131"/>
              <a:ext cx="546594" cy="475865"/>
              <a:chOff x="708742" y="1296102"/>
              <a:chExt cx="454744" cy="283828"/>
            </a:xfrm>
          </p:grpSpPr>
          <p:sp>
            <p:nvSpPr>
              <p:cNvPr id="72" name="平行四边形 7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3" name="平行四边形 7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71" name="Text Box 79"/>
            <p:cNvSpPr txBox="1">
              <a:spLocks noChangeArrowheads="1"/>
            </p:cNvSpPr>
            <p:nvPr/>
          </p:nvSpPr>
          <p:spPr bwMode="auto">
            <a:xfrm>
              <a:off x="1351365" y="1335872"/>
              <a:ext cx="4435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数据报服务转发表示例</a:t>
              </a:r>
            </a:p>
          </p:txBody>
        </p:sp>
      </p:grpSp>
      <p:sp>
        <p:nvSpPr>
          <p:cNvPr id="34821" name="Rectangle 4"/>
          <p:cNvSpPr/>
          <p:nvPr/>
        </p:nvSpPr>
        <p:spPr>
          <a:xfrm>
            <a:off x="2027850" y="2070818"/>
            <a:ext cx="7647995" cy="433832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a:spcBef>
                <a:spcPct val="0"/>
              </a:spcBef>
              <a:buClrTx/>
              <a:buSzTx/>
              <a:buFont typeface="Arial" panose="020B07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u="sng" dirty="0">
                <a:latin typeface="微软雅黑" panose="020B0503020204020204" pitchFamily="34" charset="-122"/>
                <a:ea typeface="微软雅黑" panose="020B0503020204020204" pitchFamily="34" charset="-122"/>
                <a:cs typeface="微软雅黑" panose="020B0503020204020204" pitchFamily="34" charset="-122"/>
              </a:rPr>
              <a:t>目的地址范围</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u="sng" dirty="0">
                <a:latin typeface="微软雅黑" panose="020B0503020204020204" pitchFamily="34" charset="-122"/>
                <a:ea typeface="微软雅黑" panose="020B0503020204020204" pitchFamily="34" charset="-122"/>
                <a:cs typeface="微软雅黑" panose="020B0503020204020204" pitchFamily="34" charset="-122"/>
              </a:rPr>
              <a:t>链路接口</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11001000 00010111 00010</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000 00000000</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到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  </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11001000 00010111 00010</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111 11111111</a:t>
            </a:r>
          </a:p>
          <a:p>
            <a:pPr marL="0" lvl="0" indent="0" algn="just">
              <a:spcBef>
                <a:spcPct val="0"/>
              </a:spcBef>
              <a:buClrTx/>
              <a:buSzTx/>
              <a:buFont typeface="Arial" panose="020B0704020202020204" pitchFamily="34" charset="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11001000 00010111 00011000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00000000   </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到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11001000 00010111 00011000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11111111  </a:t>
            </a:r>
          </a:p>
          <a:p>
            <a:pPr marL="0" lvl="0" indent="0" algn="just">
              <a:spcBef>
                <a:spcPct val="0"/>
              </a:spcBef>
              <a:buClrTx/>
              <a:buSzTx/>
              <a:buFont typeface="Arial" panose="020B0704020202020204" pitchFamily="34" charset="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000 00000000</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到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111 11111111  </a:t>
            </a:r>
          </a:p>
          <a:p>
            <a:pPr marL="0" lvl="0" indent="0" algn="just">
              <a:spcBef>
                <a:spcPct val="0"/>
              </a:spcBef>
              <a:buClrTx/>
              <a:buSzTx/>
              <a:buFont typeface="Arial" panose="020B0704020202020204" pitchFamily="34" charset="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其它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4" name="Text Box 7">
            <a:extLst>
              <a:ext uri="{FF2B5EF4-FFF2-40B4-BE49-F238E27FC236}">
                <a16:creationId xmlns:a16="http://schemas.microsoft.com/office/drawing/2014/main" id="{41F4EB26-F433-4181-9B8C-44C7BC05F075}"/>
              </a:ext>
            </a:extLst>
          </p:cNvPr>
          <p:cNvSpPr txBox="1">
            <a:spLocks noChangeArrowheads="1"/>
          </p:cNvSpPr>
          <p:nvPr/>
        </p:nvSpPr>
        <p:spPr bwMode="auto">
          <a:xfrm>
            <a:off x="838200" y="6409138"/>
            <a:ext cx="8264664" cy="4064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dirty="0">
                <a:solidFill>
                  <a:srgbClr val="FF0000"/>
                </a:solidFill>
                <a:latin typeface="楷体" panose="02010609060101010101" pitchFamily="49" charset="-122"/>
                <a:ea typeface="楷体" panose="02010609060101010101" pitchFamily="49" charset="-122"/>
              </a:rPr>
              <a:t>可能有超过</a:t>
            </a:r>
            <a:r>
              <a:rPr lang="en-US" altLang="zh-CN" sz="2000" u="none" dirty="0">
                <a:solidFill>
                  <a:srgbClr val="FF0000"/>
                </a:solidFill>
                <a:latin typeface="楷体" panose="02010609060101010101" pitchFamily="49" charset="-122"/>
                <a:ea typeface="楷体" panose="02010609060101010101" pitchFamily="49" charset="-122"/>
              </a:rPr>
              <a:t>40</a:t>
            </a:r>
            <a:r>
              <a:rPr lang="zh-CN" altLang="en-US" sz="2000" u="none" dirty="0">
                <a:solidFill>
                  <a:srgbClr val="FF0000"/>
                </a:solidFill>
                <a:latin typeface="楷体" panose="02010609060101010101" pitchFamily="49" charset="-122"/>
                <a:ea typeface="楷体" panose="02010609060101010101" pitchFamily="49" charset="-122"/>
              </a:rPr>
              <a:t>亿个地址！如何减小转发表？：采用地址前缀比配法</a:t>
            </a:r>
            <a:endParaRPr lang="en-US" altLang="zh-CN" sz="2000" u="none" dirty="0">
              <a:solidFill>
                <a:srgbClr val="FF0000"/>
              </a:solidFill>
              <a:latin typeface="楷体" panose="02010609060101010101" pitchFamily="49" charset="-122"/>
              <a:ea typeface="楷体" panose="02010609060101010101" pitchFamily="49" charset="-122"/>
            </a:endParaRPr>
          </a:p>
        </p:txBody>
      </p:sp>
      <p:sp>
        <p:nvSpPr>
          <p:cNvPr id="2" name="灯片编号占位符 1">
            <a:extLst>
              <a:ext uri="{FF2B5EF4-FFF2-40B4-BE49-F238E27FC236}">
                <a16:creationId xmlns:a16="http://schemas.microsoft.com/office/drawing/2014/main" id="{8810907C-2B8B-4290-8EA7-43662ACE2388}"/>
              </a:ext>
            </a:extLst>
          </p:cNvPr>
          <p:cNvSpPr>
            <a:spLocks noGrp="1"/>
          </p:cNvSpPr>
          <p:nvPr>
            <p:ph type="sldNum" sz="quarter" idx="12"/>
          </p:nvPr>
        </p:nvSpPr>
        <p:spPr/>
        <p:txBody>
          <a:bodyPr/>
          <a:lstStyle/>
          <a:p>
            <a:fld id="{91F2D4EF-46D4-4764-B373-FC59CD1D281E}" type="slidenum">
              <a:rPr lang="zh-CN" altLang="en-US" smtClean="0"/>
              <a:t>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p:cNvSpPr>
            <a:spLocks noGrp="1" noChangeArrowheads="1"/>
          </p:cNvSpPr>
          <p:nvPr>
            <p:ph idx="1"/>
          </p:nvPr>
        </p:nvSpPr>
        <p:spPr>
          <a:xfrm>
            <a:off x="706103" y="2495981"/>
            <a:ext cx="4976678" cy="3459162"/>
          </a:xfrm>
        </p:spPr>
        <p:txBody>
          <a:bodyPr>
            <a:normAutofit/>
          </a:bodyPr>
          <a:lstStyle/>
          <a:p>
            <a:pPr marL="342900" lvl="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向运输层提供主机到主机的服务</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仅提供面向连接或面向无连接两种服务中的一种</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网络层的服务则在整个网络中实现，含路由器</a:t>
            </a:r>
          </a:p>
          <a:p>
            <a:pPr marL="342900" lvl="0" indent="-342900">
              <a:lnSpc>
                <a:spcPct val="110000"/>
              </a:lnSpc>
              <a:spcBef>
                <a:spcPts val="0"/>
              </a:spcBef>
              <a:buClr>
                <a:srgbClr val="009FF6"/>
              </a:buClr>
              <a:buFont typeface="Wingdings" panose="05000000000000000000" pitchFamily="2" charset="2"/>
              <a:buChar char="p"/>
            </a:pPr>
            <a:endPar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3" name="组合 12"/>
          <p:cNvGrpSpPr/>
          <p:nvPr/>
        </p:nvGrpSpPr>
        <p:grpSpPr>
          <a:xfrm>
            <a:off x="430213" y="0"/>
            <a:ext cx="9523859" cy="1914624"/>
            <a:chOff x="551030" y="-368704"/>
            <a:chExt cx="9523859" cy="1914624"/>
          </a:xfrm>
        </p:grpSpPr>
        <p:grpSp>
          <p:nvGrpSpPr>
            <p:cNvPr id="14" name="组合 13"/>
            <p:cNvGrpSpPr/>
            <p:nvPr/>
          </p:nvGrpSpPr>
          <p:grpSpPr>
            <a:xfrm>
              <a:off x="1201630" y="303925"/>
              <a:ext cx="8873259" cy="1241995"/>
              <a:chOff x="1839057" y="967769"/>
              <a:chExt cx="8873259" cy="1241995"/>
            </a:xfrm>
          </p:grpSpPr>
          <p:sp>
            <p:nvSpPr>
              <p:cNvPr id="16" name="矩形: 圆角 15"/>
              <p:cNvSpPr/>
              <p:nvPr/>
            </p:nvSpPr>
            <p:spPr>
              <a:xfrm>
                <a:off x="1839057" y="967769"/>
                <a:ext cx="788521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779956" y="1009435"/>
                <a:ext cx="7932360"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网络层与运输层相应服务的区别</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6" name="Rectangle 11"/>
          <p:cNvSpPr>
            <a:spLocks noChangeArrowheads="1"/>
          </p:cNvSpPr>
          <p:nvPr/>
        </p:nvSpPr>
        <p:spPr bwMode="auto">
          <a:xfrm>
            <a:off x="1686078" y="1764009"/>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网络层</a:t>
            </a:r>
          </a:p>
        </p:txBody>
      </p:sp>
      <p:sp>
        <p:nvSpPr>
          <p:cNvPr id="27" name="Rectangle 11"/>
          <p:cNvSpPr>
            <a:spLocks noChangeArrowheads="1"/>
          </p:cNvSpPr>
          <p:nvPr/>
        </p:nvSpPr>
        <p:spPr bwMode="auto">
          <a:xfrm>
            <a:off x="7312322" y="1759282"/>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运输层</a:t>
            </a:r>
          </a:p>
        </p:txBody>
      </p:sp>
      <p:sp>
        <p:nvSpPr>
          <p:cNvPr id="32" name="Rectangle 3"/>
          <p:cNvSpPr txBox="1">
            <a:spLocks noChangeArrowheads="1"/>
          </p:cNvSpPr>
          <p:nvPr/>
        </p:nvSpPr>
        <p:spPr>
          <a:xfrm>
            <a:off x="6179104" y="2485077"/>
            <a:ext cx="4862992" cy="3459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向应用层提供进程到进程的服务</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同时提供两种</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运输层的服务在网络边缘的端系统中实现</a:t>
            </a:r>
          </a:p>
          <a:p>
            <a:pPr marL="342900" indent="-342900">
              <a:lnSpc>
                <a:spcPct val="110000"/>
              </a:lnSpc>
              <a:spcBef>
                <a:spcPts val="0"/>
              </a:spcBef>
              <a:buClr>
                <a:srgbClr val="009FF6"/>
              </a:buClr>
              <a:buFont typeface="Wingdings" panose="05000000000000000000" pitchFamily="2" charset="2"/>
              <a:buChar char="p"/>
            </a:pPr>
            <a:endPar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0" indent="0">
              <a:lnSpc>
                <a:spcPct val="110000"/>
              </a:lnSpc>
              <a:spcBef>
                <a:spcPts val="0"/>
              </a:spcBef>
              <a:buClr>
                <a:srgbClr val="009FF6"/>
              </a:buClr>
              <a:buNone/>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4E33B6C1-E8D6-4CDA-8938-4645F4403649}"/>
              </a:ext>
            </a:extLst>
          </p:cNvPr>
          <p:cNvSpPr>
            <a:spLocks noGrp="1"/>
          </p:cNvSpPr>
          <p:nvPr>
            <p:ph type="sldNum" sz="quarter" idx="12"/>
          </p:nvPr>
        </p:nvSpPr>
        <p:spPr/>
        <p:txBody>
          <a:bodyPr/>
          <a:lstStyle/>
          <a:p>
            <a:fld id="{91F2D4EF-46D4-4764-B373-FC59CD1D281E}" type="slidenum">
              <a:rPr lang="zh-CN" altLang="en-US" smtClean="0"/>
              <a:t>24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03">
                                            <p:txEl>
                                              <p:pRg st="0" end="0"/>
                                            </p:txEl>
                                          </p:spTgt>
                                        </p:tgtEl>
                                        <p:attrNameLst>
                                          <p:attrName>style.visibility</p:attrName>
                                        </p:attrNameLst>
                                      </p:cBhvr>
                                      <p:to>
                                        <p:strVal val="visible"/>
                                      </p:to>
                                    </p:set>
                                    <p:animEffect transition="in" filter="fade">
                                      <p:cBhvr>
                                        <p:cTn id="20" dur="500"/>
                                        <p:tgtEl>
                                          <p:spTgt spid="153603">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fade">
                                      <p:cBhvr>
                                        <p:cTn id="23" dur="500"/>
                                        <p:tgtEl>
                                          <p:spTgt spid="3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3603">
                                            <p:txEl>
                                              <p:pRg st="2" end="2"/>
                                            </p:txEl>
                                          </p:spTgt>
                                        </p:tgtEl>
                                        <p:attrNameLst>
                                          <p:attrName>style.visibility</p:attrName>
                                        </p:attrNameLst>
                                      </p:cBhvr>
                                      <p:to>
                                        <p:strVal val="visible"/>
                                      </p:to>
                                    </p:set>
                                    <p:animEffect transition="in" filter="fade">
                                      <p:cBhvr>
                                        <p:cTn id="28" dur="500"/>
                                        <p:tgtEl>
                                          <p:spTgt spid="153603">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xEl>
                                              <p:pRg st="2" end="2"/>
                                            </p:txEl>
                                          </p:spTgt>
                                        </p:tgtEl>
                                        <p:attrNameLst>
                                          <p:attrName>style.visibility</p:attrName>
                                        </p:attrNameLst>
                                      </p:cBhvr>
                                      <p:to>
                                        <p:strVal val="visible"/>
                                      </p:to>
                                    </p:set>
                                    <p:animEffect transition="in" filter="fade">
                                      <p:cBhvr>
                                        <p:cTn id="31" dur="500"/>
                                        <p:tgtEl>
                                          <p:spTgt spid="3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3603">
                                            <p:txEl>
                                              <p:pRg st="4" end="4"/>
                                            </p:txEl>
                                          </p:spTgt>
                                        </p:tgtEl>
                                        <p:attrNameLst>
                                          <p:attrName>style.visibility</p:attrName>
                                        </p:attrNameLst>
                                      </p:cBhvr>
                                      <p:to>
                                        <p:strVal val="visible"/>
                                      </p:to>
                                    </p:set>
                                    <p:animEffect transition="in" filter="fade">
                                      <p:cBhvr>
                                        <p:cTn id="36" dur="500"/>
                                        <p:tgtEl>
                                          <p:spTgt spid="15360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64C79EC2-FA13-4D25-8994-B95371D1171F}"/>
              </a:ext>
            </a:extLst>
          </p:cNvPr>
          <p:cNvSpPr>
            <a:spLocks noGrp="1" noChangeArrowheads="1"/>
          </p:cNvSpPr>
          <p:nvPr>
            <p:ph type="title"/>
          </p:nvPr>
        </p:nvSpPr>
        <p:spPr>
          <a:xfrm>
            <a:off x="1417675" y="136525"/>
            <a:ext cx="7956550" cy="703262"/>
          </a:xfrm>
        </p:spPr>
        <p:txBody>
          <a:bodyPr/>
          <a:lstStyle/>
          <a:p>
            <a:r>
              <a:rPr lang="zh-CN" altLang="en-US" sz="2800" dirty="0"/>
              <a:t>数据报还是虚电路</a:t>
            </a:r>
            <a:r>
              <a:rPr lang="en-US" altLang="zh-CN" sz="2800" dirty="0"/>
              <a:t>: </a:t>
            </a:r>
            <a:r>
              <a:rPr lang="zh-CN" altLang="en-US" sz="2800" dirty="0"/>
              <a:t>为什么</a:t>
            </a:r>
            <a:r>
              <a:rPr lang="en-US" altLang="zh-CN" sz="2800" dirty="0"/>
              <a:t>?</a:t>
            </a:r>
            <a:endParaRPr lang="en-US" altLang="zh-CN" dirty="0"/>
          </a:p>
        </p:txBody>
      </p:sp>
      <p:sp>
        <p:nvSpPr>
          <p:cNvPr id="37893" name="Rectangle 3">
            <a:extLst>
              <a:ext uri="{FF2B5EF4-FFF2-40B4-BE49-F238E27FC236}">
                <a16:creationId xmlns:a16="http://schemas.microsoft.com/office/drawing/2014/main" id="{A364F890-12A0-4C85-AE07-1E7F91DC23FC}"/>
              </a:ext>
            </a:extLst>
          </p:cNvPr>
          <p:cNvSpPr>
            <a:spLocks noGrp="1" noChangeArrowheads="1"/>
          </p:cNvSpPr>
          <p:nvPr>
            <p:ph type="body" sz="half" idx="1"/>
          </p:nvPr>
        </p:nvSpPr>
        <p:spPr>
          <a:xfrm>
            <a:off x="1981201" y="1052513"/>
            <a:ext cx="3902075" cy="4259262"/>
          </a:xfrm>
          <a:noFill/>
        </p:spPr>
        <p:txBody>
          <a:bodyPr>
            <a:normAutofit lnSpcReduction="10000"/>
          </a:bodyPr>
          <a:lstStyle/>
          <a:p>
            <a:pPr>
              <a:lnSpc>
                <a:spcPct val="90000"/>
              </a:lnSpc>
              <a:buFont typeface="Wingdings" panose="05000000000000000000" pitchFamily="2" charset="2"/>
              <a:buNone/>
            </a:pPr>
            <a:r>
              <a:rPr lang="zh-CN" altLang="en-US" sz="2000" dirty="0">
                <a:solidFill>
                  <a:srgbClr val="FF0000"/>
                </a:solidFill>
                <a:latin typeface="楷体" panose="02010609060101010101" pitchFamily="49" charset="-122"/>
                <a:ea typeface="楷体" panose="02010609060101010101" pitchFamily="49" charset="-122"/>
              </a:rPr>
              <a:t>因特网：总的思想是把网络层设计的尽可能简单，把复杂的功能（如按序可靠交付，拥塞控制等放到端系统）。原因：</a:t>
            </a:r>
          </a:p>
          <a:p>
            <a:pPr>
              <a:lnSpc>
                <a:spcPct val="90000"/>
              </a:lnSpc>
            </a:pPr>
            <a:r>
              <a:rPr lang="zh-CN" altLang="en-US" sz="2000" dirty="0">
                <a:latin typeface="楷体" panose="02010609060101010101" pitchFamily="49" charset="-122"/>
                <a:ea typeface="楷体" panose="02010609060101010101" pitchFamily="49" charset="-122"/>
              </a:rPr>
              <a:t>数据交换在计算机之间进行</a:t>
            </a:r>
          </a:p>
          <a:p>
            <a:pPr lvl="1">
              <a:lnSpc>
                <a:spcPct val="90000"/>
              </a:lnSpc>
            </a:pP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弹性”服务</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没有严格的实时性要求</a:t>
            </a:r>
            <a:r>
              <a:rPr lang="en-US" altLang="zh-CN" sz="1800" dirty="0">
                <a:latin typeface="楷体" panose="02010609060101010101" pitchFamily="49" charset="-122"/>
                <a:ea typeface="楷体" panose="02010609060101010101" pitchFamily="49" charset="-122"/>
              </a:rPr>
              <a:t> </a:t>
            </a:r>
          </a:p>
          <a:p>
            <a:pPr>
              <a:lnSpc>
                <a:spcPct val="90000"/>
              </a:lnSpc>
            </a:pP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聪明”的端系统</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计算机</a:t>
            </a:r>
            <a:r>
              <a:rPr lang="en-US" altLang="zh-CN" sz="2000" dirty="0">
                <a:latin typeface="楷体" panose="02010609060101010101" pitchFamily="49" charset="-122"/>
                <a:ea typeface="楷体" panose="02010609060101010101" pitchFamily="49" charset="-122"/>
              </a:rPr>
              <a:t>)</a:t>
            </a:r>
          </a:p>
          <a:p>
            <a:pPr lvl="1">
              <a:lnSpc>
                <a:spcPct val="90000"/>
              </a:lnSpc>
            </a:pPr>
            <a:r>
              <a:rPr lang="zh-CN" altLang="en-US" sz="1800" dirty="0">
                <a:latin typeface="楷体" panose="02010609060101010101" pitchFamily="49" charset="-122"/>
                <a:ea typeface="楷体" panose="02010609060101010101" pitchFamily="49" charset="-122"/>
              </a:rPr>
              <a:t>可进行自适应</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执行控制</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出错恢复</a:t>
            </a:r>
          </a:p>
          <a:p>
            <a:pPr lvl="1">
              <a:lnSpc>
                <a:spcPct val="90000"/>
              </a:lnSpc>
            </a:pPr>
            <a:r>
              <a:rPr lang="zh-CN" altLang="en-US" sz="1800" dirty="0">
                <a:latin typeface="楷体" panose="02010609060101010101" pitchFamily="49" charset="-122"/>
                <a:ea typeface="楷体" panose="02010609060101010101" pitchFamily="49" charset="-122"/>
              </a:rPr>
              <a:t>网络内部比较简单</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边缘上</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比较复杂</a:t>
            </a:r>
          </a:p>
          <a:p>
            <a:pPr>
              <a:lnSpc>
                <a:spcPct val="90000"/>
              </a:lnSpc>
            </a:pPr>
            <a:r>
              <a:rPr lang="zh-CN" altLang="en-US" sz="1800" dirty="0">
                <a:latin typeface="楷体" panose="02010609060101010101" pitchFamily="49" charset="-122"/>
                <a:ea typeface="楷体" panose="02010609060101010101" pitchFamily="49" charset="-122"/>
              </a:rPr>
              <a:t>许多种链路类型 </a:t>
            </a:r>
          </a:p>
          <a:p>
            <a:pPr lvl="1">
              <a:lnSpc>
                <a:spcPct val="90000"/>
              </a:lnSpc>
            </a:pPr>
            <a:r>
              <a:rPr lang="zh-CN" altLang="en-US" sz="1800" dirty="0">
                <a:latin typeface="楷体" panose="02010609060101010101" pitchFamily="49" charset="-122"/>
                <a:ea typeface="楷体" panose="02010609060101010101" pitchFamily="49" charset="-122"/>
              </a:rPr>
              <a:t>具有不同的特性</a:t>
            </a:r>
            <a:endParaRPr lang="en-US" altLang="zh-CN" sz="1800" dirty="0">
              <a:latin typeface="楷体" panose="02010609060101010101" pitchFamily="49" charset="-122"/>
              <a:ea typeface="楷体" panose="02010609060101010101" pitchFamily="49" charset="-122"/>
            </a:endParaRPr>
          </a:p>
          <a:p>
            <a:pPr lvl="1">
              <a:lnSpc>
                <a:spcPct val="90000"/>
              </a:lnSpc>
            </a:pPr>
            <a:r>
              <a:rPr lang="zh-CN" altLang="en-US" sz="1800" dirty="0">
                <a:latin typeface="楷体" panose="02010609060101010101" pitchFamily="49" charset="-122"/>
                <a:ea typeface="楷体" panose="02010609060101010101" pitchFamily="49" charset="-122"/>
              </a:rPr>
              <a:t>统一服务标准十分困难</a:t>
            </a:r>
            <a:endParaRPr lang="en-US" altLang="zh-CN" sz="1800" dirty="0">
              <a:latin typeface="楷体" panose="02010609060101010101" pitchFamily="49" charset="-122"/>
              <a:ea typeface="楷体" panose="02010609060101010101" pitchFamily="49" charset="-122"/>
            </a:endParaRPr>
          </a:p>
        </p:txBody>
      </p:sp>
      <p:sp>
        <p:nvSpPr>
          <p:cNvPr id="37894" name="Rectangle 4">
            <a:extLst>
              <a:ext uri="{FF2B5EF4-FFF2-40B4-BE49-F238E27FC236}">
                <a16:creationId xmlns:a16="http://schemas.microsoft.com/office/drawing/2014/main" id="{5305F34F-3B67-4FC6-80CC-FE297283DC24}"/>
              </a:ext>
            </a:extLst>
          </p:cNvPr>
          <p:cNvSpPr>
            <a:spLocks noGrp="1" noChangeArrowheads="1"/>
          </p:cNvSpPr>
          <p:nvPr>
            <p:ph type="body" sz="half" idx="2"/>
          </p:nvPr>
        </p:nvSpPr>
        <p:spPr>
          <a:xfrm>
            <a:off x="6510338" y="1185863"/>
            <a:ext cx="3689350" cy="4259262"/>
          </a:xfrm>
          <a:noFill/>
        </p:spPr>
        <p:txBody>
          <a:bodyPr/>
          <a:lstStyle/>
          <a:p>
            <a:pPr>
              <a:lnSpc>
                <a:spcPct val="90000"/>
              </a:lnSpc>
              <a:buFont typeface="Wingdings" panose="05000000000000000000" pitchFamily="2" charset="2"/>
              <a:buNone/>
            </a:pPr>
            <a:r>
              <a:rPr lang="zh-CN" altLang="en-US">
                <a:solidFill>
                  <a:srgbClr val="FF0000"/>
                </a:solidFill>
                <a:latin typeface="楷体" panose="02010609060101010101" pitchFamily="49" charset="-122"/>
                <a:ea typeface="楷体" panose="02010609060101010101" pitchFamily="49" charset="-122"/>
              </a:rPr>
              <a:t>虚电路：</a:t>
            </a:r>
            <a:endParaRPr lang="en-US" altLang="zh-CN">
              <a:solidFill>
                <a:srgbClr val="FF0000"/>
              </a:solidFill>
              <a:latin typeface="楷体" panose="02010609060101010101" pitchFamily="49" charset="-122"/>
              <a:ea typeface="楷体" panose="02010609060101010101" pitchFamily="49" charset="-122"/>
            </a:endParaRPr>
          </a:p>
          <a:p>
            <a:pPr>
              <a:lnSpc>
                <a:spcPct val="90000"/>
              </a:lnSpc>
            </a:pPr>
            <a:r>
              <a:rPr lang="zh-CN" altLang="en-US">
                <a:latin typeface="楷体" panose="02010609060101010101" pitchFamily="49" charset="-122"/>
                <a:ea typeface="楷体" panose="02010609060101010101" pitchFamily="49" charset="-122"/>
              </a:rPr>
              <a:t>电话网络演化而来</a:t>
            </a:r>
          </a:p>
          <a:p>
            <a:pPr>
              <a:lnSpc>
                <a:spcPct val="90000"/>
              </a:lnSpc>
            </a:pPr>
            <a:r>
              <a:rPr lang="zh-CN" altLang="en-US">
                <a:latin typeface="楷体" panose="02010609060101010101" pitchFamily="49" charset="-122"/>
                <a:ea typeface="楷体" panose="02010609060101010101" pitchFamily="49" charset="-122"/>
              </a:rPr>
              <a:t>人们的交流</a:t>
            </a:r>
            <a:r>
              <a:rPr lang="en-US" altLang="zh-CN">
                <a:latin typeface="楷体" panose="02010609060101010101" pitchFamily="49" charset="-122"/>
                <a:ea typeface="楷体" panose="02010609060101010101" pitchFamily="49" charset="-122"/>
              </a:rPr>
              <a:t>: </a:t>
            </a:r>
          </a:p>
          <a:p>
            <a:pPr lvl="1">
              <a:lnSpc>
                <a:spcPct val="90000"/>
              </a:lnSpc>
            </a:pPr>
            <a:r>
              <a:rPr lang="zh-CN" altLang="en-US">
                <a:latin typeface="楷体" panose="02010609060101010101" pitchFamily="49" charset="-122"/>
                <a:ea typeface="楷体" panose="02010609060101010101" pitchFamily="49" charset="-122"/>
              </a:rPr>
              <a:t>严格要求实时性</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和可靠</a:t>
            </a:r>
          </a:p>
          <a:p>
            <a:pPr lvl="1">
              <a:lnSpc>
                <a:spcPct val="90000"/>
              </a:lnSpc>
            </a:pPr>
            <a:r>
              <a:rPr lang="zh-CN" altLang="en-US">
                <a:latin typeface="楷体" panose="02010609060101010101" pitchFamily="49" charset="-122"/>
                <a:ea typeface="楷体" panose="02010609060101010101" pitchFamily="49" charset="-122"/>
              </a:rPr>
              <a:t>需要服务承诺</a:t>
            </a:r>
          </a:p>
          <a:p>
            <a:pPr>
              <a:lnSpc>
                <a:spcPct val="90000"/>
              </a:lnSpc>
            </a:pP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傻瓜式”的端系统</a:t>
            </a:r>
            <a:endParaRPr lang="en-US" altLang="zh-CN">
              <a:latin typeface="楷体" panose="02010609060101010101" pitchFamily="49" charset="-122"/>
              <a:ea typeface="楷体" panose="02010609060101010101" pitchFamily="49" charset="-122"/>
            </a:endParaRPr>
          </a:p>
          <a:p>
            <a:pPr lvl="1">
              <a:lnSpc>
                <a:spcPct val="90000"/>
              </a:lnSpc>
            </a:pPr>
            <a:r>
              <a:rPr lang="zh-CN" altLang="en-US">
                <a:latin typeface="楷体" panose="02010609060101010101" pitchFamily="49" charset="-122"/>
                <a:ea typeface="楷体" panose="02010609060101010101" pitchFamily="49" charset="-122"/>
              </a:rPr>
              <a:t>电话机</a:t>
            </a:r>
          </a:p>
          <a:p>
            <a:pPr lvl="1">
              <a:lnSpc>
                <a:spcPct val="90000"/>
              </a:lnSpc>
            </a:pPr>
            <a:r>
              <a:rPr lang="zh-CN" altLang="en-US">
                <a:latin typeface="楷体" panose="02010609060101010101" pitchFamily="49" charset="-122"/>
                <a:ea typeface="楷体" panose="02010609060101010101" pitchFamily="49" charset="-122"/>
              </a:rPr>
              <a:t>复杂性在网络内部</a:t>
            </a:r>
          </a:p>
        </p:txBody>
      </p:sp>
      <p:sp>
        <p:nvSpPr>
          <p:cNvPr id="2" name="灯片编号占位符 1">
            <a:extLst>
              <a:ext uri="{FF2B5EF4-FFF2-40B4-BE49-F238E27FC236}">
                <a16:creationId xmlns:a16="http://schemas.microsoft.com/office/drawing/2014/main" id="{83EDBAD1-C8A0-4310-9F5B-53321E82304B}"/>
              </a:ext>
            </a:extLst>
          </p:cNvPr>
          <p:cNvSpPr>
            <a:spLocks noGrp="1"/>
          </p:cNvSpPr>
          <p:nvPr>
            <p:ph type="sldNum" sz="quarter" idx="12"/>
          </p:nvPr>
        </p:nvSpPr>
        <p:spPr/>
        <p:txBody>
          <a:bodyPr/>
          <a:lstStyle/>
          <a:p>
            <a:fld id="{91F2D4EF-46D4-4764-B373-FC59CD1D281E}"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虚电路和数据报比较</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5" name="组合 54"/>
          <p:cNvGrpSpPr/>
          <p:nvPr/>
        </p:nvGrpSpPr>
        <p:grpSpPr>
          <a:xfrm>
            <a:off x="515938" y="1514317"/>
            <a:ext cx="3707722" cy="526732"/>
            <a:chOff x="722008" y="1303131"/>
            <a:chExt cx="3540242" cy="502940"/>
          </a:xfrm>
        </p:grpSpPr>
        <p:grpSp>
          <p:nvGrpSpPr>
            <p:cNvPr id="56" name="组合 55"/>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7" name="流程图: 手动输入 6"/>
            <p:cNvSpPr/>
            <p:nvPr/>
          </p:nvSpPr>
          <p:spPr>
            <a:xfrm rot="5400000" flipV="1">
              <a:off x="2387493" y="-92356"/>
              <a:ext cx="475861" cy="327365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8" name="Text Box 79"/>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虚电路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vs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数据报</a:t>
              </a:r>
            </a:p>
          </p:txBody>
        </p:sp>
      </p:grpSp>
      <p:sp>
        <p:nvSpPr>
          <p:cNvPr id="61" name="Rectangle 11"/>
          <p:cNvSpPr>
            <a:spLocks noChangeArrowheads="1"/>
          </p:cNvSpPr>
          <p:nvPr/>
        </p:nvSpPr>
        <p:spPr bwMode="auto">
          <a:xfrm>
            <a:off x="2091506" y="2169952"/>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虚电路网络</a:t>
            </a:r>
          </a:p>
        </p:txBody>
      </p:sp>
      <p:sp>
        <p:nvSpPr>
          <p:cNvPr id="62" name="Rectangle 11"/>
          <p:cNvSpPr>
            <a:spLocks noChangeArrowheads="1"/>
          </p:cNvSpPr>
          <p:nvPr/>
        </p:nvSpPr>
        <p:spPr bwMode="auto">
          <a:xfrm>
            <a:off x="6590299" y="2169952"/>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数据报网络</a:t>
            </a:r>
          </a:p>
        </p:txBody>
      </p:sp>
      <p:grpSp>
        <p:nvGrpSpPr>
          <p:cNvPr id="64" name="组合 63"/>
          <p:cNvGrpSpPr/>
          <p:nvPr/>
        </p:nvGrpSpPr>
        <p:grpSpPr>
          <a:xfrm>
            <a:off x="2225738" y="2838911"/>
            <a:ext cx="2262152" cy="886793"/>
            <a:chOff x="4650628" y="2375498"/>
            <a:chExt cx="3777340" cy="1201370"/>
          </a:xfrm>
        </p:grpSpPr>
        <p:sp>
          <p:nvSpPr>
            <p:cNvPr id="65" name="矩形: 圆角 64"/>
            <p:cNvSpPr/>
            <p:nvPr/>
          </p:nvSpPr>
          <p:spPr>
            <a:xfrm>
              <a:off x="4650628" y="2375498"/>
              <a:ext cx="3579232" cy="120137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solidFill>
                  <a:srgbClr val="009FF6"/>
                </a:solidFill>
              </a:endParaRPr>
            </a:p>
          </p:txBody>
        </p:sp>
        <p:sp>
          <p:nvSpPr>
            <p:cNvPr id="66" name="文本框 65"/>
            <p:cNvSpPr txBox="1"/>
            <p:nvPr/>
          </p:nvSpPr>
          <p:spPr>
            <a:xfrm>
              <a:off x="4972774" y="2451087"/>
              <a:ext cx="3455194" cy="1125781"/>
            </a:xfrm>
            <a:prstGeom prst="rect">
              <a:avLst/>
            </a:prstGeom>
            <a:noFill/>
          </p:spPr>
          <p:txBody>
            <a:bodyPr wrap="square" rtlCol="0">
              <a:spAutoFit/>
            </a:bodyPr>
            <a:lstStyle/>
            <a:p>
              <a:r>
                <a:rPr lang="zh-CN" altLang="en-US" sz="2400" dirty="0">
                  <a:solidFill>
                    <a:srgbClr val="009FF6"/>
                  </a:solidFill>
                  <a:latin typeface="思源黑体 CN Normal" panose="020B0400000000000000" pitchFamily="34" charset="-122"/>
                  <a:ea typeface="思源黑体 CN Normal" panose="020B0400000000000000" pitchFamily="34" charset="-122"/>
                </a:rPr>
                <a:t>聪明的网络，愚笨的终端</a:t>
              </a:r>
            </a:p>
          </p:txBody>
        </p:sp>
      </p:grpSp>
      <p:grpSp>
        <p:nvGrpSpPr>
          <p:cNvPr id="67" name="组合 66"/>
          <p:cNvGrpSpPr/>
          <p:nvPr/>
        </p:nvGrpSpPr>
        <p:grpSpPr>
          <a:xfrm>
            <a:off x="6756970" y="2834571"/>
            <a:ext cx="2262152" cy="886793"/>
            <a:chOff x="4650628" y="2375498"/>
            <a:chExt cx="3777340" cy="1201370"/>
          </a:xfrm>
        </p:grpSpPr>
        <p:sp>
          <p:nvSpPr>
            <p:cNvPr id="68" name="矩形: 圆角 67"/>
            <p:cNvSpPr/>
            <p:nvPr/>
          </p:nvSpPr>
          <p:spPr>
            <a:xfrm>
              <a:off x="4650628" y="2375498"/>
              <a:ext cx="3579232" cy="120137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solidFill>
                  <a:srgbClr val="009FF6"/>
                </a:solidFill>
              </a:endParaRPr>
            </a:p>
          </p:txBody>
        </p:sp>
        <p:sp>
          <p:nvSpPr>
            <p:cNvPr id="69" name="文本框 68"/>
            <p:cNvSpPr txBox="1"/>
            <p:nvPr/>
          </p:nvSpPr>
          <p:spPr>
            <a:xfrm>
              <a:off x="4972774" y="2451087"/>
              <a:ext cx="3455194" cy="1125781"/>
            </a:xfrm>
            <a:prstGeom prst="rect">
              <a:avLst/>
            </a:prstGeom>
            <a:noFill/>
          </p:spPr>
          <p:txBody>
            <a:bodyPr wrap="square" rtlCol="0">
              <a:spAutoFit/>
            </a:bodyPr>
            <a:lstStyle/>
            <a:p>
              <a:r>
                <a:rPr lang="zh-CN" altLang="en-US" sz="2400" dirty="0">
                  <a:solidFill>
                    <a:srgbClr val="009FF6"/>
                  </a:solidFill>
                  <a:latin typeface="思源黑体 CN Normal" panose="020B0400000000000000" pitchFamily="34" charset="-122"/>
                  <a:ea typeface="思源黑体 CN Normal" panose="020B0400000000000000" pitchFamily="34" charset="-122"/>
                </a:rPr>
                <a:t>简单的网络，复杂的终端</a:t>
              </a:r>
            </a:p>
          </p:txBody>
        </p:sp>
      </p:grpSp>
      <p:sp>
        <p:nvSpPr>
          <p:cNvPr id="70" name="Text Box 79"/>
          <p:cNvSpPr txBox="1">
            <a:spLocks noChangeArrowheads="1"/>
          </p:cNvSpPr>
          <p:nvPr/>
        </p:nvSpPr>
        <p:spPr bwMode="auto">
          <a:xfrm>
            <a:off x="1560314" y="4072718"/>
            <a:ext cx="3581536" cy="12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保证速率和服务质量</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定时维持状态</a:t>
            </a:r>
          </a:p>
        </p:txBody>
      </p:sp>
      <p:sp>
        <p:nvSpPr>
          <p:cNvPr id="71" name="Text Box 79"/>
          <p:cNvSpPr txBox="1">
            <a:spLocks noChangeArrowheads="1"/>
          </p:cNvSpPr>
          <p:nvPr/>
        </p:nvSpPr>
        <p:spPr bwMode="auto">
          <a:xfrm>
            <a:off x="6037957" y="4072726"/>
            <a:ext cx="4912358"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互联不同类型的网络更加容易</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启用新服务的速度更快，更简单</a:t>
            </a:r>
          </a:p>
        </p:txBody>
      </p:sp>
      <p:sp>
        <p:nvSpPr>
          <p:cNvPr id="2" name="灯片编号占位符 1">
            <a:extLst>
              <a:ext uri="{FF2B5EF4-FFF2-40B4-BE49-F238E27FC236}">
                <a16:creationId xmlns:a16="http://schemas.microsoft.com/office/drawing/2014/main" id="{12480B4A-8EEE-4205-B06F-E442C537BEC1}"/>
              </a:ext>
            </a:extLst>
          </p:cNvPr>
          <p:cNvSpPr>
            <a:spLocks noGrp="1"/>
          </p:cNvSpPr>
          <p:nvPr>
            <p:ph type="sldNum" sz="quarter" idx="12"/>
          </p:nvPr>
        </p:nvSpPr>
        <p:spPr/>
        <p:txBody>
          <a:bodyPr/>
          <a:lstStyle/>
          <a:p>
            <a:fld id="{91F2D4EF-46D4-4764-B373-FC59CD1D281E}" type="slidenum">
              <a:rPr lang="zh-CN" altLang="en-US" smtClean="0"/>
              <a:t>26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randombar(horizontal)">
                                      <p:cBhvr>
                                        <p:cTn id="15" dur="500"/>
                                        <p:tgtEl>
                                          <p:spTgt spid="6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randombar(horizontal)">
                                      <p:cBhvr>
                                        <p:cTn id="19" dur="500"/>
                                        <p:tgtEl>
                                          <p:spTgt spid="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par>
                          <p:cTn id="24" fill="hold">
                            <p:stCondLst>
                              <p:cond delay="2500"/>
                            </p:stCondLst>
                            <p:childTnLst>
                              <p:par>
                                <p:cTn id="25" presetID="26" presetClass="emph" presetSubtype="0" repeatCount="2000" fill="hold" nodeType="afterEffect">
                                  <p:stCondLst>
                                    <p:cond delay="0"/>
                                  </p:stCondLst>
                                  <p:childTnLst>
                                    <p:animEffect transition="out" filter="fade">
                                      <p:cBhvr>
                                        <p:cTn id="26" dur="500" tmFilter="0, 0; .2, .5; .8, .5; 1, 0"/>
                                        <p:tgtEl>
                                          <p:spTgt spid="64"/>
                                        </p:tgtEl>
                                      </p:cBhvr>
                                    </p:animEffect>
                                    <p:animScale>
                                      <p:cBhvr>
                                        <p:cTn id="27" dur="250" autoRev="1" fill="hold"/>
                                        <p:tgtEl>
                                          <p:spTgt spid="64"/>
                                        </p:tgtEl>
                                      </p:cBhvr>
                                      <p:by x="105000" y="105000"/>
                                    </p:animScale>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par>
                          <p:cTn id="32" fill="hold">
                            <p:stCondLst>
                              <p:cond delay="3500"/>
                            </p:stCondLst>
                            <p:childTnLst>
                              <p:par>
                                <p:cTn id="33" presetID="26" presetClass="emph" presetSubtype="0" repeatCount="2000" fill="hold" nodeType="afterEffect">
                                  <p:stCondLst>
                                    <p:cond delay="0"/>
                                  </p:stCondLst>
                                  <p:childTnLst>
                                    <p:animEffect transition="out" filter="fade">
                                      <p:cBhvr>
                                        <p:cTn id="34" dur="500" tmFilter="0, 0; .2, .5; .8, .5; 1, 0"/>
                                        <p:tgtEl>
                                          <p:spTgt spid="67"/>
                                        </p:tgtEl>
                                      </p:cBhvr>
                                    </p:animEffect>
                                    <p:animScale>
                                      <p:cBhvr>
                                        <p:cTn id="35" dur="250" autoRev="1" fill="hold"/>
                                        <p:tgtEl>
                                          <p:spTgt spid="67"/>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0">
                                            <p:txEl>
                                              <p:pRg st="0" end="0"/>
                                            </p:txEl>
                                          </p:spTgt>
                                        </p:tgtEl>
                                        <p:attrNameLst>
                                          <p:attrName>style.visibility</p:attrName>
                                        </p:attrNameLst>
                                      </p:cBhvr>
                                      <p:to>
                                        <p:strVal val="visible"/>
                                      </p:to>
                                    </p:set>
                                    <p:animEffect transition="in" filter="wipe(left)">
                                      <p:cBhvr>
                                        <p:cTn id="40" dur="500"/>
                                        <p:tgtEl>
                                          <p:spTgt spid="70">
                                            <p:txEl>
                                              <p:pRg st="0" end="0"/>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70">
                                            <p:txEl>
                                              <p:pRg st="2" end="2"/>
                                            </p:txEl>
                                          </p:spTgt>
                                        </p:tgtEl>
                                        <p:attrNameLst>
                                          <p:attrName>style.visibility</p:attrName>
                                        </p:attrNameLst>
                                      </p:cBhvr>
                                      <p:to>
                                        <p:strVal val="visible"/>
                                      </p:to>
                                    </p:set>
                                    <p:animEffect transition="in" filter="wipe(left)">
                                      <p:cBhvr>
                                        <p:cTn id="44" dur="500"/>
                                        <p:tgtEl>
                                          <p:spTgt spid="70">
                                            <p:txEl>
                                              <p:pRg st="2" end="2"/>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71">
                                            <p:txEl>
                                              <p:pRg st="0" end="0"/>
                                            </p:txEl>
                                          </p:spTgt>
                                        </p:tgtEl>
                                        <p:attrNameLst>
                                          <p:attrName>style.visibility</p:attrName>
                                        </p:attrNameLst>
                                      </p:cBhvr>
                                      <p:to>
                                        <p:strVal val="visible"/>
                                      </p:to>
                                    </p:set>
                                    <p:animEffect transition="in" filter="wipe(left)">
                                      <p:cBhvr>
                                        <p:cTn id="48" dur="500"/>
                                        <p:tgtEl>
                                          <p:spTgt spid="71">
                                            <p:txEl>
                                              <p:pRg st="0" end="0"/>
                                            </p:txEl>
                                          </p:spTgt>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71">
                                            <p:txEl>
                                              <p:pRg st="2" end="2"/>
                                            </p:txEl>
                                          </p:spTgt>
                                        </p:tgtEl>
                                        <p:attrNameLst>
                                          <p:attrName>style.visibility</p:attrName>
                                        </p:attrNameLst>
                                      </p:cBhvr>
                                      <p:to>
                                        <p:strVal val="visible"/>
                                      </p:to>
                                    </p:set>
                                    <p:animEffect transition="in" filter="wipe(left)">
                                      <p:cBhvr>
                                        <p:cTn id="52" dur="500"/>
                                        <p:tgtEl>
                                          <p:spTgt spid="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62" grpId="0" bldLvl="0" animBg="1"/>
      <p:bldP spid="70" grpId="0" uiExpand="1" build="p"/>
      <p:bldP spid="7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903260" y="943934"/>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811751" y="1661803"/>
            <a:ext cx="7108584" cy="2578550"/>
            <a:chOff x="2416443" y="1726316"/>
            <a:chExt cx="7108584" cy="2578550"/>
          </a:xfrm>
        </p:grpSpPr>
        <p:grpSp>
          <p:nvGrpSpPr>
            <p:cNvPr id="9" name="组合 8"/>
            <p:cNvGrpSpPr/>
            <p:nvPr/>
          </p:nvGrpSpPr>
          <p:grpSpPr>
            <a:xfrm>
              <a:off x="2416443" y="1726316"/>
              <a:ext cx="7108584" cy="1963329"/>
              <a:chOff x="1812334" y="1294737"/>
              <a:chExt cx="5331448" cy="1472496"/>
            </a:xfrm>
          </p:grpSpPr>
          <p:sp>
            <p:nvSpPr>
              <p:cNvPr id="11" name="矩形 10"/>
              <p:cNvSpPr/>
              <p:nvPr/>
            </p:nvSpPr>
            <p:spPr>
              <a:xfrm>
                <a:off x="1812334" y="1294737"/>
                <a:ext cx="5331448"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路由器的工作原理</a:t>
                </a:r>
              </a:p>
            </p:txBody>
          </p:sp>
          <p:sp>
            <p:nvSpPr>
              <p:cNvPr id="12" name="矩形 11"/>
              <p:cNvSpPr/>
              <p:nvPr/>
            </p:nvSpPr>
            <p:spPr>
              <a:xfrm>
                <a:off x="3622578" y="2207645"/>
                <a:ext cx="3481008"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OW  Does Router Work</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155646" y="1791201"/>
                <a:ext cx="583334"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H</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3264448" y="2767233"/>
                <a:ext cx="371667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150067" y="3596980"/>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573542" y="1353239"/>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1A96D934-184E-4FD5-A5C3-11B41367137A}"/>
              </a:ext>
            </a:extLst>
          </p:cNvPr>
          <p:cNvSpPr>
            <a:spLocks noGrp="1"/>
          </p:cNvSpPr>
          <p:nvPr>
            <p:ph type="sldNum" sz="quarter" idx="12"/>
          </p:nvPr>
        </p:nvSpPr>
        <p:spPr/>
        <p:txBody>
          <a:bodyPr/>
          <a:lstStyle/>
          <a:p>
            <a:fld id="{91F2D4EF-46D4-4764-B373-FC59CD1D281E}" type="slidenum">
              <a:rPr lang="zh-CN" altLang="en-US" smtClean="0"/>
              <a:t>27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03262" y="3332900"/>
            <a:ext cx="2333860" cy="2385704"/>
            <a:chOff x="627275" y="3332900"/>
            <a:chExt cx="2333860" cy="2385704"/>
          </a:xfrm>
        </p:grpSpPr>
        <p:sp>
          <p:nvSpPr>
            <p:cNvPr id="90" name="Rectangle 13"/>
            <p:cNvSpPr>
              <a:spLocks noChangeArrowheads="1"/>
            </p:cNvSpPr>
            <p:nvPr/>
          </p:nvSpPr>
          <p:spPr bwMode="auto">
            <a:xfrm>
              <a:off x="762572" y="3678143"/>
              <a:ext cx="2060448" cy="643985"/>
            </a:xfrm>
            <a:prstGeom prst="rect">
              <a:avLst/>
            </a:prstGeom>
            <a:solidFill>
              <a:srgbClr val="009FF6"/>
            </a:solidFill>
            <a:ln w="38100" cmpd="dbl">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14"/>
            <p:cNvSpPr>
              <a:spLocks noChangeArrowheads="1"/>
            </p:cNvSpPr>
            <p:nvPr/>
          </p:nvSpPr>
          <p:spPr bwMode="auto">
            <a:xfrm>
              <a:off x="2273379" y="3823287"/>
              <a:ext cx="414345" cy="350880"/>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92" name="Line 15"/>
            <p:cNvSpPr>
              <a:spLocks noChangeShapeType="1"/>
            </p:cNvSpPr>
            <p:nvPr/>
          </p:nvSpPr>
          <p:spPr bwMode="auto">
            <a:xfrm flipV="1">
              <a:off x="627275" y="3999431"/>
              <a:ext cx="315691"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Line 16"/>
            <p:cNvSpPr>
              <a:spLocks noChangeShapeType="1"/>
            </p:cNvSpPr>
            <p:nvPr/>
          </p:nvSpPr>
          <p:spPr bwMode="auto">
            <a:xfrm>
              <a:off x="1312212" y="3999431"/>
              <a:ext cx="27623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Line 17"/>
            <p:cNvSpPr>
              <a:spLocks noChangeShapeType="1"/>
            </p:cNvSpPr>
            <p:nvPr/>
          </p:nvSpPr>
          <p:spPr bwMode="auto">
            <a:xfrm>
              <a:off x="1999968" y="3999431"/>
              <a:ext cx="273411"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5" name="Line 18"/>
            <p:cNvSpPr>
              <a:spLocks noChangeShapeType="1"/>
            </p:cNvSpPr>
            <p:nvPr/>
          </p:nvSpPr>
          <p:spPr bwMode="auto">
            <a:xfrm>
              <a:off x="2687724" y="3999431"/>
              <a:ext cx="273411"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6" name="Text Box 19"/>
            <p:cNvSpPr txBox="1">
              <a:spLocks noChangeArrowheads="1"/>
            </p:cNvSpPr>
            <p:nvPr/>
          </p:nvSpPr>
          <p:spPr bwMode="auto">
            <a:xfrm>
              <a:off x="1312212" y="33329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输入端口</a:t>
              </a:r>
            </a:p>
          </p:txBody>
        </p:sp>
        <p:sp>
          <p:nvSpPr>
            <p:cNvPr id="97" name="Rectangle 20"/>
            <p:cNvSpPr>
              <a:spLocks noChangeArrowheads="1"/>
            </p:cNvSpPr>
            <p:nvPr/>
          </p:nvSpPr>
          <p:spPr bwMode="auto">
            <a:xfrm>
              <a:off x="762572" y="5074619"/>
              <a:ext cx="2060448" cy="643985"/>
            </a:xfrm>
            <a:prstGeom prst="rect">
              <a:avLst/>
            </a:prstGeom>
            <a:solidFill>
              <a:srgbClr val="009FF6"/>
            </a:solidFill>
            <a:ln w="38100" cmpd="dbl">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8" name="Rectangle 21"/>
            <p:cNvSpPr>
              <a:spLocks noChangeArrowheads="1"/>
            </p:cNvSpPr>
            <p:nvPr/>
          </p:nvSpPr>
          <p:spPr bwMode="auto">
            <a:xfrm>
              <a:off x="2273379" y="5219762"/>
              <a:ext cx="414345" cy="352289"/>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105" name="Line 22"/>
            <p:cNvSpPr>
              <a:spLocks noChangeShapeType="1"/>
            </p:cNvSpPr>
            <p:nvPr/>
          </p:nvSpPr>
          <p:spPr bwMode="auto">
            <a:xfrm flipV="1">
              <a:off x="627275" y="5395907"/>
              <a:ext cx="315691"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7" name="Line 23"/>
            <p:cNvSpPr>
              <a:spLocks noChangeShapeType="1"/>
            </p:cNvSpPr>
            <p:nvPr/>
          </p:nvSpPr>
          <p:spPr bwMode="auto">
            <a:xfrm>
              <a:off x="1312212" y="5395907"/>
              <a:ext cx="27623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8" name="Line 24"/>
            <p:cNvSpPr>
              <a:spLocks noChangeShapeType="1"/>
            </p:cNvSpPr>
            <p:nvPr/>
          </p:nvSpPr>
          <p:spPr bwMode="auto">
            <a:xfrm>
              <a:off x="1999968" y="5395907"/>
              <a:ext cx="273411"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4" name="Line 25"/>
            <p:cNvSpPr>
              <a:spLocks noChangeShapeType="1"/>
            </p:cNvSpPr>
            <p:nvPr/>
          </p:nvSpPr>
          <p:spPr bwMode="auto">
            <a:xfrm>
              <a:off x="2687724" y="5395907"/>
              <a:ext cx="273411"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9" name="Text Box 38"/>
            <p:cNvSpPr txBox="1">
              <a:spLocks noChangeArrowheads="1"/>
            </p:cNvSpPr>
            <p:nvPr/>
          </p:nvSpPr>
          <p:spPr bwMode="auto">
            <a:xfrm>
              <a:off x="1312212" y="46814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输入端口</a:t>
              </a:r>
            </a:p>
          </p:txBody>
        </p:sp>
        <p:sp>
          <p:nvSpPr>
            <p:cNvPr id="137" name="Text Box 46"/>
            <p:cNvSpPr txBox="1">
              <a:spLocks noChangeArrowheads="1"/>
            </p:cNvSpPr>
            <p:nvPr/>
          </p:nvSpPr>
          <p:spPr bwMode="auto">
            <a:xfrm rot="5400000">
              <a:off x="1724211" y="4391937"/>
              <a:ext cx="43313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b="1" u="none">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43" name="Rectangle 52"/>
            <p:cNvSpPr>
              <a:spLocks noChangeArrowheads="1"/>
            </p:cNvSpPr>
            <p:nvPr/>
          </p:nvSpPr>
          <p:spPr bwMode="auto">
            <a:xfrm>
              <a:off x="965516" y="5267673"/>
              <a:ext cx="411526" cy="253648"/>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146" name="Rectangle 55"/>
            <p:cNvSpPr>
              <a:spLocks noChangeArrowheads="1"/>
            </p:cNvSpPr>
            <p:nvPr/>
          </p:nvSpPr>
          <p:spPr bwMode="auto">
            <a:xfrm>
              <a:off x="965516" y="3883880"/>
              <a:ext cx="411526" cy="250830"/>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147" name="Rectangle 56"/>
            <p:cNvSpPr>
              <a:spLocks noChangeArrowheads="1"/>
            </p:cNvSpPr>
            <p:nvPr/>
          </p:nvSpPr>
          <p:spPr bwMode="auto">
            <a:xfrm>
              <a:off x="1619448" y="3854288"/>
              <a:ext cx="411526" cy="293105"/>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148" name="Rectangle 57"/>
            <p:cNvSpPr>
              <a:spLocks noChangeArrowheads="1"/>
            </p:cNvSpPr>
            <p:nvPr/>
          </p:nvSpPr>
          <p:spPr bwMode="auto">
            <a:xfrm>
              <a:off x="1619448" y="5249354"/>
              <a:ext cx="411526" cy="288877"/>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2</a:t>
              </a:r>
            </a:p>
          </p:txBody>
        </p:sp>
      </p:grpSp>
      <p:grpSp>
        <p:nvGrpSpPr>
          <p:cNvPr id="28" name="组合 27"/>
          <p:cNvGrpSpPr/>
          <p:nvPr/>
        </p:nvGrpSpPr>
        <p:grpSpPr>
          <a:xfrm>
            <a:off x="430213" y="0"/>
            <a:ext cx="4542126" cy="1428589"/>
            <a:chOff x="551030" y="-368704"/>
            <a:chExt cx="4542126" cy="1428589"/>
          </a:xfrm>
        </p:grpSpPr>
        <p:grpSp>
          <p:nvGrpSpPr>
            <p:cNvPr id="29" name="组合 28"/>
            <p:cNvGrpSpPr/>
            <p:nvPr/>
          </p:nvGrpSpPr>
          <p:grpSpPr>
            <a:xfrm>
              <a:off x="1201631" y="303925"/>
              <a:ext cx="3891525" cy="687997"/>
              <a:chOff x="1839058" y="967769"/>
              <a:chExt cx="3891525" cy="687997"/>
            </a:xfrm>
          </p:grpSpPr>
          <p:sp>
            <p:nvSpPr>
              <p:cNvPr id="31" name="矩形: 圆角 30"/>
              <p:cNvSpPr/>
              <p:nvPr/>
            </p:nvSpPr>
            <p:spPr>
              <a:xfrm>
                <a:off x="1839058" y="967769"/>
                <a:ext cx="38915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70457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路由器结构</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4651912" y="1647547"/>
            <a:ext cx="2207483" cy="1461297"/>
            <a:chOff x="2961135" y="1647547"/>
            <a:chExt cx="2207483" cy="1461297"/>
          </a:xfrm>
        </p:grpSpPr>
        <p:sp>
          <p:nvSpPr>
            <p:cNvPr id="68" name="Rectangle 5"/>
            <p:cNvSpPr>
              <a:spLocks noChangeArrowheads="1"/>
            </p:cNvSpPr>
            <p:nvPr/>
          </p:nvSpPr>
          <p:spPr bwMode="auto">
            <a:xfrm>
              <a:off x="2961135" y="1692640"/>
              <a:ext cx="2128096" cy="1416204"/>
            </a:xfrm>
            <a:prstGeom prst="rect">
              <a:avLst/>
            </a:prstGeom>
            <a:solidFill>
              <a:srgbClr val="FFC000"/>
            </a:solidFill>
            <a:ln w="19050">
              <a:solidFill>
                <a:schemeClr val="tx1"/>
              </a:solidFill>
              <a:miter lim="800000"/>
            </a:ln>
            <a:effectLst>
              <a:outerShdw dist="53882"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kumimoji="1" lang="zh-CN" altLang="zh-CN" sz="189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Text Box 9"/>
            <p:cNvSpPr txBox="1">
              <a:spLocks noChangeArrowheads="1"/>
            </p:cNvSpPr>
            <p:nvPr/>
          </p:nvSpPr>
          <p:spPr bwMode="auto">
            <a:xfrm>
              <a:off x="3009052" y="1647547"/>
              <a:ext cx="21595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sz="2200" u="none" dirty="0">
                  <a:latin typeface="Times New Roman" panose="02020803070505020304" pitchFamily="18" charset="0"/>
                  <a:ea typeface="思源黑体 CN Normal" panose="020B0400000000000000" pitchFamily="34" charset="-122"/>
                  <a:cs typeface="Times New Roman" panose="02020803070505020304" pitchFamily="18" charset="0"/>
                </a:rPr>
                <a:t>路由选择处理机</a:t>
              </a:r>
            </a:p>
          </p:txBody>
        </p:sp>
        <p:sp>
          <p:nvSpPr>
            <p:cNvPr id="84" name="Line 10"/>
            <p:cNvSpPr>
              <a:spLocks noChangeShapeType="1"/>
            </p:cNvSpPr>
            <p:nvPr/>
          </p:nvSpPr>
          <p:spPr bwMode="auto">
            <a:xfrm>
              <a:off x="4025183" y="2373263"/>
              <a:ext cx="0" cy="20996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Rectangle 11"/>
            <p:cNvSpPr>
              <a:spLocks noChangeArrowheads="1"/>
            </p:cNvSpPr>
            <p:nvPr/>
          </p:nvSpPr>
          <p:spPr bwMode="auto">
            <a:xfrm>
              <a:off x="3269779" y="2111160"/>
              <a:ext cx="1510808" cy="348062"/>
            </a:xfrm>
            <a:prstGeom prst="rect">
              <a:avLst/>
            </a:prstGeom>
            <a:solidFill>
              <a:srgbClr val="009FF6"/>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路由选择协议</a:t>
              </a:r>
            </a:p>
          </p:txBody>
        </p:sp>
        <p:sp>
          <p:nvSpPr>
            <p:cNvPr id="89" name="Rectangle 12"/>
            <p:cNvSpPr>
              <a:spLocks noChangeArrowheads="1"/>
            </p:cNvSpPr>
            <p:nvPr/>
          </p:nvSpPr>
          <p:spPr bwMode="auto">
            <a:xfrm>
              <a:off x="3510776" y="2586046"/>
              <a:ext cx="1030224" cy="366381"/>
            </a:xfrm>
            <a:prstGeom prst="rect">
              <a:avLst/>
            </a:prstGeom>
            <a:solidFill>
              <a:schemeClr val="accent6">
                <a:lumMod val="20000"/>
                <a:lumOff val="80000"/>
              </a:schemeClr>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zh-CN" altLang="en-US" sz="1890" u="none" dirty="0">
                  <a:latin typeface="Times New Roman" panose="02020803070505020304" pitchFamily="18" charset="0"/>
                  <a:ea typeface="思源黑体 CN Normal" panose="020B0400000000000000" pitchFamily="34" charset="-122"/>
                  <a:cs typeface="Times New Roman" panose="02020803070505020304" pitchFamily="18" charset="0"/>
                </a:rPr>
                <a:t>路由表</a:t>
              </a:r>
            </a:p>
          </p:txBody>
        </p:sp>
      </p:grpSp>
      <p:grpSp>
        <p:nvGrpSpPr>
          <p:cNvPr id="5" name="组合 4"/>
          <p:cNvGrpSpPr/>
          <p:nvPr/>
        </p:nvGrpSpPr>
        <p:grpSpPr>
          <a:xfrm>
            <a:off x="4651912" y="3678143"/>
            <a:ext cx="2129506" cy="2051734"/>
            <a:chOff x="2961135" y="3678143"/>
            <a:chExt cx="2129506" cy="2051734"/>
          </a:xfrm>
        </p:grpSpPr>
        <p:sp>
          <p:nvSpPr>
            <p:cNvPr id="115" name="Rectangle 26"/>
            <p:cNvSpPr>
              <a:spLocks noChangeArrowheads="1"/>
            </p:cNvSpPr>
            <p:nvPr/>
          </p:nvSpPr>
          <p:spPr bwMode="auto">
            <a:xfrm>
              <a:off x="2961135" y="3678143"/>
              <a:ext cx="2129506" cy="2051734"/>
            </a:xfrm>
            <a:prstGeom prst="rect">
              <a:avLst/>
            </a:prstGeom>
            <a:solidFill>
              <a:schemeClr val="accent4"/>
            </a:solidFill>
            <a:ln w="19050">
              <a:solidFill>
                <a:schemeClr val="tx1"/>
              </a:solidFill>
              <a:miter lim="800000"/>
            </a:ln>
            <a:effectLst>
              <a:outerShdw dist="53882"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8" name="Text Box 37"/>
            <p:cNvSpPr txBox="1">
              <a:spLocks noChangeArrowheads="1"/>
            </p:cNvSpPr>
            <p:nvPr/>
          </p:nvSpPr>
          <p:spPr bwMode="auto">
            <a:xfrm>
              <a:off x="3392392" y="521835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sz="2200" u="none">
                  <a:latin typeface="Times New Roman" panose="02020803070505020304" pitchFamily="18" charset="0"/>
                  <a:ea typeface="思源黑体 CN Normal" panose="020B0400000000000000" pitchFamily="34" charset="-122"/>
                  <a:cs typeface="Times New Roman" panose="02020803070505020304" pitchFamily="18" charset="0"/>
                </a:rPr>
                <a:t>交换结构</a:t>
              </a:r>
            </a:p>
          </p:txBody>
        </p:sp>
        <p:sp>
          <p:nvSpPr>
            <p:cNvPr id="133" name="Rectangle 42"/>
            <p:cNvSpPr>
              <a:spLocks noChangeArrowheads="1"/>
            </p:cNvSpPr>
            <p:nvPr/>
          </p:nvSpPr>
          <p:spPr bwMode="auto">
            <a:xfrm>
              <a:off x="3234546" y="3854288"/>
              <a:ext cx="1579865" cy="1230195"/>
            </a:xfrm>
            <a:prstGeom prst="rect">
              <a:avLst/>
            </a:prstGeom>
            <a:solidFill>
              <a:srgbClr val="009FF6"/>
            </a:solidFill>
            <a:ln w="9525">
              <a:solidFill>
                <a:schemeClr val="tx1"/>
              </a:solidFill>
              <a:miter lim="800000"/>
            </a:ln>
            <a:effectLst>
              <a:outerShdw blurRad="50800" dist="38100" dir="2700000" algn="tl" rotWithShape="0">
                <a:prstClr val="black">
                  <a:alpha val="40000"/>
                </a:prstClr>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4" name="Rectangle 43"/>
            <p:cNvSpPr>
              <a:spLocks noChangeArrowheads="1"/>
            </p:cNvSpPr>
            <p:nvPr/>
          </p:nvSpPr>
          <p:spPr bwMode="auto">
            <a:xfrm>
              <a:off x="3510776" y="4498273"/>
              <a:ext cx="1030224" cy="412883"/>
            </a:xfrm>
            <a:prstGeom prst="rect">
              <a:avLst/>
            </a:prstGeom>
            <a:solidFill>
              <a:schemeClr val="accent6">
                <a:lumMod val="20000"/>
                <a:lumOff val="80000"/>
              </a:schemeClr>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转发表</a:t>
              </a:r>
            </a:p>
          </p:txBody>
        </p:sp>
        <p:sp>
          <p:nvSpPr>
            <p:cNvPr id="135" name="Text Box 44"/>
            <p:cNvSpPr txBox="1">
              <a:spLocks noChangeArrowheads="1"/>
            </p:cNvSpPr>
            <p:nvPr/>
          </p:nvSpPr>
          <p:spPr bwMode="auto">
            <a:xfrm>
              <a:off x="3510776" y="394024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分组处理</a:t>
              </a:r>
            </a:p>
          </p:txBody>
        </p:sp>
      </p:grpSp>
      <p:grpSp>
        <p:nvGrpSpPr>
          <p:cNvPr id="6" name="组合 5"/>
          <p:cNvGrpSpPr/>
          <p:nvPr/>
        </p:nvGrpSpPr>
        <p:grpSpPr>
          <a:xfrm>
            <a:off x="6780008" y="3332900"/>
            <a:ext cx="2567614" cy="2385704"/>
            <a:chOff x="4856886" y="3332900"/>
            <a:chExt cx="2567614" cy="2385704"/>
          </a:xfrm>
        </p:grpSpPr>
        <p:sp>
          <p:nvSpPr>
            <p:cNvPr id="116" name="Rectangle 27"/>
            <p:cNvSpPr>
              <a:spLocks noChangeArrowheads="1"/>
            </p:cNvSpPr>
            <p:nvPr/>
          </p:nvSpPr>
          <p:spPr bwMode="auto">
            <a:xfrm flipH="1">
              <a:off x="5228756" y="3678143"/>
              <a:ext cx="2057630" cy="643985"/>
            </a:xfrm>
            <a:prstGeom prst="rect">
              <a:avLst/>
            </a:prstGeom>
            <a:solidFill>
              <a:srgbClr val="009FF6"/>
            </a:solidFill>
            <a:ln w="38100" cmpd="dbl">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9" name="Line 28"/>
            <p:cNvSpPr>
              <a:spLocks noChangeShapeType="1"/>
            </p:cNvSpPr>
            <p:nvPr/>
          </p:nvSpPr>
          <p:spPr bwMode="auto">
            <a:xfrm flipV="1">
              <a:off x="7141224" y="3999431"/>
              <a:ext cx="283276"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0" name="Line 29"/>
            <p:cNvSpPr>
              <a:spLocks noChangeShapeType="1"/>
            </p:cNvSpPr>
            <p:nvPr/>
          </p:nvSpPr>
          <p:spPr bwMode="auto">
            <a:xfrm rot="10800000" flipH="1">
              <a:off x="6463333" y="3999431"/>
              <a:ext cx="27482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1" name="Line 30"/>
            <p:cNvSpPr>
              <a:spLocks noChangeShapeType="1"/>
            </p:cNvSpPr>
            <p:nvPr/>
          </p:nvSpPr>
          <p:spPr bwMode="auto">
            <a:xfrm>
              <a:off x="5775578" y="3999431"/>
              <a:ext cx="27623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2" name="Line 31"/>
            <p:cNvSpPr>
              <a:spLocks noChangeShapeType="1"/>
            </p:cNvSpPr>
            <p:nvPr/>
          </p:nvSpPr>
          <p:spPr bwMode="auto">
            <a:xfrm>
              <a:off x="4856887" y="3999431"/>
              <a:ext cx="56213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3" name="Rectangle 32"/>
            <p:cNvSpPr>
              <a:spLocks noChangeArrowheads="1"/>
            </p:cNvSpPr>
            <p:nvPr/>
          </p:nvSpPr>
          <p:spPr bwMode="auto">
            <a:xfrm flipH="1">
              <a:off x="5228756" y="5074619"/>
              <a:ext cx="2057630" cy="643985"/>
            </a:xfrm>
            <a:prstGeom prst="rect">
              <a:avLst/>
            </a:prstGeom>
            <a:solidFill>
              <a:srgbClr val="009FF6"/>
            </a:solidFill>
            <a:ln w="38100" cmpd="dbl">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4" name="Line 33"/>
            <p:cNvSpPr>
              <a:spLocks noChangeShapeType="1"/>
            </p:cNvSpPr>
            <p:nvPr/>
          </p:nvSpPr>
          <p:spPr bwMode="auto">
            <a:xfrm flipV="1">
              <a:off x="7141224" y="5395907"/>
              <a:ext cx="283276"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5" name="Line 34"/>
            <p:cNvSpPr>
              <a:spLocks noChangeShapeType="1"/>
            </p:cNvSpPr>
            <p:nvPr/>
          </p:nvSpPr>
          <p:spPr bwMode="auto">
            <a:xfrm>
              <a:off x="6463333" y="5395907"/>
              <a:ext cx="27482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6" name="Line 35"/>
            <p:cNvSpPr>
              <a:spLocks noChangeShapeType="1"/>
            </p:cNvSpPr>
            <p:nvPr/>
          </p:nvSpPr>
          <p:spPr bwMode="auto">
            <a:xfrm>
              <a:off x="5775578" y="5395907"/>
              <a:ext cx="27623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7" name="Line 36"/>
            <p:cNvSpPr>
              <a:spLocks noChangeShapeType="1"/>
            </p:cNvSpPr>
            <p:nvPr/>
          </p:nvSpPr>
          <p:spPr bwMode="auto">
            <a:xfrm flipV="1">
              <a:off x="4856886" y="5395907"/>
              <a:ext cx="550855"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0" name="Text Box 39"/>
            <p:cNvSpPr txBox="1">
              <a:spLocks noChangeArrowheads="1"/>
            </p:cNvSpPr>
            <p:nvPr/>
          </p:nvSpPr>
          <p:spPr bwMode="auto">
            <a:xfrm>
              <a:off x="5775578" y="33329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输出端口</a:t>
              </a:r>
            </a:p>
          </p:txBody>
        </p:sp>
        <p:sp>
          <p:nvSpPr>
            <p:cNvPr id="136" name="Text Box 45"/>
            <p:cNvSpPr txBox="1">
              <a:spLocks noChangeArrowheads="1"/>
            </p:cNvSpPr>
            <p:nvPr/>
          </p:nvSpPr>
          <p:spPr bwMode="auto">
            <a:xfrm>
              <a:off x="5775578" y="46814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输出端口</a:t>
              </a:r>
            </a:p>
          </p:txBody>
        </p:sp>
        <p:sp>
          <p:nvSpPr>
            <p:cNvPr id="138" name="Text Box 47"/>
            <p:cNvSpPr txBox="1">
              <a:spLocks noChangeArrowheads="1"/>
            </p:cNvSpPr>
            <p:nvPr/>
          </p:nvSpPr>
          <p:spPr bwMode="auto">
            <a:xfrm rot="5400000">
              <a:off x="6170664" y="4391937"/>
              <a:ext cx="43313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890" b="1" u="none">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41" name="Rectangle 50"/>
            <p:cNvSpPr>
              <a:spLocks noChangeArrowheads="1"/>
            </p:cNvSpPr>
            <p:nvPr/>
          </p:nvSpPr>
          <p:spPr bwMode="auto">
            <a:xfrm>
              <a:off x="6733926" y="3883880"/>
              <a:ext cx="411526" cy="250830"/>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142" name="Rectangle 51"/>
            <p:cNvSpPr>
              <a:spLocks noChangeArrowheads="1"/>
            </p:cNvSpPr>
            <p:nvPr/>
          </p:nvSpPr>
          <p:spPr bwMode="auto">
            <a:xfrm>
              <a:off x="6755066" y="5267673"/>
              <a:ext cx="410117" cy="253648"/>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144" name="Rectangle 53"/>
            <p:cNvSpPr>
              <a:spLocks noChangeArrowheads="1"/>
            </p:cNvSpPr>
            <p:nvPr/>
          </p:nvSpPr>
          <p:spPr bwMode="auto">
            <a:xfrm flipH="1">
              <a:off x="5406332" y="3823287"/>
              <a:ext cx="411526" cy="350880"/>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145" name="Rectangle 54"/>
            <p:cNvSpPr>
              <a:spLocks noChangeArrowheads="1"/>
            </p:cNvSpPr>
            <p:nvPr/>
          </p:nvSpPr>
          <p:spPr bwMode="auto">
            <a:xfrm flipH="1">
              <a:off x="5406332" y="5219762"/>
              <a:ext cx="411526" cy="352289"/>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dirty="0">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149" name="Rectangle 58"/>
            <p:cNvSpPr>
              <a:spLocks noChangeArrowheads="1"/>
            </p:cNvSpPr>
            <p:nvPr/>
          </p:nvSpPr>
          <p:spPr bwMode="auto">
            <a:xfrm flipH="1">
              <a:off x="6070129" y="3854288"/>
              <a:ext cx="411526" cy="293105"/>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150" name="Rectangle 59"/>
            <p:cNvSpPr>
              <a:spLocks noChangeArrowheads="1"/>
            </p:cNvSpPr>
            <p:nvPr/>
          </p:nvSpPr>
          <p:spPr bwMode="auto">
            <a:xfrm flipH="1">
              <a:off x="6079994" y="5249354"/>
              <a:ext cx="411526" cy="288877"/>
            </a:xfrm>
            <a:prstGeom prst="rect">
              <a:avLst/>
            </a:prstGeom>
            <a:solidFill>
              <a:schemeClr val="accent4"/>
            </a:solidFill>
            <a:ln w="19050">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kumimoji="1" lang="en-US" altLang="zh-CN" sz="1890" u="none">
                  <a:latin typeface="Times New Roman" panose="02020803070505020304" pitchFamily="18" charset="0"/>
                  <a:ea typeface="思源黑体 CN Normal" panose="020B0400000000000000" pitchFamily="34" charset="-122"/>
                  <a:cs typeface="Times New Roman" panose="02020803070505020304" pitchFamily="18" charset="0"/>
                </a:rPr>
                <a:t>2</a:t>
              </a:r>
            </a:p>
          </p:txBody>
        </p:sp>
      </p:grpSp>
      <p:grpSp>
        <p:nvGrpSpPr>
          <p:cNvPr id="7" name="组合 6"/>
          <p:cNvGrpSpPr/>
          <p:nvPr/>
        </p:nvGrpSpPr>
        <p:grpSpPr>
          <a:xfrm>
            <a:off x="4082031" y="1639092"/>
            <a:ext cx="5999331" cy="4090785"/>
            <a:chOff x="2391254" y="1639092"/>
            <a:chExt cx="5999331" cy="4090785"/>
          </a:xfrm>
        </p:grpSpPr>
        <p:sp>
          <p:nvSpPr>
            <p:cNvPr id="81" name="Line 7"/>
            <p:cNvSpPr>
              <a:spLocks noChangeShapeType="1"/>
            </p:cNvSpPr>
            <p:nvPr/>
          </p:nvSpPr>
          <p:spPr bwMode="auto">
            <a:xfrm>
              <a:off x="8023592" y="1639092"/>
              <a:ext cx="0" cy="1734673"/>
            </a:xfrm>
            <a:prstGeom prst="line">
              <a:avLst/>
            </a:prstGeom>
            <a:noFill/>
            <a:ln w="28575">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Text Box 8"/>
            <p:cNvSpPr txBox="1">
              <a:spLocks noChangeArrowheads="1"/>
            </p:cNvSpPr>
            <p:nvPr/>
          </p:nvSpPr>
          <p:spPr bwMode="auto">
            <a:xfrm>
              <a:off x="7623341" y="2284486"/>
              <a:ext cx="764953" cy="720582"/>
            </a:xfrm>
            <a:prstGeom prst="rect">
              <a:avLst/>
            </a:prstGeom>
            <a:solidFill>
              <a:srgbClr val="FAF1E2"/>
            </a:solidFill>
            <a:ln>
              <a:noFill/>
            </a:ln>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lnSpc>
                  <a:spcPct val="90000"/>
                </a:lnSpc>
                <a:defRPr/>
              </a:pPr>
              <a:r>
                <a:rPr kumimoji="1" lang="zh-CN" altLang="en-US" sz="227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a:t>
              </a:r>
            </a:p>
            <a:p>
              <a:pPr eaLnBrk="1" hangingPunct="1">
                <a:lnSpc>
                  <a:spcPct val="90000"/>
                </a:lnSpc>
                <a:defRPr/>
              </a:pPr>
              <a:r>
                <a:rPr kumimoji="1" lang="zh-CN" altLang="en-US" sz="227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选择</a:t>
              </a:r>
            </a:p>
          </p:txBody>
        </p:sp>
        <p:sp>
          <p:nvSpPr>
            <p:cNvPr id="131" name="Line 40"/>
            <p:cNvSpPr>
              <a:spLocks noChangeShapeType="1"/>
            </p:cNvSpPr>
            <p:nvPr/>
          </p:nvSpPr>
          <p:spPr bwMode="auto">
            <a:xfrm>
              <a:off x="8023592" y="3385038"/>
              <a:ext cx="0" cy="2344839"/>
            </a:xfrm>
            <a:prstGeom prst="line">
              <a:avLst/>
            </a:prstGeom>
            <a:noFill/>
            <a:ln w="28575">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2" name="Text Box 41"/>
            <p:cNvSpPr txBox="1">
              <a:spLocks noChangeArrowheads="1"/>
            </p:cNvSpPr>
            <p:nvPr/>
          </p:nvSpPr>
          <p:spPr bwMode="auto">
            <a:xfrm>
              <a:off x="7641662" y="4457408"/>
              <a:ext cx="748923" cy="701731"/>
            </a:xfrm>
            <a:prstGeom prst="rect">
              <a:avLst/>
            </a:prstGeom>
            <a:solidFill>
              <a:srgbClr val="FAF1E2"/>
            </a:solidFill>
            <a:ln>
              <a:noFill/>
            </a:ln>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lnSpc>
                  <a:spcPct val="90000"/>
                </a:lnSpc>
              </a:pPr>
              <a:r>
                <a:rPr kumimoji="1" lang="zh-CN" altLang="en-US" sz="22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分组</a:t>
              </a:r>
            </a:p>
            <a:p>
              <a:pPr eaLnBrk="1" hangingPunct="1">
                <a:lnSpc>
                  <a:spcPct val="90000"/>
                </a:lnSpc>
              </a:pPr>
              <a:r>
                <a:rPr kumimoji="1" lang="zh-CN" altLang="en-US" sz="22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转发</a:t>
              </a:r>
            </a:p>
          </p:txBody>
        </p:sp>
        <p:sp>
          <p:nvSpPr>
            <p:cNvPr id="139" name="Line 48"/>
            <p:cNvSpPr>
              <a:spLocks noChangeShapeType="1"/>
            </p:cNvSpPr>
            <p:nvPr/>
          </p:nvSpPr>
          <p:spPr bwMode="auto">
            <a:xfrm flipH="1" flipV="1">
              <a:off x="2391254" y="4045934"/>
              <a:ext cx="1119521" cy="570708"/>
            </a:xfrm>
            <a:prstGeom prst="line">
              <a:avLst/>
            </a:prstGeom>
            <a:noFill/>
            <a:ln w="28575">
              <a:solidFill>
                <a:srgbClr val="C00000"/>
              </a:solidFill>
              <a:prstDash val="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0" name="Line 49"/>
            <p:cNvSpPr>
              <a:spLocks noChangeShapeType="1"/>
            </p:cNvSpPr>
            <p:nvPr/>
          </p:nvSpPr>
          <p:spPr bwMode="auto">
            <a:xfrm flipH="1">
              <a:off x="2420208" y="4791378"/>
              <a:ext cx="1090568" cy="523892"/>
            </a:xfrm>
            <a:prstGeom prst="line">
              <a:avLst/>
            </a:prstGeom>
            <a:noFill/>
            <a:ln w="28575">
              <a:solidFill>
                <a:srgbClr val="C00000"/>
              </a:solidFill>
              <a:prstDash val="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1" name="Text Box 60"/>
            <p:cNvSpPr txBox="1">
              <a:spLocks noChangeArrowheads="1"/>
            </p:cNvSpPr>
            <p:nvPr/>
          </p:nvSpPr>
          <p:spPr bwMode="auto">
            <a:xfrm>
              <a:off x="5447485" y="1961192"/>
              <a:ext cx="1830950" cy="1107996"/>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2200" u="none" dirty="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2200" u="none" dirty="0">
                  <a:latin typeface="Times New Roman" panose="02020803070505020304" pitchFamily="18" charset="0"/>
                  <a:ea typeface="思源黑体 CN Normal" panose="020B0400000000000000" pitchFamily="34" charset="-122"/>
                  <a:cs typeface="Times New Roman" panose="02020803070505020304" pitchFamily="18" charset="0"/>
                </a:rPr>
                <a:t>网络层</a:t>
              </a:r>
            </a:p>
            <a:p>
              <a:pPr eaLnBrk="1" hangingPunct="1"/>
              <a:r>
                <a:rPr kumimoji="1" lang="en-US" altLang="zh-CN" sz="2200" u="none"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200" u="none" dirty="0">
                  <a:latin typeface="Times New Roman" panose="02020803070505020304" pitchFamily="18" charset="0"/>
                  <a:ea typeface="思源黑体 CN Normal" panose="020B0400000000000000" pitchFamily="34" charset="-122"/>
                  <a:cs typeface="Times New Roman" panose="02020803070505020304" pitchFamily="18" charset="0"/>
                </a:rPr>
                <a:t>数据链路层</a:t>
              </a:r>
            </a:p>
            <a:p>
              <a:pPr eaLnBrk="1" hangingPunct="1"/>
              <a:r>
                <a:rPr kumimoji="1" lang="en-US" altLang="zh-CN" sz="2200" u="none"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200" u="none" dirty="0">
                  <a:latin typeface="Times New Roman" panose="02020803070505020304" pitchFamily="18" charset="0"/>
                  <a:ea typeface="思源黑体 CN Normal" panose="020B0400000000000000" pitchFamily="34" charset="-122"/>
                  <a:cs typeface="Times New Roman" panose="02020803070505020304" pitchFamily="18" charset="0"/>
                </a:rPr>
                <a:t>物理层</a:t>
              </a:r>
            </a:p>
          </p:txBody>
        </p:sp>
        <p:sp>
          <p:nvSpPr>
            <p:cNvPr id="80" name="AutoShape 6"/>
            <p:cNvSpPr>
              <a:spLocks noChangeArrowheads="1"/>
            </p:cNvSpPr>
            <p:nvPr/>
          </p:nvSpPr>
          <p:spPr bwMode="auto">
            <a:xfrm>
              <a:off x="3819420" y="3108843"/>
              <a:ext cx="411526" cy="569299"/>
            </a:xfrm>
            <a:prstGeom prst="upDownArrow">
              <a:avLst>
                <a:gd name="adj1" fmla="val 50000"/>
                <a:gd name="adj2" fmla="val 34178"/>
              </a:avLst>
            </a:prstGeom>
            <a:solidFill>
              <a:srgbClr val="009FF6"/>
            </a:solidFill>
            <a:ln w="2857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3000" fill="hold" nodeType="clickEffect">
                                  <p:stCondLst>
                                    <p:cond delay="0"/>
                                  </p:stCondLst>
                                  <p:childTnLst>
                                    <p:animEffect transition="out" filter="fade">
                                      <p:cBhvr>
                                        <p:cTn id="27" dur="1000" tmFilter="0, 0; .2, .5; .8, .5; 1, 0"/>
                                        <p:tgtEl>
                                          <p:spTgt spid="2"/>
                                        </p:tgtEl>
                                      </p:cBhvr>
                                    </p:animEffect>
                                    <p:animScale>
                                      <p:cBhvr>
                                        <p:cTn id="28" dur="500" autoRev="1" fill="hold"/>
                                        <p:tgtEl>
                                          <p:spTgt spid="2"/>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6" presetClass="emph" presetSubtype="0" repeatCount="3000" fill="hold" nodeType="clickEffect">
                                  <p:stCondLst>
                                    <p:cond delay="0"/>
                                  </p:stCondLst>
                                  <p:childTnLst>
                                    <p:animEffect transition="out" filter="fade">
                                      <p:cBhvr>
                                        <p:cTn id="32" dur="1000" tmFilter="0, 0; .2, .5; .8, .5; 1, 0"/>
                                        <p:tgtEl>
                                          <p:spTgt spid="4"/>
                                        </p:tgtEl>
                                      </p:cBhvr>
                                    </p:animEffect>
                                    <p:animScale>
                                      <p:cBhvr>
                                        <p:cTn id="33" dur="500" autoRev="1" fill="hold"/>
                                        <p:tgtEl>
                                          <p:spTgt spid="4"/>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26" presetClass="emph" presetSubtype="0" repeatCount="3000" fill="hold" nodeType="clickEffect">
                                  <p:stCondLst>
                                    <p:cond delay="0"/>
                                  </p:stCondLst>
                                  <p:childTnLst>
                                    <p:animEffect transition="out" filter="fade">
                                      <p:cBhvr>
                                        <p:cTn id="37" dur="1000" tmFilter="0, 0; .2, .5; .8, .5; 1, 0"/>
                                        <p:tgtEl>
                                          <p:spTgt spid="5"/>
                                        </p:tgtEl>
                                      </p:cBhvr>
                                    </p:animEffect>
                                    <p:animScale>
                                      <p:cBhvr>
                                        <p:cTn id="38" dur="500" autoRev="1" fill="hold"/>
                                        <p:tgtEl>
                                          <p:spTgt spid="5"/>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6" presetClass="emph" presetSubtype="0" repeatCount="3000" fill="hold" nodeType="clickEffect">
                                  <p:stCondLst>
                                    <p:cond delay="0"/>
                                  </p:stCondLst>
                                  <p:childTnLst>
                                    <p:animEffect transition="out" filter="fade">
                                      <p:cBhvr>
                                        <p:cTn id="42" dur="1000" tmFilter="0, 0; .2, .5; .8, .5; 1, 0"/>
                                        <p:tgtEl>
                                          <p:spTgt spid="6"/>
                                        </p:tgtEl>
                                      </p:cBhvr>
                                    </p:animEffect>
                                    <p:animScale>
                                      <p:cBhvr>
                                        <p:cTn id="43"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路由器输入端口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3065466" cy="526731"/>
            <a:chOff x="722008" y="1303131"/>
            <a:chExt cx="2926997" cy="502939"/>
          </a:xfrm>
        </p:grpSpPr>
        <p:grpSp>
          <p:nvGrpSpPr>
            <p:cNvPr id="80" name="组合 79"/>
            <p:cNvGrpSpPr/>
            <p:nvPr/>
          </p:nvGrpSpPr>
          <p:grpSpPr>
            <a:xfrm>
              <a:off x="722008" y="1303131"/>
              <a:ext cx="546594" cy="475865"/>
              <a:chOff x="708742" y="1296102"/>
              <a:chExt cx="454744" cy="283828"/>
            </a:xfrm>
          </p:grpSpPr>
          <p:sp>
            <p:nvSpPr>
              <p:cNvPr id="83" name="平行四边形 8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4" name="平行四边形 8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2" name="Text Box 79"/>
            <p:cNvSpPr txBox="1">
              <a:spLocks noChangeArrowheads="1"/>
            </p:cNvSpPr>
            <p:nvPr/>
          </p:nvSpPr>
          <p:spPr bwMode="auto">
            <a:xfrm>
              <a:off x="1351236" y="1335870"/>
              <a:ext cx="16502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输入端口</a:t>
              </a:r>
            </a:p>
          </p:txBody>
        </p:sp>
      </p:grpSp>
      <p:grpSp>
        <p:nvGrpSpPr>
          <p:cNvPr id="3" name="组合 2"/>
          <p:cNvGrpSpPr/>
          <p:nvPr/>
        </p:nvGrpSpPr>
        <p:grpSpPr>
          <a:xfrm>
            <a:off x="3298279" y="2120371"/>
            <a:ext cx="3574066" cy="3189024"/>
            <a:chOff x="4002112" y="2316755"/>
            <a:chExt cx="3574066" cy="3199337"/>
          </a:xfrm>
        </p:grpSpPr>
        <p:sp>
          <p:nvSpPr>
            <p:cNvPr id="85" name="Rectangle 15"/>
            <p:cNvSpPr>
              <a:spLocks noChangeArrowheads="1"/>
            </p:cNvSpPr>
            <p:nvPr/>
          </p:nvSpPr>
          <p:spPr bwMode="auto">
            <a:xfrm rot="5400000">
              <a:off x="3833401" y="2485466"/>
              <a:ext cx="3199337" cy="2861915"/>
            </a:xfrm>
            <a:prstGeom prst="rect">
              <a:avLst/>
            </a:prstGeom>
            <a:solidFill>
              <a:srgbClr val="FEF1D6"/>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92" name="Text Box 9"/>
            <p:cNvSpPr txBox="1">
              <a:spLocks noChangeArrowheads="1"/>
            </p:cNvSpPr>
            <p:nvPr/>
          </p:nvSpPr>
          <p:spPr bwMode="auto">
            <a:xfrm>
              <a:off x="4392124" y="4833509"/>
              <a:ext cx="2232060" cy="461665"/>
            </a:xfrm>
            <a:prstGeom prst="rect">
              <a:avLst/>
            </a:prstGeom>
            <a:solidFill>
              <a:schemeClr val="accent5">
                <a:lumMod val="20000"/>
                <a:lumOff val="80000"/>
              </a:schemeClr>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线路端接口</a:t>
              </a:r>
            </a:p>
          </p:txBody>
        </p:sp>
        <p:sp>
          <p:nvSpPr>
            <p:cNvPr id="95" name="Text Box 12"/>
            <p:cNvSpPr txBox="1">
              <a:spLocks noChangeArrowheads="1"/>
            </p:cNvSpPr>
            <p:nvPr/>
          </p:nvSpPr>
          <p:spPr bwMode="auto">
            <a:xfrm>
              <a:off x="7131360" y="3358010"/>
              <a:ext cx="444818" cy="1569660"/>
            </a:xfrm>
            <a:prstGeom prst="rect">
              <a:avLst/>
            </a:prstGeom>
            <a:noFill/>
            <a:ln>
              <a:noFill/>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spcBef>
                  <a:spcPct val="50000"/>
                </a:spcBef>
              </a:pP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交换结构</a:t>
              </a:r>
            </a:p>
          </p:txBody>
        </p:sp>
      </p:grpSp>
      <p:sp>
        <p:nvSpPr>
          <p:cNvPr id="96" name="Text Box 13"/>
          <p:cNvSpPr txBox="1">
            <a:spLocks noChangeArrowheads="1"/>
          </p:cNvSpPr>
          <p:nvPr/>
        </p:nvSpPr>
        <p:spPr bwMode="auto">
          <a:xfrm>
            <a:off x="1092411" y="462681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物理层</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7" name="Text Box 14"/>
          <p:cNvSpPr txBox="1">
            <a:spLocks noChangeArrowheads="1"/>
          </p:cNvSpPr>
          <p:nvPr/>
        </p:nvSpPr>
        <p:spPr bwMode="auto">
          <a:xfrm>
            <a:off x="515938" y="3928269"/>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数据链路层</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箭头: 右 1"/>
          <p:cNvSpPr/>
          <p:nvPr/>
        </p:nvSpPr>
        <p:spPr>
          <a:xfrm>
            <a:off x="2474334" y="4720973"/>
            <a:ext cx="1086340"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a:off x="2475645" y="4048836"/>
            <a:ext cx="1076799"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10"/>
          <p:cNvSpPr txBox="1">
            <a:spLocks noChangeArrowheads="1"/>
          </p:cNvSpPr>
          <p:nvPr/>
        </p:nvSpPr>
        <p:spPr bwMode="auto">
          <a:xfrm>
            <a:off x="3688291" y="3677857"/>
            <a:ext cx="2232060" cy="707886"/>
          </a:xfrm>
          <a:prstGeom prst="rect">
            <a:avLst/>
          </a:prstGeom>
          <a:solidFill>
            <a:srgbClr val="009FF6"/>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20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数据链路处理</a:t>
            </a:r>
          </a:p>
          <a:p>
            <a:pPr algn="ctr"/>
            <a:r>
              <a:rPr lang="zh-CN" altLang="en-US" sz="20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（协议、拆封）</a:t>
            </a:r>
          </a:p>
        </p:txBody>
      </p:sp>
      <p:sp>
        <p:nvSpPr>
          <p:cNvPr id="27" name="Text Box 11"/>
          <p:cNvSpPr txBox="1">
            <a:spLocks noChangeArrowheads="1"/>
          </p:cNvSpPr>
          <p:nvPr/>
        </p:nvSpPr>
        <p:spPr bwMode="auto">
          <a:xfrm>
            <a:off x="3668890" y="2421125"/>
            <a:ext cx="2251461" cy="1015663"/>
          </a:xfrm>
          <a:prstGeom prst="rect">
            <a:avLst/>
          </a:prstGeom>
          <a:solidFill>
            <a:schemeClr val="accent4"/>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2000" u="none" dirty="0">
                <a:latin typeface="思源黑体 CN Normal" panose="020B0400000000000000" pitchFamily="34" charset="-122"/>
                <a:ea typeface="思源黑体 CN Normal" panose="020B0400000000000000" pitchFamily="34" charset="-122"/>
                <a:cs typeface="Arial" panose="020B0704020202020204" pitchFamily="34" charset="0"/>
              </a:rPr>
              <a:t>网络层处理</a:t>
            </a:r>
          </a:p>
          <a:p>
            <a:pPr algn="ctr"/>
            <a:r>
              <a:rPr lang="zh-CN" altLang="en-US" sz="2000" u="none" dirty="0">
                <a:latin typeface="思源黑体 CN Normal" panose="020B0400000000000000" pitchFamily="34" charset="-122"/>
                <a:ea typeface="思源黑体 CN Normal" panose="020B0400000000000000" pitchFamily="34" charset="-122"/>
                <a:cs typeface="Arial" panose="020B0704020202020204" pitchFamily="34" charset="0"/>
              </a:rPr>
              <a:t>排队、查表、转发</a:t>
            </a:r>
          </a:p>
          <a:p>
            <a:pPr algn="ctr"/>
            <a:r>
              <a:rPr lang="zh-CN" altLang="en-US" sz="2000" u="none" dirty="0">
                <a:latin typeface="思源黑体 CN Normal" panose="020B0400000000000000" pitchFamily="34" charset="-122"/>
                <a:ea typeface="思源黑体 CN Normal" panose="020B0400000000000000" pitchFamily="34" charset="-122"/>
                <a:cs typeface="Arial" panose="020B0704020202020204" pitchFamily="34" charset="0"/>
              </a:rPr>
              <a:t>■■■</a:t>
            </a:r>
          </a:p>
        </p:txBody>
      </p:sp>
      <p:sp>
        <p:nvSpPr>
          <p:cNvPr id="4" name="AutoShape 60">
            <a:extLst>
              <a:ext uri="{FF2B5EF4-FFF2-40B4-BE49-F238E27FC236}">
                <a16:creationId xmlns:a16="http://schemas.microsoft.com/office/drawing/2014/main" id="{420D8C32-50C1-AB98-2841-EF03B8847320}"/>
              </a:ext>
            </a:extLst>
          </p:cNvPr>
          <p:cNvSpPr>
            <a:spLocks noChangeArrowheads="1"/>
          </p:cNvSpPr>
          <p:nvPr/>
        </p:nvSpPr>
        <p:spPr bwMode="auto">
          <a:xfrm>
            <a:off x="6982829" y="4648101"/>
            <a:ext cx="2951391" cy="1322589"/>
          </a:xfrm>
          <a:prstGeom prst="wedgeRectCallout">
            <a:avLst>
              <a:gd name="adj1" fmla="val -52761"/>
              <a:gd name="adj2" fmla="val -85805"/>
            </a:avLst>
          </a:prstGeom>
          <a:solidFill>
            <a:srgbClr val="FFC000"/>
          </a:solidFill>
          <a:ln w="19050">
            <a:solidFill>
              <a:srgbClr val="009FF6"/>
            </a:solidFill>
            <a:miter lim="800000"/>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zh-CN" altLang="en-US" sz="2645" b="1" u="none" dirty="0">
                <a:latin typeface="Times New Roman" panose="02020803070505020304" pitchFamily="18" charset="0"/>
                <a:cs typeface="Times New Roman" panose="02020803070505020304" pitchFamily="18" charset="0"/>
              </a:rPr>
              <a:t>每次</a:t>
            </a:r>
            <a:r>
              <a:rPr lang="en-US" altLang="zh-CN" sz="2645" b="1" u="none" dirty="0">
                <a:latin typeface="Times New Roman" panose="02020803070505020304" pitchFamily="18" charset="0"/>
                <a:cs typeface="Times New Roman" panose="02020803070505020304" pitchFamily="18" charset="0"/>
              </a:rPr>
              <a:t>1</a:t>
            </a:r>
            <a:r>
              <a:rPr lang="zh-CN" altLang="en-US" sz="2645" b="1" u="none" dirty="0">
                <a:latin typeface="Times New Roman" panose="02020803070505020304" pitchFamily="18" charset="0"/>
                <a:cs typeface="Times New Roman" panose="02020803070505020304" pitchFamily="18" charset="0"/>
              </a:rPr>
              <a:t>个数据包从输入端口转交给输出端口</a:t>
            </a:r>
            <a:endParaRPr lang="en-US" altLang="zh-CN" sz="2645" b="1" u="none" dirty="0">
              <a:solidFill>
                <a:srgbClr val="C00000"/>
              </a:solidFill>
              <a:latin typeface="Times New Roman" panose="02020803070505020304" pitchFamily="18" charset="0"/>
              <a:cs typeface="Times New Roman" panose="02020803070505020304" pitchFamily="18" charset="0"/>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dissolve">
                                      <p:cBhvr>
                                        <p:cTn id="28" dur="500"/>
                                        <p:tgtEl>
                                          <p:spTgt spid="9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childTnLst>
                          </p:cTn>
                        </p:par>
                        <p:par>
                          <p:cTn id="45" fill="hold">
                            <p:stCondLst>
                              <p:cond delay="2000"/>
                            </p:stCondLst>
                            <p:childTnLst>
                              <p:par>
                                <p:cTn id="46" presetID="22" presetClass="entr" presetSubtype="1"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up)">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2" grpId="0" animBg="1"/>
      <p:bldP spid="24" grpId="0" animBg="1"/>
      <p:bldP spid="26" grpId="0" animBg="1"/>
      <p:bldP spid="27"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098952" y="640233"/>
            <a:ext cx="3952872" cy="792886"/>
            <a:chOff x="1638299" y="2533650"/>
            <a:chExt cx="7301525" cy="822836"/>
          </a:xfrm>
        </p:grpSpPr>
        <p:sp>
          <p:nvSpPr>
            <p:cNvPr id="9" name="矩形: 圆角 53"/>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内     容</a:t>
              </a:r>
            </a:p>
          </p:txBody>
        </p:sp>
        <p:sp>
          <p:nvSpPr>
            <p:cNvPr id="11" name="矩形: 圆角 55"/>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6764903" y="1611688"/>
            <a:ext cx="4924590" cy="34163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网络层概述</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虚电路和数据报网络</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路由器的工作原理</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网际协议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因特网中的转发和编址</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选路算法</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组播介绍</a:t>
            </a:r>
          </a:p>
        </p:txBody>
      </p:sp>
      <p:grpSp>
        <p:nvGrpSpPr>
          <p:cNvPr id="13" name="组合 12"/>
          <p:cNvGrpSpPr/>
          <p:nvPr/>
        </p:nvGrpSpPr>
        <p:grpSpPr>
          <a:xfrm>
            <a:off x="6096000" y="355117"/>
            <a:ext cx="1241446" cy="1166374"/>
            <a:chOff x="787397" y="1578243"/>
            <a:chExt cx="1679793" cy="1536555"/>
          </a:xfrm>
        </p:grpSpPr>
        <p:sp>
          <p:nvSpPr>
            <p:cNvPr id="14"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grpSp>
        <p:nvGrpSpPr>
          <p:cNvPr id="16" name="组合 15">
            <a:extLst>
              <a:ext uri="{FF2B5EF4-FFF2-40B4-BE49-F238E27FC236}">
                <a16:creationId xmlns:a16="http://schemas.microsoft.com/office/drawing/2014/main" id="{16EA37C4-3F3B-44D4-8E6F-27A223C8F8C7}"/>
              </a:ext>
            </a:extLst>
          </p:cNvPr>
          <p:cNvGrpSpPr/>
          <p:nvPr/>
        </p:nvGrpSpPr>
        <p:grpSpPr>
          <a:xfrm>
            <a:off x="1614126" y="663574"/>
            <a:ext cx="3952872" cy="792886"/>
            <a:chOff x="1638299" y="2533650"/>
            <a:chExt cx="7301525" cy="822836"/>
          </a:xfrm>
        </p:grpSpPr>
        <p:sp>
          <p:nvSpPr>
            <p:cNvPr id="17" name="矩形: 圆角 53">
              <a:extLst>
                <a:ext uri="{FF2B5EF4-FFF2-40B4-BE49-F238E27FC236}">
                  <a16:creationId xmlns:a16="http://schemas.microsoft.com/office/drawing/2014/main" id="{BE3B0245-04CB-4E04-BE60-0E5D31F055F5}"/>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BFE33D0-4EC4-4841-A359-05C2DADFFA2B}"/>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标</a:t>
              </a:r>
            </a:p>
          </p:txBody>
        </p:sp>
        <p:sp>
          <p:nvSpPr>
            <p:cNvPr id="19" name="矩形: 圆角 55">
              <a:extLst>
                <a:ext uri="{FF2B5EF4-FFF2-40B4-BE49-F238E27FC236}">
                  <a16:creationId xmlns:a16="http://schemas.microsoft.com/office/drawing/2014/main" id="{685855C6-A888-4E2C-BD27-D4784794B75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B256E597-01DA-462F-8491-23BEB8B36FD8}"/>
              </a:ext>
            </a:extLst>
          </p:cNvPr>
          <p:cNvSpPr txBox="1"/>
          <p:nvPr/>
        </p:nvSpPr>
        <p:spPr>
          <a:xfrm>
            <a:off x="1280077" y="1635029"/>
            <a:ext cx="4924590" cy="5012847"/>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理解网络层服务背后的原理</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网络层服务模型</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路由器的工作原理</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ü"/>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寻址与转发</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ü"/>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传统的路由算法</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网络层的管理</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ü"/>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ICMP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IGMP</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互联网中的实例和实施</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ü"/>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DHCP</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21" name="组合 20">
            <a:extLst>
              <a:ext uri="{FF2B5EF4-FFF2-40B4-BE49-F238E27FC236}">
                <a16:creationId xmlns:a16="http://schemas.microsoft.com/office/drawing/2014/main" id="{C0E00844-BDD3-4D65-9938-D0C4EFAEC214}"/>
              </a:ext>
            </a:extLst>
          </p:cNvPr>
          <p:cNvGrpSpPr/>
          <p:nvPr/>
        </p:nvGrpSpPr>
        <p:grpSpPr>
          <a:xfrm>
            <a:off x="611174" y="378458"/>
            <a:ext cx="1241446" cy="1166374"/>
            <a:chOff x="787397" y="1578243"/>
            <a:chExt cx="1679793" cy="1536555"/>
          </a:xfrm>
        </p:grpSpPr>
        <p:sp>
          <p:nvSpPr>
            <p:cNvPr id="22" name="Oval 6">
              <a:extLst>
                <a:ext uri="{FF2B5EF4-FFF2-40B4-BE49-F238E27FC236}">
                  <a16:creationId xmlns:a16="http://schemas.microsoft.com/office/drawing/2014/main" id="{0E1C2999-6939-4DAA-8815-8F325758967F}"/>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23" name="图片 22">
              <a:extLst>
                <a:ext uri="{FF2B5EF4-FFF2-40B4-BE49-F238E27FC236}">
                  <a16:creationId xmlns:a16="http://schemas.microsoft.com/office/drawing/2014/main" id="{7BEEB98F-2432-4A53-9728-B6F57620BD31}"/>
                </a:ext>
              </a:extLst>
            </p:cNvPr>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600" fill="hold"/>
                                        <p:tgtEl>
                                          <p:spTgt spid="16"/>
                                        </p:tgtEl>
                                        <p:attrNameLst>
                                          <p:attrName>ppt_w</p:attrName>
                                        </p:attrNameLst>
                                      </p:cBhvr>
                                      <p:tavLst>
                                        <p:tav tm="0">
                                          <p:val>
                                            <p:fltVal val="0"/>
                                          </p:val>
                                        </p:tav>
                                        <p:tav tm="100000">
                                          <p:val>
                                            <p:strVal val="#ppt_w"/>
                                          </p:val>
                                        </p:tav>
                                      </p:tavLst>
                                    </p:anim>
                                    <p:anim calcmode="lin" valueType="num">
                                      <p:cBhvr>
                                        <p:cTn id="14" dur="600" fill="hold"/>
                                        <p:tgtEl>
                                          <p:spTgt spid="16"/>
                                        </p:tgtEl>
                                        <p:attrNameLst>
                                          <p:attrName>ppt_h</p:attrName>
                                        </p:attrNameLst>
                                      </p:cBhvr>
                                      <p:tavLst>
                                        <p:tav tm="0">
                                          <p:val>
                                            <p:fltVal val="0"/>
                                          </p:val>
                                        </p:tav>
                                        <p:tav tm="100000">
                                          <p:val>
                                            <p:strVal val="#ppt_h"/>
                                          </p:val>
                                        </p:tav>
                                      </p:tavLst>
                                    </p:anim>
                                    <p:animEffect transition="in" filter="fade">
                                      <p:cBhvr>
                                        <p:cTn id="15" dur="600"/>
                                        <p:tgtEl>
                                          <p:spTgt spid="16"/>
                                        </p:tgtEl>
                                      </p:cBhvr>
                                    </p:animEffect>
                                  </p:childTnLst>
                                </p:cTn>
                              </p:par>
                            </p:childTnLst>
                          </p:cTn>
                        </p:par>
                        <p:par>
                          <p:cTn id="16" fill="hold">
                            <p:stCondLst>
                              <p:cond delay="11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600" fill="hold"/>
                                        <p:tgtEl>
                                          <p:spTgt spid="8"/>
                                        </p:tgtEl>
                                        <p:attrNameLst>
                                          <p:attrName>ppt_w</p:attrName>
                                        </p:attrNameLst>
                                      </p:cBhvr>
                                      <p:tavLst>
                                        <p:tav tm="0">
                                          <p:val>
                                            <p:fltVal val="0"/>
                                          </p:val>
                                        </p:tav>
                                        <p:tav tm="100000">
                                          <p:val>
                                            <p:strVal val="#ppt_w"/>
                                          </p:val>
                                        </p:tav>
                                      </p:tavLst>
                                    </p:anim>
                                    <p:anim calcmode="lin" valueType="num">
                                      <p:cBhvr>
                                        <p:cTn id="33" dur="600" fill="hold"/>
                                        <p:tgtEl>
                                          <p:spTgt spid="8"/>
                                        </p:tgtEl>
                                        <p:attrNameLst>
                                          <p:attrName>ppt_h</p:attrName>
                                        </p:attrNameLst>
                                      </p:cBhvr>
                                      <p:tavLst>
                                        <p:tav tm="0">
                                          <p:val>
                                            <p:fltVal val="0"/>
                                          </p:val>
                                        </p:tav>
                                        <p:tav tm="100000">
                                          <p:val>
                                            <p:strVal val="#ppt_h"/>
                                          </p:val>
                                        </p:tav>
                                      </p:tavLst>
                                    </p:anim>
                                    <p:animEffect transition="in" filter="fade">
                                      <p:cBhvr>
                                        <p:cTn id="34" dur="600"/>
                                        <p:tgtEl>
                                          <p:spTgt spid="8"/>
                                        </p:tgtEl>
                                      </p:cBhvr>
                                    </p:animEffect>
                                  </p:childTnLst>
                                </p:cTn>
                              </p:par>
                            </p:childTnLst>
                          </p:cTn>
                        </p:par>
                        <p:par>
                          <p:cTn id="35" fill="hold">
                            <p:stCondLst>
                              <p:cond delay="1100"/>
                            </p:stCondLst>
                            <p:childTnLst>
                              <p:par>
                                <p:cTn id="36" presetID="53" presetClass="entr" presetSubtype="1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路由器输入端口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3065466" cy="526731"/>
            <a:chOff x="722008" y="1303131"/>
            <a:chExt cx="2926997" cy="502939"/>
          </a:xfrm>
        </p:grpSpPr>
        <p:grpSp>
          <p:nvGrpSpPr>
            <p:cNvPr id="80" name="组合 79"/>
            <p:cNvGrpSpPr/>
            <p:nvPr/>
          </p:nvGrpSpPr>
          <p:grpSpPr>
            <a:xfrm>
              <a:off x="722008" y="1303131"/>
              <a:ext cx="546594" cy="475865"/>
              <a:chOff x="708742" y="1296102"/>
              <a:chExt cx="454744" cy="283828"/>
            </a:xfrm>
          </p:grpSpPr>
          <p:sp>
            <p:nvSpPr>
              <p:cNvPr id="83" name="平行四边形 8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4" name="平行四边形 8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2" name="Text Box 79"/>
            <p:cNvSpPr txBox="1">
              <a:spLocks noChangeArrowheads="1"/>
            </p:cNvSpPr>
            <p:nvPr/>
          </p:nvSpPr>
          <p:spPr bwMode="auto">
            <a:xfrm>
              <a:off x="1351236" y="1335870"/>
              <a:ext cx="16502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输入端口</a:t>
              </a:r>
            </a:p>
          </p:txBody>
        </p:sp>
      </p:grpSp>
      <p:grpSp>
        <p:nvGrpSpPr>
          <p:cNvPr id="4" name="组合 3"/>
          <p:cNvGrpSpPr/>
          <p:nvPr/>
        </p:nvGrpSpPr>
        <p:grpSpPr>
          <a:xfrm>
            <a:off x="5685561" y="2140776"/>
            <a:ext cx="3334223" cy="3199337"/>
            <a:chOff x="3298279" y="2140776"/>
            <a:chExt cx="3334223" cy="3199337"/>
          </a:xfrm>
        </p:grpSpPr>
        <p:grpSp>
          <p:nvGrpSpPr>
            <p:cNvPr id="3" name="组合 2"/>
            <p:cNvGrpSpPr/>
            <p:nvPr/>
          </p:nvGrpSpPr>
          <p:grpSpPr>
            <a:xfrm>
              <a:off x="3298279" y="2140776"/>
              <a:ext cx="3334223" cy="3199337"/>
              <a:chOff x="4002112" y="2316755"/>
              <a:chExt cx="3334223" cy="3199337"/>
            </a:xfrm>
          </p:grpSpPr>
          <p:sp>
            <p:nvSpPr>
              <p:cNvPr id="85" name="Rectangle 15"/>
              <p:cNvSpPr>
                <a:spLocks noChangeArrowheads="1"/>
              </p:cNvSpPr>
              <p:nvPr/>
            </p:nvSpPr>
            <p:spPr bwMode="auto">
              <a:xfrm rot="5400000">
                <a:off x="3847145" y="2471722"/>
                <a:ext cx="3199337" cy="2889404"/>
              </a:xfrm>
              <a:prstGeom prst="rect">
                <a:avLst/>
              </a:prstGeom>
              <a:solidFill>
                <a:srgbClr val="FEF1D6"/>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92" name="Text Box 9"/>
              <p:cNvSpPr txBox="1">
                <a:spLocks noChangeArrowheads="1"/>
              </p:cNvSpPr>
              <p:nvPr/>
            </p:nvSpPr>
            <p:spPr bwMode="auto">
              <a:xfrm>
                <a:off x="4392124" y="4833509"/>
                <a:ext cx="2288938" cy="461665"/>
              </a:xfrm>
              <a:prstGeom prst="rect">
                <a:avLst/>
              </a:prstGeom>
              <a:solidFill>
                <a:schemeClr val="accent5">
                  <a:lumMod val="20000"/>
                  <a:lumOff val="80000"/>
                </a:schemeClr>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线路端接口</a:t>
                </a:r>
              </a:p>
            </p:txBody>
          </p:sp>
          <p:sp>
            <p:nvSpPr>
              <p:cNvPr id="95" name="Text Box 12"/>
              <p:cNvSpPr txBox="1">
                <a:spLocks noChangeArrowheads="1"/>
              </p:cNvSpPr>
              <p:nvPr/>
            </p:nvSpPr>
            <p:spPr bwMode="auto">
              <a:xfrm>
                <a:off x="6891517" y="3342573"/>
                <a:ext cx="444818" cy="1569660"/>
              </a:xfrm>
              <a:prstGeom prst="rect">
                <a:avLst/>
              </a:prstGeom>
              <a:noFill/>
              <a:ln>
                <a:noFill/>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spcBef>
                    <a:spcPct val="50000"/>
                  </a:spcBef>
                </a:pP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交换结构</a:t>
                </a:r>
              </a:p>
            </p:txBody>
          </p:sp>
        </p:grpSp>
        <p:sp>
          <p:nvSpPr>
            <p:cNvPr id="26" name="Text Box 10"/>
            <p:cNvSpPr txBox="1">
              <a:spLocks noChangeArrowheads="1"/>
            </p:cNvSpPr>
            <p:nvPr/>
          </p:nvSpPr>
          <p:spPr bwMode="auto">
            <a:xfrm>
              <a:off x="3688291" y="3708575"/>
              <a:ext cx="2288938" cy="707886"/>
            </a:xfrm>
            <a:prstGeom prst="rect">
              <a:avLst/>
            </a:prstGeom>
            <a:solidFill>
              <a:srgbClr val="009FF6"/>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20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数据链路处理</a:t>
              </a:r>
            </a:p>
            <a:p>
              <a:pPr algn="ctr"/>
              <a:r>
                <a:rPr lang="zh-CN" altLang="en-US" sz="20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（协议、拆封）</a:t>
              </a:r>
            </a:p>
          </p:txBody>
        </p:sp>
        <p:sp>
          <p:nvSpPr>
            <p:cNvPr id="27" name="Text Box 11"/>
            <p:cNvSpPr txBox="1">
              <a:spLocks noChangeArrowheads="1"/>
            </p:cNvSpPr>
            <p:nvPr/>
          </p:nvSpPr>
          <p:spPr bwMode="auto">
            <a:xfrm>
              <a:off x="3668891" y="2416844"/>
              <a:ext cx="2308338" cy="1015663"/>
            </a:xfrm>
            <a:prstGeom prst="rect">
              <a:avLst/>
            </a:prstGeom>
            <a:solidFill>
              <a:schemeClr val="accent4"/>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2000" u="none" dirty="0">
                  <a:latin typeface="思源黑体 CN Normal" panose="020B0400000000000000" pitchFamily="34" charset="-122"/>
                  <a:ea typeface="思源黑体 CN Normal" panose="020B0400000000000000" pitchFamily="34" charset="-122"/>
                  <a:cs typeface="Arial" panose="020B0704020202020204" pitchFamily="34" charset="0"/>
                </a:rPr>
                <a:t>网络层处理</a:t>
              </a:r>
            </a:p>
            <a:p>
              <a:pPr algn="ctr"/>
              <a:r>
                <a:rPr lang="zh-CN" altLang="en-US" sz="2000" u="none" dirty="0">
                  <a:latin typeface="思源黑体 CN Normal" panose="020B0400000000000000" pitchFamily="34" charset="-122"/>
                  <a:ea typeface="思源黑体 CN Normal" panose="020B0400000000000000" pitchFamily="34" charset="-122"/>
                  <a:cs typeface="Arial" panose="020B0704020202020204" pitchFamily="34" charset="0"/>
                </a:rPr>
                <a:t>排队、查表、转发</a:t>
              </a:r>
            </a:p>
            <a:p>
              <a:pPr algn="ctr"/>
              <a:r>
                <a:rPr lang="zh-CN" altLang="en-US" sz="2000" u="none" dirty="0">
                  <a:latin typeface="思源黑体 CN Normal" panose="020B0400000000000000" pitchFamily="34" charset="-122"/>
                  <a:ea typeface="思源黑体 CN Normal" panose="020B0400000000000000" pitchFamily="34" charset="-122"/>
                  <a:cs typeface="Arial" panose="020B0704020202020204" pitchFamily="34" charset="0"/>
                </a:rPr>
                <a:t>■■■</a:t>
              </a:r>
            </a:p>
          </p:txBody>
        </p:sp>
      </p:grpSp>
      <p:sp>
        <p:nvSpPr>
          <p:cNvPr id="2" name="箭头: 右 1"/>
          <p:cNvSpPr/>
          <p:nvPr/>
        </p:nvSpPr>
        <p:spPr>
          <a:xfrm>
            <a:off x="6173812" y="2783430"/>
            <a:ext cx="1086340"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 Box 13"/>
          <p:cNvSpPr txBox="1">
            <a:spLocks noChangeArrowheads="1"/>
          </p:cNvSpPr>
          <p:nvPr/>
        </p:nvSpPr>
        <p:spPr bwMode="auto">
          <a:xfrm>
            <a:off x="1172609" y="232144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分散式交换：</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 name="Text Box 79"/>
          <p:cNvSpPr txBox="1">
            <a:spLocks noChangeArrowheads="1"/>
          </p:cNvSpPr>
          <p:nvPr/>
        </p:nvSpPr>
        <p:spPr bwMode="auto">
          <a:xfrm>
            <a:off x="1174933" y="2968820"/>
            <a:ext cx="536178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根据目的地址，输入端口内存中的路由选择表，查找确定输出端口。</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目标：</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以“线路速度”完成输入端口的处理。</a:t>
            </a:r>
          </a:p>
        </p:txBody>
      </p:sp>
      <p:sp>
        <p:nvSpPr>
          <p:cNvPr id="34" name="Text Box 79"/>
          <p:cNvSpPr txBox="1">
            <a:spLocks noChangeArrowheads="1"/>
          </p:cNvSpPr>
          <p:nvPr/>
        </p:nvSpPr>
        <p:spPr bwMode="auto">
          <a:xfrm>
            <a:off x="6312043" y="433296"/>
            <a:ext cx="5361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排队：</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若数据报到达速度超过端口到交换结构的转交速度，后续分组会暂时阻塞。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79167E-6 -3.7037E-7 L 0.13907 -3.7037E-7 " pathEditMode="relative" rAng="0" ptsTypes="AA">
                                      <p:cBhvr>
                                        <p:cTn id="6" dur="1000" fill="hold"/>
                                        <p:tgtEl>
                                          <p:spTgt spid="4"/>
                                        </p:tgtEl>
                                        <p:attrNameLst>
                                          <p:attrName>ppt_x</p:attrName>
                                          <p:attrName>ppt_y</p:attrName>
                                        </p:attrNameLst>
                                      </p:cBhvr>
                                      <p:rCtr x="6953" y="0"/>
                                    </p:animMotion>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3">
                                            <p:txEl>
                                              <p:pRg st="0" end="0"/>
                                            </p:txEl>
                                          </p:spTgt>
                                        </p:tgtEl>
                                        <p:attrNameLst>
                                          <p:attrName>style.visibility</p:attrName>
                                        </p:attrNameLst>
                                      </p:cBhvr>
                                      <p:to>
                                        <p:strVal val="visible"/>
                                      </p:to>
                                    </p:set>
                                    <p:animEffect transition="in" filter="wipe(left)">
                                      <p:cBhvr>
                                        <p:cTn id="18" dur="500"/>
                                        <p:tgtEl>
                                          <p:spTgt spid="33">
                                            <p:txEl>
                                              <p:pRg st="0" end="0"/>
                                            </p:txEl>
                                          </p:spTgt>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wipe(left)">
                                      <p:cBhvr>
                                        <p:cTn id="22" dur="500"/>
                                        <p:tgtEl>
                                          <p:spTgt spid="3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3">
                                            <p:txEl>
                                              <p:pRg st="0" end="0"/>
                                            </p:txEl>
                                          </p:spTgt>
                                        </p:tgtEl>
                                      </p:cBhvr>
                                    </p:animEffect>
                                    <p:set>
                                      <p:cBhvr>
                                        <p:cTn id="27" dur="1" fill="hold">
                                          <p:stCondLst>
                                            <p:cond delay="499"/>
                                          </p:stCondLst>
                                        </p:cTn>
                                        <p:tgtEl>
                                          <p:spTgt spid="33">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3">
                                            <p:txEl>
                                              <p:pRg st="2" end="2"/>
                                            </p:txEl>
                                          </p:spTgt>
                                        </p:tgtEl>
                                      </p:cBhvr>
                                    </p:animEffect>
                                    <p:set>
                                      <p:cBhvr>
                                        <p:cTn id="30" dur="1" fill="hold">
                                          <p:stCondLst>
                                            <p:cond delay="499"/>
                                          </p:stCondLst>
                                        </p:cTn>
                                        <p:tgtEl>
                                          <p:spTgt spid="33">
                                            <p:txEl>
                                              <p:pRg st="2" end="2"/>
                                            </p:txEl>
                                          </p:spTgt>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4">
                                            <p:txEl>
                                              <p:pRg st="0" end="0"/>
                                            </p:txEl>
                                          </p:spTgt>
                                        </p:tgtEl>
                                        <p:attrNameLst>
                                          <p:attrName>style.visibility</p:attrName>
                                        </p:attrNameLst>
                                      </p:cBhvr>
                                      <p:to>
                                        <p:strVal val="visible"/>
                                      </p:to>
                                    </p:set>
                                    <p:animEffect transition="in" filter="wipe(left)">
                                      <p:cBhvr>
                                        <p:cTn id="3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P spid="33" grpId="0" build="p"/>
      <p:bldP spid="33" grpId="1" uiExpand="1" build="allAtOnce"/>
      <p:bldP spid="3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路由器工作原理</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3036094" y="1656257"/>
            <a:ext cx="6119812" cy="4197650"/>
            <a:chOff x="1061153" y="1656257"/>
            <a:chExt cx="6119812" cy="4197650"/>
          </a:xfrm>
        </p:grpSpPr>
        <p:grpSp>
          <p:nvGrpSpPr>
            <p:cNvPr id="63" name="Group 2"/>
            <p:cNvGrpSpPr/>
            <p:nvPr/>
          </p:nvGrpSpPr>
          <p:grpSpPr bwMode="auto">
            <a:xfrm>
              <a:off x="3654501" y="2099622"/>
              <a:ext cx="1608395" cy="3021708"/>
              <a:chOff x="2784" y="1160"/>
              <a:chExt cx="1248" cy="2344"/>
            </a:xfrm>
          </p:grpSpPr>
          <p:sp>
            <p:nvSpPr>
              <p:cNvPr id="64" name="Rectangle 3"/>
              <p:cNvSpPr>
                <a:spLocks noChangeArrowheads="1"/>
              </p:cNvSpPr>
              <p:nvPr/>
            </p:nvSpPr>
            <p:spPr bwMode="auto">
              <a:xfrm>
                <a:off x="3072" y="1824"/>
                <a:ext cx="960" cy="960"/>
              </a:xfrm>
              <a:prstGeom prst="rect">
                <a:avLst/>
              </a:prstGeom>
              <a:solidFill>
                <a:schemeClr val="bg1"/>
              </a:solidFill>
              <a:ln w="1905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65" name="Group 4"/>
              <p:cNvGrpSpPr/>
              <p:nvPr/>
            </p:nvGrpSpPr>
            <p:grpSpPr bwMode="auto">
              <a:xfrm>
                <a:off x="3408" y="1920"/>
                <a:ext cx="288" cy="768"/>
                <a:chOff x="2736" y="1824"/>
                <a:chExt cx="288" cy="768"/>
              </a:xfrm>
            </p:grpSpPr>
            <p:sp>
              <p:nvSpPr>
                <p:cNvPr id="76" name="Line 5"/>
                <p:cNvSpPr>
                  <a:spLocks noChangeShapeType="1"/>
                </p:cNvSpPr>
                <p:nvPr/>
              </p:nvSpPr>
              <p:spPr bwMode="auto">
                <a:xfrm>
                  <a:off x="2736"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7" name="Line 6"/>
                <p:cNvSpPr>
                  <a:spLocks noChangeShapeType="1"/>
                </p:cNvSpPr>
                <p:nvPr/>
              </p:nvSpPr>
              <p:spPr bwMode="auto">
                <a:xfrm>
                  <a:off x="2832"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8" name="Line 7"/>
                <p:cNvSpPr>
                  <a:spLocks noChangeShapeType="1"/>
                </p:cNvSpPr>
                <p:nvPr/>
              </p:nvSpPr>
              <p:spPr bwMode="auto">
                <a:xfrm>
                  <a:off x="2928"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9" name="Line 8"/>
                <p:cNvSpPr>
                  <a:spLocks noChangeShapeType="1"/>
                </p:cNvSpPr>
                <p:nvPr/>
              </p:nvSpPr>
              <p:spPr bwMode="auto">
                <a:xfrm>
                  <a:off x="3024"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grpSp>
          <p:grpSp>
            <p:nvGrpSpPr>
              <p:cNvPr id="66" name="Group 9"/>
              <p:cNvGrpSpPr/>
              <p:nvPr/>
            </p:nvGrpSpPr>
            <p:grpSpPr bwMode="auto">
              <a:xfrm rot="-5400000">
                <a:off x="3408" y="1920"/>
                <a:ext cx="288" cy="768"/>
                <a:chOff x="2736" y="1824"/>
                <a:chExt cx="288" cy="768"/>
              </a:xfrm>
            </p:grpSpPr>
            <p:sp>
              <p:nvSpPr>
                <p:cNvPr id="72" name="Line 10"/>
                <p:cNvSpPr>
                  <a:spLocks noChangeShapeType="1"/>
                </p:cNvSpPr>
                <p:nvPr/>
              </p:nvSpPr>
              <p:spPr bwMode="auto">
                <a:xfrm>
                  <a:off x="2736"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3" name="Line 11"/>
                <p:cNvSpPr>
                  <a:spLocks noChangeShapeType="1"/>
                </p:cNvSpPr>
                <p:nvPr/>
              </p:nvSpPr>
              <p:spPr bwMode="auto">
                <a:xfrm>
                  <a:off x="2832"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4" name="Line 12"/>
                <p:cNvSpPr>
                  <a:spLocks noChangeShapeType="1"/>
                </p:cNvSpPr>
                <p:nvPr/>
              </p:nvSpPr>
              <p:spPr bwMode="auto">
                <a:xfrm>
                  <a:off x="2928"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5" name="Line 13"/>
                <p:cNvSpPr>
                  <a:spLocks noChangeShapeType="1"/>
                </p:cNvSpPr>
                <p:nvPr/>
              </p:nvSpPr>
              <p:spPr bwMode="auto">
                <a:xfrm>
                  <a:off x="3024"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grpSp>
          <p:grpSp>
            <p:nvGrpSpPr>
              <p:cNvPr id="67" name="Group 14"/>
              <p:cNvGrpSpPr/>
              <p:nvPr/>
            </p:nvGrpSpPr>
            <p:grpSpPr bwMode="auto">
              <a:xfrm>
                <a:off x="2784" y="1160"/>
                <a:ext cx="136" cy="2344"/>
                <a:chOff x="2784" y="1160"/>
                <a:chExt cx="136" cy="2344"/>
              </a:xfrm>
            </p:grpSpPr>
            <p:sp>
              <p:nvSpPr>
                <p:cNvPr id="69" name="Oval 15"/>
                <p:cNvSpPr>
                  <a:spLocks noChangeArrowheads="1"/>
                </p:cNvSpPr>
                <p:nvPr/>
              </p:nvSpPr>
              <p:spPr bwMode="auto">
                <a:xfrm>
                  <a:off x="2784" y="1160"/>
                  <a:ext cx="136" cy="136"/>
                </a:xfrm>
                <a:prstGeom prst="ellipse">
                  <a:avLst/>
                </a:prstGeom>
                <a:solidFill>
                  <a:schemeClr val="tx1"/>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70" name="Oval 16"/>
                <p:cNvSpPr>
                  <a:spLocks noChangeArrowheads="1"/>
                </p:cNvSpPr>
                <p:nvPr/>
              </p:nvSpPr>
              <p:spPr bwMode="auto">
                <a:xfrm>
                  <a:off x="2784" y="2264"/>
                  <a:ext cx="136" cy="136"/>
                </a:xfrm>
                <a:prstGeom prst="ellipse">
                  <a:avLst/>
                </a:prstGeom>
                <a:solidFill>
                  <a:schemeClr val="tx1"/>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71" name="Oval 17"/>
                <p:cNvSpPr>
                  <a:spLocks noChangeArrowheads="1"/>
                </p:cNvSpPr>
                <p:nvPr/>
              </p:nvSpPr>
              <p:spPr bwMode="auto">
                <a:xfrm>
                  <a:off x="2784" y="3368"/>
                  <a:ext cx="136" cy="136"/>
                </a:xfrm>
                <a:prstGeom prst="ellipse">
                  <a:avLst/>
                </a:prstGeom>
                <a:solidFill>
                  <a:schemeClr val="tx1"/>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grpSp>
        <p:sp>
          <p:nvSpPr>
            <p:cNvPr id="86" name="Rectangle 19"/>
            <p:cNvSpPr>
              <a:spLocks noChangeArrowheads="1"/>
            </p:cNvSpPr>
            <p:nvPr/>
          </p:nvSpPr>
          <p:spPr bwMode="auto">
            <a:xfrm>
              <a:off x="1183931" y="4626125"/>
              <a:ext cx="2340971" cy="1227782"/>
            </a:xfrm>
            <a:prstGeom prst="rect">
              <a:avLst/>
            </a:prstGeom>
            <a:solidFill>
              <a:srgbClr val="009FF6"/>
            </a:solidFill>
            <a:ln w="12700">
              <a:solidFill>
                <a:schemeClr val="bg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useBgFill="1">
          <p:nvSpPr>
            <p:cNvPr id="87" name="Rectangle 20"/>
            <p:cNvSpPr>
              <a:spLocks noChangeArrowheads="1"/>
            </p:cNvSpPr>
            <p:nvPr/>
          </p:nvSpPr>
          <p:spPr bwMode="auto">
            <a:xfrm>
              <a:off x="1061153" y="4501983"/>
              <a:ext cx="2340971" cy="1227782"/>
            </a:xfrm>
            <a:prstGeom prst="rect">
              <a:avLst/>
            </a:prstGeom>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88" name="Freeform 21"/>
            <p:cNvSpPr/>
            <p:nvPr/>
          </p:nvSpPr>
          <p:spPr bwMode="auto">
            <a:xfrm>
              <a:off x="1488148" y="4744811"/>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803070505020304" pitchFamily="18" charset="0"/>
                <a:cs typeface="Times New Roman" panose="02020803070505020304" pitchFamily="18" charset="0"/>
              </a:endParaRPr>
            </a:p>
          </p:txBody>
        </p:sp>
        <p:sp>
          <p:nvSpPr>
            <p:cNvPr id="99" name="Line 22"/>
            <p:cNvSpPr>
              <a:spLocks noChangeShapeType="1"/>
            </p:cNvSpPr>
            <p:nvPr/>
          </p:nvSpPr>
          <p:spPr bwMode="auto">
            <a:xfrm>
              <a:off x="2602702" y="4744811"/>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0" name="Line 23"/>
            <p:cNvSpPr>
              <a:spLocks noChangeShapeType="1"/>
            </p:cNvSpPr>
            <p:nvPr/>
          </p:nvSpPr>
          <p:spPr bwMode="auto">
            <a:xfrm>
              <a:off x="2293027" y="4744811"/>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1" name="Line 24"/>
            <p:cNvSpPr>
              <a:spLocks noChangeShapeType="1"/>
            </p:cNvSpPr>
            <p:nvPr/>
          </p:nvSpPr>
          <p:spPr bwMode="auto">
            <a:xfrm>
              <a:off x="1983354" y="4744811"/>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2" name="Rectangle 25"/>
            <p:cNvSpPr>
              <a:spLocks noChangeArrowheads="1"/>
            </p:cNvSpPr>
            <p:nvPr/>
          </p:nvSpPr>
          <p:spPr bwMode="auto">
            <a:xfrm>
              <a:off x="1183931" y="3203262"/>
              <a:ext cx="2340971" cy="1226417"/>
            </a:xfrm>
            <a:prstGeom prst="rect">
              <a:avLst/>
            </a:prstGeom>
            <a:solidFill>
              <a:srgbClr val="009FF6"/>
            </a:solidFill>
            <a:ln w="12700">
              <a:solidFill>
                <a:schemeClr val="bg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useBgFill="1">
          <p:nvSpPr>
            <p:cNvPr id="103" name="Rectangle 26"/>
            <p:cNvSpPr>
              <a:spLocks noChangeArrowheads="1"/>
            </p:cNvSpPr>
            <p:nvPr/>
          </p:nvSpPr>
          <p:spPr bwMode="auto">
            <a:xfrm>
              <a:off x="1061153" y="3079120"/>
              <a:ext cx="2340971" cy="1227782"/>
            </a:xfrm>
            <a:prstGeom prst="rect">
              <a:avLst/>
            </a:prstGeom>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04" name="Freeform 27"/>
            <p:cNvSpPr/>
            <p:nvPr/>
          </p:nvSpPr>
          <p:spPr bwMode="auto">
            <a:xfrm>
              <a:off x="1488148" y="3321948"/>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803070505020304" pitchFamily="18" charset="0"/>
                <a:cs typeface="Times New Roman" panose="02020803070505020304" pitchFamily="18" charset="0"/>
              </a:endParaRPr>
            </a:p>
          </p:txBody>
        </p:sp>
        <p:sp>
          <p:nvSpPr>
            <p:cNvPr id="106" name="Line 28"/>
            <p:cNvSpPr>
              <a:spLocks noChangeShapeType="1"/>
            </p:cNvSpPr>
            <p:nvPr/>
          </p:nvSpPr>
          <p:spPr bwMode="auto">
            <a:xfrm>
              <a:off x="2602702" y="3321948"/>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9" name="Line 29"/>
            <p:cNvSpPr>
              <a:spLocks noChangeShapeType="1"/>
            </p:cNvSpPr>
            <p:nvPr/>
          </p:nvSpPr>
          <p:spPr bwMode="auto">
            <a:xfrm>
              <a:off x="2293027" y="3321948"/>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10" name="Line 30"/>
            <p:cNvSpPr>
              <a:spLocks noChangeShapeType="1"/>
            </p:cNvSpPr>
            <p:nvPr/>
          </p:nvSpPr>
          <p:spPr bwMode="auto">
            <a:xfrm>
              <a:off x="1983354" y="3321948"/>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11" name="Rectangle 31"/>
            <p:cNvSpPr>
              <a:spLocks noChangeArrowheads="1"/>
            </p:cNvSpPr>
            <p:nvPr/>
          </p:nvSpPr>
          <p:spPr bwMode="auto">
            <a:xfrm>
              <a:off x="1183931" y="1780399"/>
              <a:ext cx="2340971" cy="1226418"/>
            </a:xfrm>
            <a:prstGeom prst="rect">
              <a:avLst/>
            </a:prstGeom>
            <a:solidFill>
              <a:srgbClr val="009FF6"/>
            </a:solidFill>
            <a:ln w="12700">
              <a:solidFill>
                <a:schemeClr val="bg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useBgFill="1">
          <p:nvSpPr>
            <p:cNvPr id="112" name="Rectangle 32"/>
            <p:cNvSpPr>
              <a:spLocks noChangeArrowheads="1"/>
            </p:cNvSpPr>
            <p:nvPr/>
          </p:nvSpPr>
          <p:spPr bwMode="auto">
            <a:xfrm>
              <a:off x="1061153" y="1656257"/>
              <a:ext cx="2340971" cy="1227782"/>
            </a:xfrm>
            <a:prstGeom prst="rect">
              <a:avLst/>
            </a:prstGeom>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113" name="Group 33"/>
            <p:cNvGrpSpPr/>
            <p:nvPr/>
          </p:nvGrpSpPr>
          <p:grpSpPr bwMode="auto">
            <a:xfrm>
              <a:off x="1488148" y="1899085"/>
              <a:ext cx="1424227" cy="682101"/>
              <a:chOff x="1104" y="1200"/>
              <a:chExt cx="1105" cy="529"/>
            </a:xfrm>
          </p:grpSpPr>
          <p:sp>
            <p:nvSpPr>
              <p:cNvPr id="117" name="Freeform 34"/>
              <p:cNvSpPr/>
              <p:nvPr/>
            </p:nvSpPr>
            <p:spPr bwMode="auto">
              <a:xfrm>
                <a:off x="1104" y="1200"/>
                <a:ext cx="1105" cy="529"/>
              </a:xfrm>
              <a:custGeom>
                <a:avLst/>
                <a:gdLst>
                  <a:gd name="T0" fmla="*/ 0 w 1105"/>
                  <a:gd name="T1" fmla="*/ 0 h 529"/>
                  <a:gd name="T2" fmla="*/ 1104 w 1105"/>
                  <a:gd name="T3" fmla="*/ 0 h 529"/>
                  <a:gd name="T4" fmla="*/ 1104 w 1105"/>
                  <a:gd name="T5" fmla="*/ 528 h 529"/>
                  <a:gd name="T6" fmla="*/ 0 w 1105"/>
                  <a:gd name="T7" fmla="*/ 528 h 529"/>
                  <a:gd name="T8" fmla="*/ 55 w 1105"/>
                  <a:gd name="T9" fmla="*/ 528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803070505020304" pitchFamily="18" charset="0"/>
                  <a:cs typeface="Times New Roman" panose="02020803070505020304" pitchFamily="18" charset="0"/>
                </a:endParaRPr>
              </a:p>
            </p:txBody>
          </p:sp>
          <p:sp>
            <p:nvSpPr>
              <p:cNvPr id="118" name="Line 35"/>
              <p:cNvSpPr>
                <a:spLocks noChangeShapeType="1"/>
              </p:cNvSpPr>
              <p:nvPr/>
            </p:nvSpPr>
            <p:spPr bwMode="auto">
              <a:xfrm>
                <a:off x="1968" y="1200"/>
                <a:ext cx="0" cy="5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52" name="Line 36"/>
              <p:cNvSpPr>
                <a:spLocks noChangeShapeType="1"/>
              </p:cNvSpPr>
              <p:nvPr/>
            </p:nvSpPr>
            <p:spPr bwMode="auto">
              <a:xfrm>
                <a:off x="1728" y="1200"/>
                <a:ext cx="0" cy="5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53" name="Line 37"/>
              <p:cNvSpPr>
                <a:spLocks noChangeShapeType="1"/>
              </p:cNvSpPr>
              <p:nvPr/>
            </p:nvSpPr>
            <p:spPr bwMode="auto">
              <a:xfrm>
                <a:off x="1488" y="1200"/>
                <a:ext cx="0" cy="5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grpSp>
        <p:sp>
          <p:nvSpPr>
            <p:cNvPr id="154" name="Rectangle 38"/>
            <p:cNvSpPr>
              <a:spLocks noChangeArrowheads="1"/>
            </p:cNvSpPr>
            <p:nvPr/>
          </p:nvSpPr>
          <p:spPr bwMode="auto">
            <a:xfrm>
              <a:off x="2669547" y="1965930"/>
              <a:ext cx="174618" cy="545681"/>
            </a:xfrm>
            <a:prstGeom prst="rect">
              <a:avLst/>
            </a:prstGeom>
            <a:solidFill>
              <a:srgbClr val="00B05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55" name="Rectangle 39"/>
            <p:cNvSpPr>
              <a:spLocks noChangeArrowheads="1"/>
            </p:cNvSpPr>
            <p:nvPr/>
          </p:nvSpPr>
          <p:spPr bwMode="auto">
            <a:xfrm>
              <a:off x="2669547" y="3388794"/>
              <a:ext cx="174618" cy="54704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56" name="Rectangle 40"/>
            <p:cNvSpPr>
              <a:spLocks noChangeArrowheads="1"/>
            </p:cNvSpPr>
            <p:nvPr/>
          </p:nvSpPr>
          <p:spPr bwMode="auto">
            <a:xfrm>
              <a:off x="2669547" y="4811656"/>
              <a:ext cx="174618" cy="547046"/>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2" name="组合 1"/>
            <p:cNvGrpSpPr/>
            <p:nvPr/>
          </p:nvGrpSpPr>
          <p:grpSpPr>
            <a:xfrm>
              <a:off x="2050199" y="1965930"/>
              <a:ext cx="485657" cy="3392772"/>
              <a:chOff x="2050199" y="1965930"/>
              <a:chExt cx="485657" cy="3392772"/>
            </a:xfrm>
          </p:grpSpPr>
          <p:grpSp>
            <p:nvGrpSpPr>
              <p:cNvPr id="157" name="Group 41"/>
              <p:cNvGrpSpPr/>
              <p:nvPr/>
            </p:nvGrpSpPr>
            <p:grpSpPr bwMode="auto">
              <a:xfrm>
                <a:off x="2359874" y="1965930"/>
                <a:ext cx="175982" cy="3392772"/>
                <a:chOff x="1780" y="1252"/>
                <a:chExt cx="136" cy="2632"/>
              </a:xfrm>
            </p:grpSpPr>
            <p:sp>
              <p:nvSpPr>
                <p:cNvPr id="158" name="Rectangle 42"/>
                <p:cNvSpPr>
                  <a:spLocks noChangeArrowheads="1"/>
                </p:cNvSpPr>
                <p:nvPr/>
              </p:nvSpPr>
              <p:spPr bwMode="auto">
                <a:xfrm>
                  <a:off x="178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59" name="Rectangle 43"/>
                <p:cNvSpPr>
                  <a:spLocks noChangeArrowheads="1"/>
                </p:cNvSpPr>
                <p:nvPr/>
              </p:nvSpPr>
              <p:spPr bwMode="auto">
                <a:xfrm>
                  <a:off x="1780" y="2356"/>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60" name="Rectangle 44"/>
                <p:cNvSpPr>
                  <a:spLocks noChangeArrowheads="1"/>
                </p:cNvSpPr>
                <p:nvPr/>
              </p:nvSpPr>
              <p:spPr bwMode="auto">
                <a:xfrm>
                  <a:off x="1780" y="3460"/>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grpSp>
            <p:nvGrpSpPr>
              <p:cNvPr id="161" name="Group 45"/>
              <p:cNvGrpSpPr/>
              <p:nvPr/>
            </p:nvGrpSpPr>
            <p:grpSpPr bwMode="auto">
              <a:xfrm>
                <a:off x="2050199" y="1965930"/>
                <a:ext cx="175983" cy="3392772"/>
                <a:chOff x="1540" y="1252"/>
                <a:chExt cx="136" cy="2632"/>
              </a:xfrm>
            </p:grpSpPr>
            <p:sp>
              <p:nvSpPr>
                <p:cNvPr id="162" name="Rectangle 46"/>
                <p:cNvSpPr>
                  <a:spLocks noChangeArrowheads="1"/>
                </p:cNvSpPr>
                <p:nvPr/>
              </p:nvSpPr>
              <p:spPr bwMode="auto">
                <a:xfrm>
                  <a:off x="154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63" name="Rectangle 47"/>
                <p:cNvSpPr>
                  <a:spLocks noChangeArrowheads="1"/>
                </p:cNvSpPr>
                <p:nvPr/>
              </p:nvSpPr>
              <p:spPr bwMode="auto">
                <a:xfrm>
                  <a:off x="1540" y="2356"/>
                  <a:ext cx="136" cy="424"/>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64" name="Rectangle 48"/>
                <p:cNvSpPr>
                  <a:spLocks noChangeArrowheads="1"/>
                </p:cNvSpPr>
                <p:nvPr/>
              </p:nvSpPr>
              <p:spPr bwMode="auto">
                <a:xfrm>
                  <a:off x="1540" y="3460"/>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grpSp>
        <p:grpSp>
          <p:nvGrpSpPr>
            <p:cNvPr id="165" name="Group 49"/>
            <p:cNvGrpSpPr/>
            <p:nvPr/>
          </p:nvGrpSpPr>
          <p:grpSpPr bwMode="auto">
            <a:xfrm>
              <a:off x="5515273" y="2090073"/>
              <a:ext cx="1665692" cy="3020344"/>
              <a:chOff x="4228" y="1348"/>
              <a:chExt cx="1292" cy="2344"/>
            </a:xfrm>
          </p:grpSpPr>
          <p:sp>
            <p:nvSpPr>
              <p:cNvPr id="166" name="Line 50"/>
              <p:cNvSpPr>
                <a:spLocks noChangeShapeType="1"/>
              </p:cNvSpPr>
              <p:nvPr/>
            </p:nvSpPr>
            <p:spPr bwMode="auto">
              <a:xfrm>
                <a:off x="4320" y="1440"/>
                <a:ext cx="1200" cy="0"/>
              </a:xfrm>
              <a:prstGeom prst="line">
                <a:avLst/>
              </a:prstGeom>
              <a:noFill/>
              <a:ln w="762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67" name="Line 51"/>
              <p:cNvSpPr>
                <a:spLocks noChangeShapeType="1"/>
              </p:cNvSpPr>
              <p:nvPr/>
            </p:nvSpPr>
            <p:spPr bwMode="auto">
              <a:xfrm>
                <a:off x="4320" y="2544"/>
                <a:ext cx="1200" cy="0"/>
              </a:xfrm>
              <a:prstGeom prst="line">
                <a:avLst/>
              </a:prstGeom>
              <a:noFill/>
              <a:ln w="762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68" name="Line 52"/>
              <p:cNvSpPr>
                <a:spLocks noChangeShapeType="1"/>
              </p:cNvSpPr>
              <p:nvPr/>
            </p:nvSpPr>
            <p:spPr bwMode="auto">
              <a:xfrm>
                <a:off x="4320" y="3648"/>
                <a:ext cx="1200" cy="0"/>
              </a:xfrm>
              <a:prstGeom prst="line">
                <a:avLst/>
              </a:prstGeom>
              <a:noFill/>
              <a:ln w="76200">
                <a:solidFill>
                  <a:srgbClr val="00B05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69" name="Oval 53"/>
              <p:cNvSpPr>
                <a:spLocks noChangeArrowheads="1"/>
              </p:cNvSpPr>
              <p:nvPr/>
            </p:nvSpPr>
            <p:spPr bwMode="auto">
              <a:xfrm>
                <a:off x="4228" y="1348"/>
                <a:ext cx="136" cy="136"/>
              </a:xfrm>
              <a:prstGeom prst="ellipse">
                <a:avLst/>
              </a:prstGeom>
              <a:solidFill>
                <a:srgbClr val="C00000"/>
              </a:solidFill>
              <a:ln w="12700">
                <a:solidFill>
                  <a:srgbClr val="C00000"/>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70" name="Oval 54"/>
              <p:cNvSpPr>
                <a:spLocks noChangeArrowheads="1"/>
              </p:cNvSpPr>
              <p:nvPr/>
            </p:nvSpPr>
            <p:spPr bwMode="auto">
              <a:xfrm>
                <a:off x="4228" y="2452"/>
                <a:ext cx="136" cy="136"/>
              </a:xfrm>
              <a:prstGeom prst="ellipse">
                <a:avLst/>
              </a:prstGeom>
              <a:solidFill>
                <a:schemeClr val="tx2"/>
              </a:solidFill>
              <a:ln w="12700">
                <a:solidFill>
                  <a:schemeClr val="tx2"/>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71" name="Oval 55"/>
              <p:cNvSpPr>
                <a:spLocks noChangeArrowheads="1"/>
              </p:cNvSpPr>
              <p:nvPr/>
            </p:nvSpPr>
            <p:spPr bwMode="auto">
              <a:xfrm>
                <a:off x="4228" y="3556"/>
                <a:ext cx="136" cy="136"/>
              </a:xfrm>
              <a:prstGeom prst="ellipse">
                <a:avLst/>
              </a:prstGeom>
              <a:solidFill>
                <a:srgbClr val="009900"/>
              </a:solidFill>
              <a:ln w="12700">
                <a:solidFill>
                  <a:srgbClr val="009900"/>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sp>
          <p:nvSpPr>
            <p:cNvPr id="89" name="Line 58"/>
            <p:cNvSpPr>
              <a:spLocks noChangeShapeType="1"/>
            </p:cNvSpPr>
            <p:nvPr/>
          </p:nvSpPr>
          <p:spPr bwMode="auto">
            <a:xfrm>
              <a:off x="3734594" y="2176567"/>
              <a:ext cx="1821033" cy="2758607"/>
            </a:xfrm>
            <a:prstGeom prst="line">
              <a:avLst/>
            </a:prstGeom>
            <a:noFill/>
            <a:ln w="57150">
              <a:solidFill>
                <a:srgbClr val="00B05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Line 59"/>
            <p:cNvSpPr>
              <a:spLocks noChangeShapeType="1"/>
            </p:cNvSpPr>
            <p:nvPr/>
          </p:nvSpPr>
          <p:spPr bwMode="auto">
            <a:xfrm flipV="1">
              <a:off x="3734594" y="2209742"/>
              <a:ext cx="1810617" cy="1431054"/>
            </a:xfrm>
            <a:prstGeom prst="line">
              <a:avLst/>
            </a:prstGeom>
            <a:noFill/>
            <a:ln w="57150">
              <a:solidFill>
                <a:srgbClr val="C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Line 60"/>
            <p:cNvSpPr>
              <a:spLocks noChangeShapeType="1"/>
            </p:cNvSpPr>
            <p:nvPr/>
          </p:nvSpPr>
          <p:spPr bwMode="auto">
            <a:xfrm flipV="1">
              <a:off x="3721504" y="3673971"/>
              <a:ext cx="1801403" cy="137975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 name="AutoShape 60"/>
          <p:cNvSpPr>
            <a:spLocks noChangeArrowheads="1"/>
          </p:cNvSpPr>
          <p:nvPr/>
        </p:nvSpPr>
        <p:spPr bwMode="auto">
          <a:xfrm>
            <a:off x="6284799" y="5346471"/>
            <a:ext cx="2951391" cy="1322589"/>
          </a:xfrm>
          <a:prstGeom prst="wedgeRectCallout">
            <a:avLst>
              <a:gd name="adj1" fmla="val -57552"/>
              <a:gd name="adj2" fmla="val -144251"/>
            </a:avLst>
          </a:prstGeom>
          <a:solidFill>
            <a:srgbClr val="FFC000"/>
          </a:solidFill>
          <a:ln w="19050">
            <a:solidFill>
              <a:srgbClr val="009FF6"/>
            </a:solidFill>
            <a:miter lim="800000"/>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zh-CN" altLang="en-US" sz="2645" b="1" u="none" dirty="0">
                <a:latin typeface="Times New Roman" panose="02020803070505020304" pitchFamily="18" charset="0"/>
                <a:cs typeface="Times New Roman" panose="02020803070505020304" pitchFamily="18" charset="0"/>
              </a:rPr>
              <a:t>每次</a:t>
            </a:r>
            <a:r>
              <a:rPr lang="en-US" altLang="zh-CN" sz="2645" b="1" u="none" dirty="0">
                <a:latin typeface="Times New Roman" panose="02020803070505020304" pitchFamily="18" charset="0"/>
                <a:cs typeface="Times New Roman" panose="02020803070505020304" pitchFamily="18" charset="0"/>
              </a:rPr>
              <a:t>1</a:t>
            </a:r>
            <a:r>
              <a:rPr lang="zh-CN" altLang="en-US" sz="2645" b="1" u="none" dirty="0">
                <a:latin typeface="Times New Roman" panose="02020803070505020304" pitchFamily="18" charset="0"/>
                <a:cs typeface="Times New Roman" panose="02020803070505020304" pitchFamily="18" charset="0"/>
              </a:rPr>
              <a:t>个数据包从输入端口转交给输出端口</a:t>
            </a:r>
            <a:endParaRPr lang="en-US" altLang="zh-CN" sz="2645" b="1" u="none" dirty="0">
              <a:solidFill>
                <a:srgbClr val="C00000"/>
              </a:solidFill>
              <a:latin typeface="Times New Roman" panose="02020803070505020304" pitchFamily="18" charset="0"/>
              <a:cs typeface="Times New Roman" panose="02020803070505020304" pitchFamily="18" charset="0"/>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路由器工作原理</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3" name="Group 2"/>
          <p:cNvGrpSpPr/>
          <p:nvPr/>
        </p:nvGrpSpPr>
        <p:grpSpPr bwMode="auto">
          <a:xfrm>
            <a:off x="5674810" y="2099622"/>
            <a:ext cx="1608395" cy="3021708"/>
            <a:chOff x="2784" y="1160"/>
            <a:chExt cx="1248" cy="2344"/>
          </a:xfrm>
        </p:grpSpPr>
        <p:sp>
          <p:nvSpPr>
            <p:cNvPr id="64" name="Rectangle 3"/>
            <p:cNvSpPr>
              <a:spLocks noChangeArrowheads="1"/>
            </p:cNvSpPr>
            <p:nvPr/>
          </p:nvSpPr>
          <p:spPr bwMode="auto">
            <a:xfrm>
              <a:off x="3072" y="1824"/>
              <a:ext cx="960" cy="960"/>
            </a:xfrm>
            <a:prstGeom prst="rect">
              <a:avLst/>
            </a:prstGeom>
            <a:solidFill>
              <a:schemeClr val="bg1"/>
            </a:solidFill>
            <a:ln w="1905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65" name="Group 4"/>
            <p:cNvGrpSpPr/>
            <p:nvPr/>
          </p:nvGrpSpPr>
          <p:grpSpPr bwMode="auto">
            <a:xfrm>
              <a:off x="3408" y="1920"/>
              <a:ext cx="288" cy="768"/>
              <a:chOff x="2736" y="1824"/>
              <a:chExt cx="288" cy="768"/>
            </a:xfrm>
          </p:grpSpPr>
          <p:sp>
            <p:nvSpPr>
              <p:cNvPr id="76" name="Line 5"/>
              <p:cNvSpPr>
                <a:spLocks noChangeShapeType="1"/>
              </p:cNvSpPr>
              <p:nvPr/>
            </p:nvSpPr>
            <p:spPr bwMode="auto">
              <a:xfrm>
                <a:off x="2736"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7" name="Line 6"/>
              <p:cNvSpPr>
                <a:spLocks noChangeShapeType="1"/>
              </p:cNvSpPr>
              <p:nvPr/>
            </p:nvSpPr>
            <p:spPr bwMode="auto">
              <a:xfrm>
                <a:off x="2832"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8" name="Line 7"/>
              <p:cNvSpPr>
                <a:spLocks noChangeShapeType="1"/>
              </p:cNvSpPr>
              <p:nvPr/>
            </p:nvSpPr>
            <p:spPr bwMode="auto">
              <a:xfrm>
                <a:off x="2928"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9" name="Line 8"/>
              <p:cNvSpPr>
                <a:spLocks noChangeShapeType="1"/>
              </p:cNvSpPr>
              <p:nvPr/>
            </p:nvSpPr>
            <p:spPr bwMode="auto">
              <a:xfrm>
                <a:off x="3024"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grpSp>
        <p:grpSp>
          <p:nvGrpSpPr>
            <p:cNvPr id="66" name="Group 9"/>
            <p:cNvGrpSpPr/>
            <p:nvPr/>
          </p:nvGrpSpPr>
          <p:grpSpPr bwMode="auto">
            <a:xfrm rot="-5400000">
              <a:off x="3408" y="1920"/>
              <a:ext cx="288" cy="768"/>
              <a:chOff x="2736" y="1824"/>
              <a:chExt cx="288" cy="768"/>
            </a:xfrm>
          </p:grpSpPr>
          <p:sp>
            <p:nvSpPr>
              <p:cNvPr id="72" name="Line 10"/>
              <p:cNvSpPr>
                <a:spLocks noChangeShapeType="1"/>
              </p:cNvSpPr>
              <p:nvPr/>
            </p:nvSpPr>
            <p:spPr bwMode="auto">
              <a:xfrm>
                <a:off x="2736"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3" name="Line 11"/>
              <p:cNvSpPr>
                <a:spLocks noChangeShapeType="1"/>
              </p:cNvSpPr>
              <p:nvPr/>
            </p:nvSpPr>
            <p:spPr bwMode="auto">
              <a:xfrm>
                <a:off x="2832"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4" name="Line 12"/>
              <p:cNvSpPr>
                <a:spLocks noChangeShapeType="1"/>
              </p:cNvSpPr>
              <p:nvPr/>
            </p:nvSpPr>
            <p:spPr bwMode="auto">
              <a:xfrm>
                <a:off x="2928"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sp>
            <p:nvSpPr>
              <p:cNvPr id="75" name="Line 13"/>
              <p:cNvSpPr>
                <a:spLocks noChangeShapeType="1"/>
              </p:cNvSpPr>
              <p:nvPr/>
            </p:nvSpPr>
            <p:spPr bwMode="auto">
              <a:xfrm>
                <a:off x="3024" y="1824"/>
                <a:ext cx="0" cy="76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latin typeface="Times New Roman" panose="02020803070505020304" pitchFamily="18" charset="0"/>
                  <a:cs typeface="Times New Roman" panose="02020803070505020304" pitchFamily="18" charset="0"/>
                </a:endParaRPr>
              </a:p>
            </p:txBody>
          </p:sp>
        </p:grpSp>
        <p:grpSp>
          <p:nvGrpSpPr>
            <p:cNvPr id="67" name="Group 14"/>
            <p:cNvGrpSpPr/>
            <p:nvPr/>
          </p:nvGrpSpPr>
          <p:grpSpPr bwMode="auto">
            <a:xfrm>
              <a:off x="2784" y="1160"/>
              <a:ext cx="136" cy="2344"/>
              <a:chOff x="2784" y="1160"/>
              <a:chExt cx="136" cy="2344"/>
            </a:xfrm>
          </p:grpSpPr>
          <p:sp>
            <p:nvSpPr>
              <p:cNvPr id="69" name="Oval 15"/>
              <p:cNvSpPr>
                <a:spLocks noChangeArrowheads="1"/>
              </p:cNvSpPr>
              <p:nvPr/>
            </p:nvSpPr>
            <p:spPr bwMode="auto">
              <a:xfrm>
                <a:off x="2784" y="1160"/>
                <a:ext cx="136" cy="136"/>
              </a:xfrm>
              <a:prstGeom prst="ellipse">
                <a:avLst/>
              </a:prstGeom>
              <a:solidFill>
                <a:schemeClr val="tx1"/>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70" name="Oval 16"/>
              <p:cNvSpPr>
                <a:spLocks noChangeArrowheads="1"/>
              </p:cNvSpPr>
              <p:nvPr/>
            </p:nvSpPr>
            <p:spPr bwMode="auto">
              <a:xfrm>
                <a:off x="2784" y="2264"/>
                <a:ext cx="136" cy="136"/>
              </a:xfrm>
              <a:prstGeom prst="ellipse">
                <a:avLst/>
              </a:prstGeom>
              <a:solidFill>
                <a:schemeClr val="tx1"/>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71" name="Oval 17"/>
              <p:cNvSpPr>
                <a:spLocks noChangeArrowheads="1"/>
              </p:cNvSpPr>
              <p:nvPr/>
            </p:nvSpPr>
            <p:spPr bwMode="auto">
              <a:xfrm>
                <a:off x="2784" y="3368"/>
                <a:ext cx="136" cy="136"/>
              </a:xfrm>
              <a:prstGeom prst="ellipse">
                <a:avLst/>
              </a:prstGeom>
              <a:solidFill>
                <a:schemeClr val="tx1"/>
              </a:solidFill>
              <a:ln w="12700">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grpSp>
      <p:sp>
        <p:nvSpPr>
          <p:cNvPr id="86" name="Rectangle 19"/>
          <p:cNvSpPr>
            <a:spLocks noChangeArrowheads="1"/>
          </p:cNvSpPr>
          <p:nvPr/>
        </p:nvSpPr>
        <p:spPr bwMode="auto">
          <a:xfrm>
            <a:off x="3204240" y="4626125"/>
            <a:ext cx="2340971" cy="1227782"/>
          </a:xfrm>
          <a:prstGeom prst="rect">
            <a:avLst/>
          </a:prstGeom>
          <a:solidFill>
            <a:srgbClr val="009FF6"/>
          </a:solidFill>
          <a:ln w="12700">
            <a:solidFill>
              <a:schemeClr val="bg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useBgFill="1">
        <p:nvSpPr>
          <p:cNvPr id="87" name="Rectangle 20"/>
          <p:cNvSpPr>
            <a:spLocks noChangeArrowheads="1"/>
          </p:cNvSpPr>
          <p:nvPr/>
        </p:nvSpPr>
        <p:spPr bwMode="auto">
          <a:xfrm>
            <a:off x="3081462" y="4501983"/>
            <a:ext cx="2340971" cy="1227782"/>
          </a:xfrm>
          <a:prstGeom prst="rect">
            <a:avLst/>
          </a:prstGeom>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88" name="Freeform 21"/>
          <p:cNvSpPr/>
          <p:nvPr/>
        </p:nvSpPr>
        <p:spPr bwMode="auto">
          <a:xfrm>
            <a:off x="3508457" y="4744811"/>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803070505020304" pitchFamily="18" charset="0"/>
              <a:cs typeface="Times New Roman" panose="02020803070505020304" pitchFamily="18" charset="0"/>
            </a:endParaRPr>
          </a:p>
        </p:txBody>
      </p:sp>
      <p:sp>
        <p:nvSpPr>
          <p:cNvPr id="99" name="Line 22"/>
          <p:cNvSpPr>
            <a:spLocks noChangeShapeType="1"/>
          </p:cNvSpPr>
          <p:nvPr/>
        </p:nvSpPr>
        <p:spPr bwMode="auto">
          <a:xfrm>
            <a:off x="4623011" y="4744811"/>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0" name="Line 23"/>
          <p:cNvSpPr>
            <a:spLocks noChangeShapeType="1"/>
          </p:cNvSpPr>
          <p:nvPr/>
        </p:nvSpPr>
        <p:spPr bwMode="auto">
          <a:xfrm>
            <a:off x="4313336" y="4744811"/>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1" name="Line 24"/>
          <p:cNvSpPr>
            <a:spLocks noChangeShapeType="1"/>
          </p:cNvSpPr>
          <p:nvPr/>
        </p:nvSpPr>
        <p:spPr bwMode="auto">
          <a:xfrm>
            <a:off x="4003663" y="4744811"/>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2" name="Rectangle 25"/>
          <p:cNvSpPr>
            <a:spLocks noChangeArrowheads="1"/>
          </p:cNvSpPr>
          <p:nvPr/>
        </p:nvSpPr>
        <p:spPr bwMode="auto">
          <a:xfrm>
            <a:off x="3204240" y="3203262"/>
            <a:ext cx="2340971" cy="1226417"/>
          </a:xfrm>
          <a:prstGeom prst="rect">
            <a:avLst/>
          </a:prstGeom>
          <a:solidFill>
            <a:srgbClr val="009FF6"/>
          </a:solidFill>
          <a:ln w="12700">
            <a:solidFill>
              <a:schemeClr val="bg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useBgFill="1">
        <p:nvSpPr>
          <p:cNvPr id="103" name="Rectangle 26"/>
          <p:cNvSpPr>
            <a:spLocks noChangeArrowheads="1"/>
          </p:cNvSpPr>
          <p:nvPr/>
        </p:nvSpPr>
        <p:spPr bwMode="auto">
          <a:xfrm>
            <a:off x="3081462" y="3079120"/>
            <a:ext cx="2340971" cy="1227782"/>
          </a:xfrm>
          <a:prstGeom prst="rect">
            <a:avLst/>
          </a:prstGeom>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04" name="Freeform 27"/>
          <p:cNvSpPr/>
          <p:nvPr/>
        </p:nvSpPr>
        <p:spPr bwMode="auto">
          <a:xfrm>
            <a:off x="3508457" y="3321948"/>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803070505020304" pitchFamily="18" charset="0"/>
              <a:cs typeface="Times New Roman" panose="02020803070505020304" pitchFamily="18" charset="0"/>
            </a:endParaRPr>
          </a:p>
        </p:txBody>
      </p:sp>
      <p:sp>
        <p:nvSpPr>
          <p:cNvPr id="106" name="Line 28"/>
          <p:cNvSpPr>
            <a:spLocks noChangeShapeType="1"/>
          </p:cNvSpPr>
          <p:nvPr/>
        </p:nvSpPr>
        <p:spPr bwMode="auto">
          <a:xfrm>
            <a:off x="4623011" y="3321948"/>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09" name="Line 29"/>
          <p:cNvSpPr>
            <a:spLocks noChangeShapeType="1"/>
          </p:cNvSpPr>
          <p:nvPr/>
        </p:nvSpPr>
        <p:spPr bwMode="auto">
          <a:xfrm>
            <a:off x="4313336" y="3321948"/>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10" name="Line 30"/>
          <p:cNvSpPr>
            <a:spLocks noChangeShapeType="1"/>
          </p:cNvSpPr>
          <p:nvPr/>
        </p:nvSpPr>
        <p:spPr bwMode="auto">
          <a:xfrm>
            <a:off x="4003663" y="3321948"/>
            <a:ext cx="0" cy="68073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11" name="Rectangle 31"/>
          <p:cNvSpPr>
            <a:spLocks noChangeArrowheads="1"/>
          </p:cNvSpPr>
          <p:nvPr/>
        </p:nvSpPr>
        <p:spPr bwMode="auto">
          <a:xfrm>
            <a:off x="3204240" y="1780399"/>
            <a:ext cx="2340971" cy="1226418"/>
          </a:xfrm>
          <a:prstGeom prst="rect">
            <a:avLst/>
          </a:prstGeom>
          <a:solidFill>
            <a:srgbClr val="009FF6"/>
          </a:solidFill>
          <a:ln w="12700">
            <a:solidFill>
              <a:schemeClr val="bg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useBgFill="1">
        <p:nvSpPr>
          <p:cNvPr id="112" name="Rectangle 32"/>
          <p:cNvSpPr>
            <a:spLocks noChangeArrowheads="1"/>
          </p:cNvSpPr>
          <p:nvPr/>
        </p:nvSpPr>
        <p:spPr bwMode="auto">
          <a:xfrm>
            <a:off x="3081462" y="1656257"/>
            <a:ext cx="2340971" cy="1227782"/>
          </a:xfrm>
          <a:prstGeom prst="rect">
            <a:avLst/>
          </a:prstGeom>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113" name="Group 33"/>
          <p:cNvGrpSpPr/>
          <p:nvPr/>
        </p:nvGrpSpPr>
        <p:grpSpPr bwMode="auto">
          <a:xfrm>
            <a:off x="3508457" y="1899085"/>
            <a:ext cx="1424227" cy="682101"/>
            <a:chOff x="1104" y="1200"/>
            <a:chExt cx="1105" cy="529"/>
          </a:xfrm>
        </p:grpSpPr>
        <p:sp>
          <p:nvSpPr>
            <p:cNvPr id="117" name="Freeform 34"/>
            <p:cNvSpPr/>
            <p:nvPr/>
          </p:nvSpPr>
          <p:spPr bwMode="auto">
            <a:xfrm>
              <a:off x="1104" y="1200"/>
              <a:ext cx="1105" cy="529"/>
            </a:xfrm>
            <a:custGeom>
              <a:avLst/>
              <a:gdLst>
                <a:gd name="T0" fmla="*/ 0 w 1105"/>
                <a:gd name="T1" fmla="*/ 0 h 529"/>
                <a:gd name="T2" fmla="*/ 1104 w 1105"/>
                <a:gd name="T3" fmla="*/ 0 h 529"/>
                <a:gd name="T4" fmla="*/ 1104 w 1105"/>
                <a:gd name="T5" fmla="*/ 528 h 529"/>
                <a:gd name="T6" fmla="*/ 0 w 1105"/>
                <a:gd name="T7" fmla="*/ 528 h 529"/>
                <a:gd name="T8" fmla="*/ 55 w 1105"/>
                <a:gd name="T9" fmla="*/ 528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803070505020304" pitchFamily="18" charset="0"/>
                <a:cs typeface="Times New Roman" panose="02020803070505020304" pitchFamily="18" charset="0"/>
              </a:endParaRPr>
            </a:p>
          </p:txBody>
        </p:sp>
        <p:sp>
          <p:nvSpPr>
            <p:cNvPr id="118" name="Line 35"/>
            <p:cNvSpPr>
              <a:spLocks noChangeShapeType="1"/>
            </p:cNvSpPr>
            <p:nvPr/>
          </p:nvSpPr>
          <p:spPr bwMode="auto">
            <a:xfrm>
              <a:off x="1968" y="1200"/>
              <a:ext cx="0" cy="5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52" name="Line 36"/>
            <p:cNvSpPr>
              <a:spLocks noChangeShapeType="1"/>
            </p:cNvSpPr>
            <p:nvPr/>
          </p:nvSpPr>
          <p:spPr bwMode="auto">
            <a:xfrm>
              <a:off x="1728" y="1200"/>
              <a:ext cx="0" cy="5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53" name="Line 37"/>
            <p:cNvSpPr>
              <a:spLocks noChangeShapeType="1"/>
            </p:cNvSpPr>
            <p:nvPr/>
          </p:nvSpPr>
          <p:spPr bwMode="auto">
            <a:xfrm>
              <a:off x="1488" y="1200"/>
              <a:ext cx="0" cy="5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grpSp>
      <p:sp>
        <p:nvSpPr>
          <p:cNvPr id="154" name="Rectangle 38"/>
          <p:cNvSpPr>
            <a:spLocks noChangeArrowheads="1"/>
          </p:cNvSpPr>
          <p:nvPr/>
        </p:nvSpPr>
        <p:spPr bwMode="auto">
          <a:xfrm>
            <a:off x="4689856" y="1965930"/>
            <a:ext cx="174618" cy="545681"/>
          </a:xfrm>
          <a:prstGeom prst="rect">
            <a:avLst/>
          </a:prstGeom>
          <a:solidFill>
            <a:srgbClr val="C00000"/>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55" name="Rectangle 39"/>
          <p:cNvSpPr>
            <a:spLocks noChangeArrowheads="1"/>
          </p:cNvSpPr>
          <p:nvPr/>
        </p:nvSpPr>
        <p:spPr bwMode="auto">
          <a:xfrm>
            <a:off x="4689856" y="3388794"/>
            <a:ext cx="174618" cy="54704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56" name="Rectangle 40"/>
          <p:cNvSpPr>
            <a:spLocks noChangeArrowheads="1"/>
          </p:cNvSpPr>
          <p:nvPr/>
        </p:nvSpPr>
        <p:spPr bwMode="auto">
          <a:xfrm>
            <a:off x="4689856" y="4811656"/>
            <a:ext cx="174618" cy="547046"/>
          </a:xfrm>
          <a:prstGeom prst="rect">
            <a:avLst/>
          </a:prstGeom>
          <a:solidFill>
            <a:srgbClr val="C00000"/>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59" name="Rectangle 43"/>
          <p:cNvSpPr>
            <a:spLocks noChangeArrowheads="1"/>
          </p:cNvSpPr>
          <p:nvPr/>
        </p:nvSpPr>
        <p:spPr bwMode="auto">
          <a:xfrm>
            <a:off x="4380183" y="3389038"/>
            <a:ext cx="175982" cy="546556"/>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60" name="Rectangle 44"/>
          <p:cNvSpPr>
            <a:spLocks noChangeArrowheads="1"/>
          </p:cNvSpPr>
          <p:nvPr/>
        </p:nvSpPr>
        <p:spPr bwMode="auto">
          <a:xfrm>
            <a:off x="4380183" y="4812146"/>
            <a:ext cx="175982" cy="546556"/>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5" name="组合 4"/>
          <p:cNvGrpSpPr/>
          <p:nvPr/>
        </p:nvGrpSpPr>
        <p:grpSpPr>
          <a:xfrm>
            <a:off x="4070508" y="1965930"/>
            <a:ext cx="485657" cy="546556"/>
            <a:chOff x="2050199" y="1965930"/>
            <a:chExt cx="485657" cy="546556"/>
          </a:xfrm>
        </p:grpSpPr>
        <p:sp>
          <p:nvSpPr>
            <p:cNvPr id="158" name="Rectangle 42"/>
            <p:cNvSpPr>
              <a:spLocks noChangeArrowheads="1"/>
            </p:cNvSpPr>
            <p:nvPr/>
          </p:nvSpPr>
          <p:spPr bwMode="auto">
            <a:xfrm>
              <a:off x="2359874" y="1965930"/>
              <a:ext cx="175982" cy="546556"/>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62" name="Rectangle 46"/>
            <p:cNvSpPr>
              <a:spLocks noChangeArrowheads="1"/>
            </p:cNvSpPr>
            <p:nvPr/>
          </p:nvSpPr>
          <p:spPr bwMode="auto">
            <a:xfrm>
              <a:off x="2050199" y="1965930"/>
              <a:ext cx="175983" cy="546556"/>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sp>
        <p:nvSpPr>
          <p:cNvPr id="163" name="Rectangle 47"/>
          <p:cNvSpPr>
            <a:spLocks noChangeArrowheads="1"/>
          </p:cNvSpPr>
          <p:nvPr/>
        </p:nvSpPr>
        <p:spPr bwMode="auto">
          <a:xfrm>
            <a:off x="4070508" y="3389038"/>
            <a:ext cx="175983" cy="546556"/>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64" name="Rectangle 48"/>
          <p:cNvSpPr>
            <a:spLocks noChangeArrowheads="1"/>
          </p:cNvSpPr>
          <p:nvPr/>
        </p:nvSpPr>
        <p:spPr bwMode="auto">
          <a:xfrm>
            <a:off x="4070508" y="4812146"/>
            <a:ext cx="175983" cy="546556"/>
          </a:xfrm>
          <a:prstGeom prst="rect">
            <a:avLst/>
          </a:prstGeom>
          <a:solidFill>
            <a:schemeClr val="tx1"/>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nvGrpSpPr>
          <p:cNvPr id="165" name="Group 49"/>
          <p:cNvGrpSpPr/>
          <p:nvPr/>
        </p:nvGrpSpPr>
        <p:grpSpPr bwMode="auto">
          <a:xfrm>
            <a:off x="7535582" y="2090073"/>
            <a:ext cx="1665692" cy="3020344"/>
            <a:chOff x="4228" y="1348"/>
            <a:chExt cx="1292" cy="2344"/>
          </a:xfrm>
        </p:grpSpPr>
        <p:sp>
          <p:nvSpPr>
            <p:cNvPr id="166" name="Line 50"/>
            <p:cNvSpPr>
              <a:spLocks noChangeShapeType="1"/>
            </p:cNvSpPr>
            <p:nvPr/>
          </p:nvSpPr>
          <p:spPr bwMode="auto">
            <a:xfrm>
              <a:off x="4320" y="1440"/>
              <a:ext cx="1200" cy="0"/>
            </a:xfrm>
            <a:prstGeom prst="line">
              <a:avLst/>
            </a:prstGeom>
            <a:noFill/>
            <a:ln w="762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67" name="Line 51"/>
            <p:cNvSpPr>
              <a:spLocks noChangeShapeType="1"/>
            </p:cNvSpPr>
            <p:nvPr/>
          </p:nvSpPr>
          <p:spPr bwMode="auto">
            <a:xfrm>
              <a:off x="4320" y="2544"/>
              <a:ext cx="1200" cy="0"/>
            </a:xfrm>
            <a:prstGeom prst="line">
              <a:avLst/>
            </a:prstGeom>
            <a:noFill/>
            <a:ln w="762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68" name="Line 52"/>
            <p:cNvSpPr>
              <a:spLocks noChangeShapeType="1"/>
            </p:cNvSpPr>
            <p:nvPr/>
          </p:nvSpPr>
          <p:spPr bwMode="auto">
            <a:xfrm>
              <a:off x="4320" y="3648"/>
              <a:ext cx="1200" cy="0"/>
            </a:xfrm>
            <a:prstGeom prst="line">
              <a:avLst/>
            </a:prstGeom>
            <a:noFill/>
            <a:ln w="762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803070505020304" pitchFamily="18" charset="0"/>
                <a:cs typeface="Times New Roman" panose="02020803070505020304" pitchFamily="18" charset="0"/>
              </a:endParaRPr>
            </a:p>
          </p:txBody>
        </p:sp>
        <p:sp>
          <p:nvSpPr>
            <p:cNvPr id="169" name="Oval 53"/>
            <p:cNvSpPr>
              <a:spLocks noChangeArrowheads="1"/>
            </p:cNvSpPr>
            <p:nvPr/>
          </p:nvSpPr>
          <p:spPr bwMode="auto">
            <a:xfrm>
              <a:off x="4228" y="1348"/>
              <a:ext cx="136" cy="136"/>
            </a:xfrm>
            <a:prstGeom prst="ellipse">
              <a:avLst/>
            </a:prstGeom>
            <a:solidFill>
              <a:srgbClr val="C00000"/>
            </a:solidFill>
            <a:ln w="12700">
              <a:solidFill>
                <a:srgbClr val="C00000"/>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70" name="Oval 54"/>
            <p:cNvSpPr>
              <a:spLocks noChangeArrowheads="1"/>
            </p:cNvSpPr>
            <p:nvPr/>
          </p:nvSpPr>
          <p:spPr bwMode="auto">
            <a:xfrm>
              <a:off x="4228" y="2452"/>
              <a:ext cx="136" cy="136"/>
            </a:xfrm>
            <a:prstGeom prst="ellipse">
              <a:avLst/>
            </a:prstGeom>
            <a:solidFill>
              <a:schemeClr val="tx2"/>
            </a:solidFill>
            <a:ln w="12700">
              <a:solidFill>
                <a:schemeClr val="tx2"/>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sp>
          <p:nvSpPr>
            <p:cNvPr id="171" name="Oval 55"/>
            <p:cNvSpPr>
              <a:spLocks noChangeArrowheads="1"/>
            </p:cNvSpPr>
            <p:nvPr/>
          </p:nvSpPr>
          <p:spPr bwMode="auto">
            <a:xfrm>
              <a:off x="4228" y="3556"/>
              <a:ext cx="136" cy="136"/>
            </a:xfrm>
            <a:prstGeom prst="ellipse">
              <a:avLst/>
            </a:prstGeom>
            <a:solidFill>
              <a:srgbClr val="009900"/>
            </a:solidFill>
            <a:ln w="12700">
              <a:solidFill>
                <a:srgbClr val="009900"/>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latin typeface="Times New Roman" panose="02020803070505020304" pitchFamily="18" charset="0"/>
                <a:cs typeface="Times New Roman" panose="02020803070505020304" pitchFamily="18" charset="0"/>
              </a:endParaRPr>
            </a:p>
          </p:txBody>
        </p:sp>
      </p:grpSp>
      <p:grpSp>
        <p:nvGrpSpPr>
          <p:cNvPr id="4" name="组合 3"/>
          <p:cNvGrpSpPr/>
          <p:nvPr/>
        </p:nvGrpSpPr>
        <p:grpSpPr>
          <a:xfrm>
            <a:off x="4954532" y="2194530"/>
            <a:ext cx="2609537" cy="2857604"/>
            <a:chOff x="8023853" y="989462"/>
            <a:chExt cx="3041650" cy="2857604"/>
          </a:xfrm>
        </p:grpSpPr>
        <p:sp>
          <p:nvSpPr>
            <p:cNvPr id="80" name="Freeform 55"/>
            <p:cNvSpPr/>
            <p:nvPr/>
          </p:nvSpPr>
          <p:spPr bwMode="auto">
            <a:xfrm>
              <a:off x="8039728" y="1011687"/>
              <a:ext cx="3025775" cy="2835379"/>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Lst>
              <a:ahLst/>
              <a:cxnLst>
                <a:cxn ang="T6">
                  <a:pos x="T0" y="T1"/>
                </a:cxn>
                <a:cxn ang="T7">
                  <a:pos x="T2" y="T3"/>
                </a:cxn>
                <a:cxn ang="T8">
                  <a:pos x="T4" y="T5"/>
                </a:cxn>
              </a:cxnLst>
              <a:rect l="T9" t="T10" r="T11" b="T12"/>
              <a:pathLst>
                <a:path w="2017" h="2209">
                  <a:moveTo>
                    <a:pt x="0" y="2208"/>
                  </a:moveTo>
                  <a:lnTo>
                    <a:pt x="609" y="2208"/>
                  </a:lnTo>
                  <a:lnTo>
                    <a:pt x="2016" y="0"/>
                  </a:lnTo>
                </a:path>
              </a:pathLst>
            </a:custGeom>
            <a:noFill/>
            <a:ln w="50800" cap="rnd">
              <a:solidFill>
                <a:srgbClr val="C00000"/>
              </a:solidFill>
              <a:prstDash val="sysDot"/>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81" name="Freeform 56"/>
            <p:cNvSpPr/>
            <p:nvPr/>
          </p:nvSpPr>
          <p:spPr bwMode="auto">
            <a:xfrm>
              <a:off x="8023853" y="989462"/>
              <a:ext cx="2940050" cy="1587"/>
            </a:xfrm>
            <a:custGeom>
              <a:avLst/>
              <a:gdLst>
                <a:gd name="T0" fmla="*/ 0 w 1959"/>
                <a:gd name="T1" fmla="*/ 0 h 1"/>
                <a:gd name="T2" fmla="*/ 2147483646 w 1959"/>
                <a:gd name="T3" fmla="*/ 0 h 1"/>
                <a:gd name="T4" fmla="*/ 2147483646 w 1959"/>
                <a:gd name="T5" fmla="*/ 0 h 1"/>
                <a:gd name="T6" fmla="*/ 0 60000 65536"/>
                <a:gd name="T7" fmla="*/ 0 60000 65536"/>
                <a:gd name="T8" fmla="*/ 0 60000 65536"/>
                <a:gd name="T9" fmla="*/ 0 w 1959"/>
                <a:gd name="T10" fmla="*/ 0 h 1"/>
                <a:gd name="T11" fmla="*/ 1959 w 1959"/>
                <a:gd name="T12" fmla="*/ 1 h 1"/>
              </a:gdLst>
              <a:ahLst/>
              <a:cxnLst>
                <a:cxn ang="T6">
                  <a:pos x="T0" y="T1"/>
                </a:cxn>
                <a:cxn ang="T7">
                  <a:pos x="T2" y="T3"/>
                </a:cxn>
                <a:cxn ang="T8">
                  <a:pos x="T4" y="T5"/>
                </a:cxn>
              </a:cxnLst>
              <a:rect l="T9" t="T10" r="T11" b="T12"/>
              <a:pathLst>
                <a:path w="1959" h="1">
                  <a:moveTo>
                    <a:pt x="0" y="0"/>
                  </a:moveTo>
                  <a:lnTo>
                    <a:pt x="596" y="0"/>
                  </a:lnTo>
                  <a:lnTo>
                    <a:pt x="1959" y="0"/>
                  </a:lnTo>
                </a:path>
              </a:pathLst>
            </a:custGeom>
            <a:noFill/>
            <a:ln w="50800" cap="rnd">
              <a:solidFill>
                <a:srgbClr val="C000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61"/>
            <p:cNvSpPr/>
            <p:nvPr/>
          </p:nvSpPr>
          <p:spPr bwMode="auto">
            <a:xfrm>
              <a:off x="8054016" y="1046612"/>
              <a:ext cx="2909888" cy="1436030"/>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Lst>
              <a:ahLst/>
              <a:cxnLst>
                <a:cxn ang="T6">
                  <a:pos x="T0" y="T1"/>
                </a:cxn>
                <a:cxn ang="T7">
                  <a:pos x="T2" y="T3"/>
                </a:cxn>
                <a:cxn ang="T8">
                  <a:pos x="T4" y="T5"/>
                </a:cxn>
              </a:cxnLst>
              <a:rect l="T9" t="T10" r="T11" b="T12"/>
              <a:pathLst>
                <a:path w="1958" h="1095">
                  <a:moveTo>
                    <a:pt x="0" y="1095"/>
                  </a:moveTo>
                  <a:lnTo>
                    <a:pt x="556" y="1075"/>
                  </a:lnTo>
                  <a:lnTo>
                    <a:pt x="1958" y="0"/>
                  </a:lnTo>
                </a:path>
              </a:pathLst>
            </a:custGeom>
            <a:noFill/>
            <a:ln w="50800" cap="rnd">
              <a:solidFill>
                <a:srgbClr val="C00000"/>
              </a:solidFill>
              <a:prstDash val="sysDot"/>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 name="AutoShape 58"/>
          <p:cNvSpPr>
            <a:spLocks noChangeArrowheads="1"/>
          </p:cNvSpPr>
          <p:nvPr/>
        </p:nvSpPr>
        <p:spPr bwMode="auto">
          <a:xfrm>
            <a:off x="3012687" y="3140538"/>
            <a:ext cx="1295400" cy="431800"/>
          </a:xfrm>
          <a:prstGeom prst="wedgeRectCallout">
            <a:avLst>
              <a:gd name="adj1" fmla="val 60126"/>
              <a:gd name="adj2" fmla="val 79994"/>
            </a:avLst>
          </a:prstGeom>
          <a:solidFill>
            <a:schemeClr val="accent4"/>
          </a:solidFill>
          <a:ln w="19050">
            <a:solidFill>
              <a:srgbClr val="009FF6"/>
            </a:solidFill>
            <a:miter lim="800000"/>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zh-CN" altLang="en-US" sz="1890" b="1" u="none" dirty="0">
                <a:latin typeface="思源黑体 CN Normal" panose="020B0400000000000000" pitchFamily="34" charset="-122"/>
                <a:ea typeface="思源黑体 CN Normal" panose="020B0400000000000000" pitchFamily="34" charset="-122"/>
                <a:cs typeface="Times New Roman" panose="02020803070505020304" pitchFamily="18" charset="0"/>
              </a:rPr>
              <a:t>阻塞</a:t>
            </a:r>
            <a:endParaRPr lang="en-US" altLang="zh-CN" sz="1890" b="1" u="none" dirty="0">
              <a:latin typeface="思源黑体 CN Normal" panose="020B0400000000000000" pitchFamily="34" charset="-122"/>
              <a:ea typeface="思源黑体 CN Normal" panose="020B0400000000000000" pitchFamily="34" charset="-122"/>
              <a:cs typeface="Times New Roman" panose="02020803070505020304" pitchFamily="18" charset="0"/>
            </a:endParaRPr>
          </a:p>
        </p:txBody>
      </p:sp>
      <p:sp>
        <p:nvSpPr>
          <p:cNvPr id="94" name="AutoShape 59"/>
          <p:cNvSpPr>
            <a:spLocks noChangeArrowheads="1"/>
          </p:cNvSpPr>
          <p:nvPr/>
        </p:nvSpPr>
        <p:spPr bwMode="auto">
          <a:xfrm>
            <a:off x="4932711" y="4742885"/>
            <a:ext cx="1295400" cy="433387"/>
          </a:xfrm>
          <a:prstGeom prst="wedgeRectCallout">
            <a:avLst>
              <a:gd name="adj1" fmla="val -60417"/>
              <a:gd name="adj2" fmla="val 76736"/>
            </a:avLst>
          </a:prstGeom>
          <a:solidFill>
            <a:schemeClr val="accent4"/>
          </a:solidFill>
          <a:ln w="19050">
            <a:solidFill>
              <a:srgbClr val="009FF6"/>
            </a:solidFill>
            <a:miter lim="800000"/>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zh-CN" altLang="en-US" sz="1890" b="1" u="none" dirty="0">
                <a:latin typeface="思源黑体 CN Normal" panose="020B0400000000000000" pitchFamily="34" charset="-122"/>
                <a:ea typeface="思源黑体 CN Normal" panose="020B0400000000000000" pitchFamily="34" charset="-122"/>
                <a:cs typeface="Times New Roman" panose="02020803070505020304" pitchFamily="18" charset="0"/>
              </a:rPr>
              <a:t>阻塞</a:t>
            </a:r>
            <a:endParaRPr lang="en-US" altLang="zh-CN" sz="1890" b="1" u="none" dirty="0">
              <a:latin typeface="思源黑体 CN Normal" panose="020B0400000000000000" pitchFamily="34" charset="-122"/>
              <a:ea typeface="思源黑体 CN Normal" panose="020B0400000000000000" pitchFamily="34" charset="-122"/>
              <a:cs typeface="Times New Roman" panose="02020803070505020304" pitchFamily="18" charset="0"/>
            </a:endParaRPr>
          </a:p>
        </p:txBody>
      </p:sp>
      <p:sp>
        <p:nvSpPr>
          <p:cNvPr id="95" name="AutoShape 60"/>
          <p:cNvSpPr>
            <a:spLocks noChangeArrowheads="1"/>
          </p:cNvSpPr>
          <p:nvPr/>
        </p:nvSpPr>
        <p:spPr bwMode="auto">
          <a:xfrm>
            <a:off x="5005736" y="3172847"/>
            <a:ext cx="1296987" cy="431800"/>
          </a:xfrm>
          <a:prstGeom prst="wedgeRectCallout">
            <a:avLst>
              <a:gd name="adj1" fmla="val -60417"/>
              <a:gd name="adj2" fmla="val 76736"/>
            </a:avLst>
          </a:prstGeom>
          <a:solidFill>
            <a:schemeClr val="accent4"/>
          </a:solidFill>
          <a:ln w="19050">
            <a:solidFill>
              <a:srgbClr val="009FF6"/>
            </a:solidFill>
            <a:miter lim="800000"/>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zh-CN" altLang="en-US" sz="1890" b="1" u="none" dirty="0">
                <a:latin typeface="思源黑体 CN Normal" panose="020B0400000000000000" pitchFamily="34" charset="-122"/>
                <a:ea typeface="思源黑体 CN Normal" panose="020B0400000000000000" pitchFamily="34" charset="-122"/>
                <a:cs typeface="Times New Roman" panose="02020803070505020304" pitchFamily="18" charset="0"/>
              </a:rPr>
              <a:t>阻塞</a:t>
            </a:r>
            <a:endParaRPr lang="en-US" altLang="zh-CN" sz="1890" b="1" u="none" dirty="0">
              <a:latin typeface="思源黑体 CN Normal" panose="020B0400000000000000" pitchFamily="34" charset="-122"/>
              <a:ea typeface="思源黑体 CN Normal" panose="020B0400000000000000" pitchFamily="34" charset="-122"/>
              <a:cs typeface="Times New Roman" panose="020208030705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1.875E-6 1.11111E-6 L 0.41016 1.11111E-6 " pathEditMode="relative" rAng="0" ptsTypes="AA">
                                      <p:cBhvr>
                                        <p:cTn id="11" dur="2000" fill="hold"/>
                                        <p:tgtEl>
                                          <p:spTgt spid="154"/>
                                        </p:tgtEl>
                                        <p:attrNameLst>
                                          <p:attrName>ppt_x</p:attrName>
                                          <p:attrName>ppt_y</p:attrName>
                                        </p:attrNameLst>
                                      </p:cBhvr>
                                      <p:rCtr x="20508" y="0"/>
                                    </p:animMotion>
                                  </p:childTnLst>
                                </p:cTn>
                              </p:par>
                              <p:par>
                                <p:cTn id="12" presetID="0" presetClass="path" presetSubtype="0" accel="50000" decel="50000" fill="hold" nodeType="withEffect">
                                  <p:stCondLst>
                                    <p:cond delay="0"/>
                                  </p:stCondLst>
                                  <p:childTnLst>
                                    <p:animMotion origin="layout" path="M -8.33333E-7 1.11111E-6 L 0.02539 1.11111E-6 " pathEditMode="relative" rAng="0" ptsTypes="AA">
                                      <p:cBhvr>
                                        <p:cTn id="13" dur="2000" fill="hold"/>
                                        <p:tgtEl>
                                          <p:spTgt spid="5"/>
                                        </p:tgtEl>
                                        <p:attrNameLst>
                                          <p:attrName>ppt_x</p:attrName>
                                          <p:attrName>ppt_y</p:attrName>
                                        </p:attrNameLst>
                                      </p:cBhvr>
                                      <p:rCtr x="1263" y="0"/>
                                    </p:animMotion>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ipe(down)">
                                      <p:cBhvr>
                                        <p:cTn id="17" dur="500"/>
                                        <p:tgtEl>
                                          <p:spTgt spid="95"/>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wipe(down)">
                                      <p:cBhvr>
                                        <p:cTn id="21" dur="500"/>
                                        <p:tgtEl>
                                          <p:spTgt spid="93"/>
                                        </p:tgtEl>
                                      </p:cBhvr>
                                    </p:animEffect>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wipe(down)">
                                      <p:cBhvr>
                                        <p:cTn id="2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93" grpId="0" animBg="1"/>
      <p:bldP spid="94" grpId="0" animBg="1"/>
      <p:bldP spid="9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路由器输入端口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3065466" cy="526730"/>
            <a:chOff x="722008" y="1303131"/>
            <a:chExt cx="2926997" cy="502938"/>
          </a:xfrm>
        </p:grpSpPr>
        <p:grpSp>
          <p:nvGrpSpPr>
            <p:cNvPr id="80" name="组合 79"/>
            <p:cNvGrpSpPr/>
            <p:nvPr/>
          </p:nvGrpSpPr>
          <p:grpSpPr>
            <a:xfrm>
              <a:off x="722008" y="1303131"/>
              <a:ext cx="546594" cy="475865"/>
              <a:chOff x="708742" y="1296102"/>
              <a:chExt cx="454744" cy="283828"/>
            </a:xfrm>
          </p:grpSpPr>
          <p:sp>
            <p:nvSpPr>
              <p:cNvPr id="83" name="平行四边形 8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4" name="平行四边形 8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2" name="Text Box 79"/>
            <p:cNvSpPr txBox="1">
              <a:spLocks noChangeArrowheads="1"/>
            </p:cNvSpPr>
            <p:nvPr/>
          </p:nvSpPr>
          <p:spPr bwMode="auto">
            <a:xfrm>
              <a:off x="1351236" y="1335869"/>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输入端口排队</a:t>
              </a:r>
            </a:p>
          </p:txBody>
        </p:sp>
      </p:grpSp>
      <p:grpSp>
        <p:nvGrpSpPr>
          <p:cNvPr id="13" name="组合 12"/>
          <p:cNvGrpSpPr/>
          <p:nvPr/>
        </p:nvGrpSpPr>
        <p:grpSpPr>
          <a:xfrm>
            <a:off x="2247955" y="3456394"/>
            <a:ext cx="3241264" cy="2240311"/>
            <a:chOff x="951784" y="3700866"/>
            <a:chExt cx="3241264" cy="2240311"/>
          </a:xfrm>
        </p:grpSpPr>
        <p:grpSp>
          <p:nvGrpSpPr>
            <p:cNvPr id="10" name="组合 9"/>
            <p:cNvGrpSpPr/>
            <p:nvPr/>
          </p:nvGrpSpPr>
          <p:grpSpPr>
            <a:xfrm>
              <a:off x="1985676" y="3700866"/>
              <a:ext cx="1237035" cy="1464541"/>
              <a:chOff x="1985676" y="3700866"/>
              <a:chExt cx="1237035" cy="1464541"/>
            </a:xfrm>
          </p:grpSpPr>
          <p:grpSp>
            <p:nvGrpSpPr>
              <p:cNvPr id="7" name="组合 6"/>
              <p:cNvGrpSpPr/>
              <p:nvPr/>
            </p:nvGrpSpPr>
            <p:grpSpPr>
              <a:xfrm>
                <a:off x="1985676" y="3700866"/>
                <a:ext cx="1237035" cy="1464541"/>
                <a:chOff x="1985676" y="3700866"/>
                <a:chExt cx="1237035" cy="1464541"/>
              </a:xfrm>
            </p:grpSpPr>
            <p:sp>
              <p:nvSpPr>
                <p:cNvPr id="99" name="矩形 98"/>
                <p:cNvSpPr/>
                <p:nvPr/>
              </p:nvSpPr>
              <p:spPr>
                <a:xfrm>
                  <a:off x="2109530" y="3700866"/>
                  <a:ext cx="1113181" cy="1418570"/>
                </a:xfrm>
                <a:prstGeom prst="rect">
                  <a:avLst/>
                </a:prstGeom>
                <a:solidFill>
                  <a:srgbClr val="009FF6"/>
                </a:solid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985676" y="3746837"/>
                  <a:ext cx="1173480" cy="1418570"/>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Text Box 79"/>
              <p:cNvSpPr txBox="1">
                <a:spLocks noChangeArrowheads="1"/>
              </p:cNvSpPr>
              <p:nvPr/>
            </p:nvSpPr>
            <p:spPr bwMode="auto">
              <a:xfrm>
                <a:off x="2148327" y="4119191"/>
                <a:ext cx="880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交换结构</a:t>
                </a:r>
              </a:p>
            </p:txBody>
          </p:sp>
        </p:grpSp>
        <p:grpSp>
          <p:nvGrpSpPr>
            <p:cNvPr id="76" name="组合 75"/>
            <p:cNvGrpSpPr/>
            <p:nvPr/>
          </p:nvGrpSpPr>
          <p:grpSpPr>
            <a:xfrm>
              <a:off x="3223193" y="3853514"/>
              <a:ext cx="810748" cy="395373"/>
              <a:chOff x="4621457" y="4797656"/>
              <a:chExt cx="810748" cy="395373"/>
            </a:xfrm>
          </p:grpSpPr>
          <p:sp>
            <p:nvSpPr>
              <p:cNvPr id="77" name="矩形 7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4621457" y="5028884"/>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3198716" y="4853631"/>
              <a:ext cx="810748" cy="395373"/>
              <a:chOff x="4621457" y="4797656"/>
              <a:chExt cx="810748" cy="395373"/>
            </a:xfrm>
          </p:grpSpPr>
          <p:sp>
            <p:nvSpPr>
              <p:cNvPr id="87" name="矩形 8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p:cNvCxnSpPr/>
              <p:nvPr/>
            </p:nvCxnSpPr>
            <p:spPr>
              <a:xfrm>
                <a:off x="4621457" y="5048396"/>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3215527" y="4376829"/>
              <a:ext cx="810748" cy="395373"/>
              <a:chOff x="4621457" y="4797656"/>
              <a:chExt cx="810748" cy="395373"/>
            </a:xfrm>
          </p:grpSpPr>
          <p:sp>
            <p:nvSpPr>
              <p:cNvPr id="91" name="矩形 90"/>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p:cNvCxnSpPr/>
              <p:nvPr/>
            </p:nvCxnSpPr>
            <p:spPr>
              <a:xfrm>
                <a:off x="4621457" y="5005069"/>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1184813" y="3767964"/>
              <a:ext cx="810748" cy="395373"/>
              <a:chOff x="4573945" y="4797656"/>
              <a:chExt cx="810748" cy="395373"/>
            </a:xfrm>
          </p:grpSpPr>
          <p:sp>
            <p:nvSpPr>
              <p:cNvPr id="102" name="矩形 101"/>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p:cNvCxnSpPr/>
              <p:nvPr/>
            </p:nvCxnSpPr>
            <p:spPr>
              <a:xfrm>
                <a:off x="4573945" y="4991346"/>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174928" y="4777328"/>
              <a:ext cx="810748" cy="395373"/>
              <a:chOff x="4531019" y="4797656"/>
              <a:chExt cx="810748" cy="395373"/>
            </a:xfrm>
          </p:grpSpPr>
          <p:sp>
            <p:nvSpPr>
              <p:cNvPr id="106" name="矩形 105"/>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4531019" y="5017123"/>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1173436" y="4256292"/>
              <a:ext cx="810748" cy="395373"/>
              <a:chOff x="4555954" y="4797656"/>
              <a:chExt cx="810748" cy="395373"/>
            </a:xfrm>
          </p:grpSpPr>
          <p:sp>
            <p:nvSpPr>
              <p:cNvPr id="110" name="矩形 109"/>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p:nvPr/>
            </p:nvCxnSpPr>
            <p:spPr>
              <a:xfrm>
                <a:off x="4555954" y="5031555"/>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矩形 112"/>
            <p:cNvSpPr/>
            <p:nvPr/>
          </p:nvSpPr>
          <p:spPr>
            <a:xfrm>
              <a:off x="1440361" y="390327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1569167" y="390327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590187" y="4396046"/>
              <a:ext cx="119288" cy="138690"/>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1635144" y="4912125"/>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1492715" y="4912125"/>
              <a:ext cx="119288" cy="13869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Freeform 55"/>
            <p:cNvSpPr/>
            <p:nvPr/>
          </p:nvSpPr>
          <p:spPr bwMode="auto">
            <a:xfrm>
              <a:off x="1819058" y="4619888"/>
              <a:ext cx="1562814" cy="420014"/>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 name="connsiteX0" fmla="*/ 0 w 9995"/>
                <a:gd name="connsiteY0" fmla="*/ 9995 h 10110"/>
                <a:gd name="connsiteX1" fmla="*/ 4116 w 9995"/>
                <a:gd name="connsiteY1" fmla="*/ 10110 h 10110"/>
                <a:gd name="connsiteX2" fmla="*/ 9995 w 9995"/>
                <a:gd name="connsiteY2" fmla="*/ 0 h 10110"/>
              </a:gdLst>
              <a:ahLst/>
              <a:cxnLst>
                <a:cxn ang="0">
                  <a:pos x="connsiteX0" y="connsiteY0"/>
                </a:cxn>
                <a:cxn ang="0">
                  <a:pos x="connsiteX1" y="connsiteY1"/>
                </a:cxn>
                <a:cxn ang="0">
                  <a:pos x="connsiteX2" y="connsiteY2"/>
                </a:cxn>
              </a:cxnLst>
              <a:rect l="l" t="t" r="r" b="b"/>
              <a:pathLst>
                <a:path w="9995" h="10110">
                  <a:moveTo>
                    <a:pt x="0" y="9995"/>
                  </a:moveTo>
                  <a:lnTo>
                    <a:pt x="4116" y="10110"/>
                  </a:lnTo>
                  <a:cubicBezTo>
                    <a:pt x="6441" y="6778"/>
                    <a:pt x="7670" y="3332"/>
                    <a:pt x="9995" y="0"/>
                  </a:cubicBezTo>
                </a:path>
              </a:pathLst>
            </a:custGeom>
            <a:noFill/>
            <a:ln w="28575" cap="flat">
              <a:solidFill>
                <a:srgbClr val="00B05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22" name="Freeform 61"/>
            <p:cNvSpPr/>
            <p:nvPr/>
          </p:nvSpPr>
          <p:spPr bwMode="auto">
            <a:xfrm flipV="1">
              <a:off x="1806392" y="4433889"/>
              <a:ext cx="1573199" cy="525849"/>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009FF6"/>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 name="Text Box 79"/>
            <p:cNvSpPr txBox="1">
              <a:spLocks noChangeArrowheads="1"/>
            </p:cNvSpPr>
            <p:nvPr/>
          </p:nvSpPr>
          <p:spPr bwMode="auto">
            <a:xfrm>
              <a:off x="951784" y="5264069"/>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输出端口竞争</a:t>
              </a:r>
              <a:endPar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a:p>
              <a:pPr algn="ct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仅有</a:t>
              </a:r>
              <a:r>
                <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1</a:t>
              </a: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个红色报文被转发</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12" name="组合 11"/>
          <p:cNvGrpSpPr/>
          <p:nvPr/>
        </p:nvGrpSpPr>
        <p:grpSpPr>
          <a:xfrm>
            <a:off x="6763292" y="3455849"/>
            <a:ext cx="3241264" cy="2240856"/>
            <a:chOff x="4309023" y="3718965"/>
            <a:chExt cx="3241264" cy="2240856"/>
          </a:xfrm>
        </p:grpSpPr>
        <p:grpSp>
          <p:nvGrpSpPr>
            <p:cNvPr id="6" name="组合 5"/>
            <p:cNvGrpSpPr/>
            <p:nvPr/>
          </p:nvGrpSpPr>
          <p:grpSpPr>
            <a:xfrm>
              <a:off x="4532167" y="4797656"/>
              <a:ext cx="810748" cy="395373"/>
              <a:chOff x="4532167" y="4797656"/>
              <a:chExt cx="810748" cy="395373"/>
            </a:xfrm>
          </p:grpSpPr>
          <p:sp>
            <p:nvSpPr>
              <p:cNvPr id="47" name="矩形 4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4532167" y="5009832"/>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4532167" y="4269898"/>
              <a:ext cx="810748" cy="395373"/>
              <a:chOff x="4532167" y="4797656"/>
              <a:chExt cx="810748" cy="395373"/>
            </a:xfrm>
          </p:grpSpPr>
          <p:sp>
            <p:nvSpPr>
              <p:cNvPr id="50" name="矩形 49"/>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4532167" y="5028884"/>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4513220" y="3781988"/>
              <a:ext cx="810748" cy="395373"/>
              <a:chOff x="4532167" y="4797656"/>
              <a:chExt cx="810748" cy="395373"/>
            </a:xfrm>
          </p:grpSpPr>
          <p:sp>
            <p:nvSpPr>
              <p:cNvPr id="54" name="矩形 5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4532167" y="5028884"/>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586043" y="3867626"/>
              <a:ext cx="810748" cy="395373"/>
              <a:chOff x="4621457" y="4797656"/>
              <a:chExt cx="810748" cy="395373"/>
            </a:xfrm>
          </p:grpSpPr>
          <p:sp>
            <p:nvSpPr>
              <p:cNvPr id="58" name="矩形 57"/>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a:off x="4621457" y="5028884"/>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6561566" y="4867743"/>
              <a:ext cx="810748" cy="395373"/>
              <a:chOff x="4621457" y="4797656"/>
              <a:chExt cx="810748" cy="395373"/>
            </a:xfrm>
          </p:grpSpPr>
          <p:sp>
            <p:nvSpPr>
              <p:cNvPr id="69" name="矩形 68"/>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p:nvPr/>
            </p:nvCxnSpPr>
            <p:spPr>
              <a:xfrm>
                <a:off x="4621457" y="5048396"/>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578377" y="4390941"/>
              <a:ext cx="810748" cy="395373"/>
              <a:chOff x="4621457" y="4797656"/>
              <a:chExt cx="810748" cy="395373"/>
            </a:xfrm>
          </p:grpSpPr>
          <p:sp>
            <p:nvSpPr>
              <p:cNvPr id="64" name="矩形 6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a:off x="4621457" y="5005069"/>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61"/>
            <p:cNvSpPr/>
            <p:nvPr/>
          </p:nvSpPr>
          <p:spPr>
            <a:xfrm>
              <a:off x="6881560" y="391794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914726" y="4993165"/>
              <a:ext cx="119288" cy="138690"/>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4971950" y="3917695"/>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5014542" y="4926047"/>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872113" y="4926047"/>
              <a:ext cx="119288" cy="13869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42915" y="3718965"/>
              <a:ext cx="1237035" cy="1455015"/>
              <a:chOff x="5342915" y="3718965"/>
              <a:chExt cx="1237035" cy="1455015"/>
            </a:xfrm>
          </p:grpSpPr>
          <p:sp>
            <p:nvSpPr>
              <p:cNvPr id="61" name="矩形 60"/>
              <p:cNvSpPr/>
              <p:nvPr/>
            </p:nvSpPr>
            <p:spPr>
              <a:xfrm>
                <a:off x="5466769" y="3718965"/>
                <a:ext cx="1113181" cy="1418570"/>
              </a:xfrm>
              <a:prstGeom prst="rect">
                <a:avLst/>
              </a:prstGeom>
              <a:solidFill>
                <a:srgbClr val="009FF6"/>
              </a:solid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342915" y="3755410"/>
                <a:ext cx="1173480" cy="1418570"/>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Text Box 79"/>
              <p:cNvSpPr txBox="1">
                <a:spLocks noChangeArrowheads="1"/>
              </p:cNvSpPr>
              <p:nvPr/>
            </p:nvSpPr>
            <p:spPr bwMode="auto">
              <a:xfrm>
                <a:off x="5568028" y="4072674"/>
                <a:ext cx="7487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交换结构</a:t>
                </a:r>
              </a:p>
            </p:txBody>
          </p:sp>
        </p:grpSp>
        <p:sp>
          <p:nvSpPr>
            <p:cNvPr id="126" name="Text Box 79"/>
            <p:cNvSpPr txBox="1">
              <a:spLocks noChangeArrowheads="1"/>
            </p:cNvSpPr>
            <p:nvPr/>
          </p:nvSpPr>
          <p:spPr bwMode="auto">
            <a:xfrm>
              <a:off x="4309023" y="5282713"/>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线头阻塞</a:t>
              </a:r>
              <a:endPar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a:p>
              <a:pPr algn="ct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绿色报文经历线头阻塞</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167" name="组合 166"/>
          <p:cNvGrpSpPr/>
          <p:nvPr/>
        </p:nvGrpSpPr>
        <p:grpSpPr>
          <a:xfrm>
            <a:off x="958890" y="2362982"/>
            <a:ext cx="11087742" cy="498598"/>
            <a:chOff x="1403750" y="3593123"/>
            <a:chExt cx="11087742" cy="498598"/>
          </a:xfrm>
        </p:grpSpPr>
        <p:grpSp>
          <p:nvGrpSpPr>
            <p:cNvPr id="168" name="组合 167"/>
            <p:cNvGrpSpPr/>
            <p:nvPr/>
          </p:nvGrpSpPr>
          <p:grpSpPr>
            <a:xfrm>
              <a:off x="1403750" y="3593123"/>
              <a:ext cx="490436" cy="476221"/>
              <a:chOff x="1403750" y="3593123"/>
              <a:chExt cx="808892" cy="785446"/>
            </a:xfrm>
          </p:grpSpPr>
          <p:sp>
            <p:nvSpPr>
              <p:cNvPr id="170" name="对话气泡: 椭圆形 16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9" name="Text Box 79"/>
            <p:cNvSpPr txBox="1">
              <a:spLocks noChangeArrowheads="1"/>
            </p:cNvSpPr>
            <p:nvPr/>
          </p:nvSpPr>
          <p:spPr bwMode="auto">
            <a:xfrm>
              <a:off x="1985931" y="3593123"/>
              <a:ext cx="1050556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若输入端口接受处理速率超过了交换结构转发速率，输入端口可能产生排队 。</a:t>
              </a:r>
            </a:p>
          </p:txBody>
        </p:sp>
      </p:grpSp>
      <p:cxnSp>
        <p:nvCxnSpPr>
          <p:cNvPr id="94" name="直接箭头连接符 93"/>
          <p:cNvCxnSpPr/>
          <p:nvPr/>
        </p:nvCxnSpPr>
        <p:spPr>
          <a:xfrm>
            <a:off x="3050603" y="3673223"/>
            <a:ext cx="1588843" cy="0"/>
          </a:xfrm>
          <a:prstGeom prst="straightConnector1">
            <a:avLst/>
          </a:prstGeom>
          <a:ln w="381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Freeform 61"/>
          <p:cNvSpPr/>
          <p:nvPr/>
        </p:nvSpPr>
        <p:spPr bwMode="auto">
          <a:xfrm>
            <a:off x="3111859" y="3867925"/>
            <a:ext cx="1560533" cy="843862"/>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C0000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wipe(left)">
                                      <p:cBhvr>
                                        <p:cTn id="11" dur="500"/>
                                        <p:tgtEl>
                                          <p:spTgt spid="16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wipe(left)">
                                      <p:cBhvr>
                                        <p:cTn id="18" dur="500"/>
                                        <p:tgtEl>
                                          <p:spTgt spid="9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2000"/>
                            </p:stCondLst>
                            <p:childTnLst>
                              <p:par>
                                <p:cTn id="27" presetID="26" presetClass="emph" presetSubtype="0" repeatCount="3000" fill="hold" nodeType="afterEffect">
                                  <p:stCondLst>
                                    <p:cond delay="0"/>
                                  </p:stCondLst>
                                  <p:childTnLst>
                                    <p:animEffect transition="out" filter="fade">
                                      <p:cBhvr>
                                        <p:cTn id="28" dur="500" tmFilter="0, 0; .2, .5; .8, .5; 1, 0"/>
                                        <p:tgtEl>
                                          <p:spTgt spid="94"/>
                                        </p:tgtEl>
                                      </p:cBhvr>
                                    </p:animEffect>
                                    <p:animScale>
                                      <p:cBhvr>
                                        <p:cTn id="29" dur="250" autoRev="1" fill="hold"/>
                                        <p:tgtEl>
                                          <p:spTgt spid="94"/>
                                        </p:tgtEl>
                                      </p:cBhvr>
                                      <p:by x="105000" y="105000"/>
                                    </p:animScale>
                                  </p:childTnLst>
                                </p:cTn>
                              </p:par>
                              <p:par>
                                <p:cTn id="30" presetID="26" presetClass="emph" presetSubtype="0" repeatCount="3000" fill="hold" grpId="1" nodeType="withEffect">
                                  <p:stCondLst>
                                    <p:cond delay="0"/>
                                  </p:stCondLst>
                                  <p:childTnLst>
                                    <p:animEffect transition="out" filter="fade">
                                      <p:cBhvr>
                                        <p:cTn id="31" dur="500" tmFilter="0, 0; .2, .5; .8, .5; 1, 0"/>
                                        <p:tgtEl>
                                          <p:spTgt spid="95"/>
                                        </p:tgtEl>
                                      </p:cBhvr>
                                    </p:animEffect>
                                    <p:animScale>
                                      <p:cBhvr>
                                        <p:cTn id="32" dur="250" autoRev="1" fill="hold"/>
                                        <p:tgtEl>
                                          <p:spTgt spid="9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路由器输入端口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3065466" cy="526730"/>
            <a:chOff x="722008" y="1303131"/>
            <a:chExt cx="2926997" cy="502938"/>
          </a:xfrm>
        </p:grpSpPr>
        <p:grpSp>
          <p:nvGrpSpPr>
            <p:cNvPr id="80" name="组合 79"/>
            <p:cNvGrpSpPr/>
            <p:nvPr/>
          </p:nvGrpSpPr>
          <p:grpSpPr>
            <a:xfrm>
              <a:off x="722008" y="1303131"/>
              <a:ext cx="546594" cy="475865"/>
              <a:chOff x="708742" y="1296102"/>
              <a:chExt cx="454744" cy="283828"/>
            </a:xfrm>
          </p:grpSpPr>
          <p:sp>
            <p:nvSpPr>
              <p:cNvPr id="83" name="平行四边形 8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4" name="平行四边形 8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2" name="Text Box 79"/>
            <p:cNvSpPr txBox="1">
              <a:spLocks noChangeArrowheads="1"/>
            </p:cNvSpPr>
            <p:nvPr/>
          </p:nvSpPr>
          <p:spPr bwMode="auto">
            <a:xfrm>
              <a:off x="1351236" y="1335869"/>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输入端口排队</a:t>
              </a:r>
            </a:p>
          </p:txBody>
        </p:sp>
      </p:grpSp>
      <p:grpSp>
        <p:nvGrpSpPr>
          <p:cNvPr id="167" name="组合 166"/>
          <p:cNvGrpSpPr/>
          <p:nvPr/>
        </p:nvGrpSpPr>
        <p:grpSpPr>
          <a:xfrm>
            <a:off x="958890" y="2318011"/>
            <a:ext cx="10343694" cy="904863"/>
            <a:chOff x="1403750" y="3593123"/>
            <a:chExt cx="10343694" cy="904863"/>
          </a:xfrm>
        </p:grpSpPr>
        <p:grpSp>
          <p:nvGrpSpPr>
            <p:cNvPr id="168" name="组合 167"/>
            <p:cNvGrpSpPr/>
            <p:nvPr/>
          </p:nvGrpSpPr>
          <p:grpSpPr>
            <a:xfrm>
              <a:off x="1403750" y="3593123"/>
              <a:ext cx="490436" cy="476221"/>
              <a:chOff x="1403750" y="3593123"/>
              <a:chExt cx="808892" cy="785446"/>
            </a:xfrm>
          </p:grpSpPr>
          <p:sp>
            <p:nvSpPr>
              <p:cNvPr id="170" name="对话气泡: 椭圆形 16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9" name="Text Box 79"/>
            <p:cNvSpPr txBox="1">
              <a:spLocks noChangeArrowheads="1"/>
            </p:cNvSpPr>
            <p:nvPr/>
          </p:nvSpPr>
          <p:spPr bwMode="auto">
            <a:xfrm>
              <a:off x="1985931" y="3593123"/>
              <a:ext cx="976151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线头阻塞：</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输入队列中排队分组被位于线头的另一个分组阻塞，须等待交换结构发送。</a:t>
              </a:r>
            </a:p>
          </p:txBody>
        </p:sp>
      </p:grpSp>
      <p:grpSp>
        <p:nvGrpSpPr>
          <p:cNvPr id="98" name="组合 97"/>
          <p:cNvGrpSpPr/>
          <p:nvPr/>
        </p:nvGrpSpPr>
        <p:grpSpPr>
          <a:xfrm>
            <a:off x="2247955" y="3456394"/>
            <a:ext cx="3241264" cy="2240311"/>
            <a:chOff x="951784" y="3700866"/>
            <a:chExt cx="3241264" cy="2240311"/>
          </a:xfrm>
        </p:grpSpPr>
        <p:grpSp>
          <p:nvGrpSpPr>
            <p:cNvPr id="99" name="组合 98"/>
            <p:cNvGrpSpPr/>
            <p:nvPr/>
          </p:nvGrpSpPr>
          <p:grpSpPr>
            <a:xfrm>
              <a:off x="1985676" y="3700866"/>
              <a:ext cx="1237035" cy="1464541"/>
              <a:chOff x="1985676" y="3700866"/>
              <a:chExt cx="1237035" cy="1464541"/>
            </a:xfrm>
          </p:grpSpPr>
          <p:grpSp>
            <p:nvGrpSpPr>
              <p:cNvPr id="207" name="组合 206"/>
              <p:cNvGrpSpPr/>
              <p:nvPr/>
            </p:nvGrpSpPr>
            <p:grpSpPr>
              <a:xfrm>
                <a:off x="1985676" y="3700866"/>
                <a:ext cx="1237035" cy="1464541"/>
                <a:chOff x="1985676" y="3700866"/>
                <a:chExt cx="1237035" cy="1464541"/>
              </a:xfrm>
            </p:grpSpPr>
            <p:sp>
              <p:nvSpPr>
                <p:cNvPr id="209" name="矩形 208"/>
                <p:cNvSpPr/>
                <p:nvPr/>
              </p:nvSpPr>
              <p:spPr>
                <a:xfrm>
                  <a:off x="2109530" y="3700866"/>
                  <a:ext cx="1113181" cy="1418570"/>
                </a:xfrm>
                <a:prstGeom prst="rect">
                  <a:avLst/>
                </a:prstGeom>
                <a:solidFill>
                  <a:srgbClr val="009FF6"/>
                </a:solid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1985676" y="3746837"/>
                  <a:ext cx="1173480" cy="1418570"/>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8" name="Text Box 79"/>
              <p:cNvSpPr txBox="1">
                <a:spLocks noChangeArrowheads="1"/>
              </p:cNvSpPr>
              <p:nvPr/>
            </p:nvSpPr>
            <p:spPr bwMode="auto">
              <a:xfrm>
                <a:off x="2148327" y="4119191"/>
                <a:ext cx="880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交换结构</a:t>
                </a:r>
              </a:p>
            </p:txBody>
          </p:sp>
        </p:grpSp>
        <p:grpSp>
          <p:nvGrpSpPr>
            <p:cNvPr id="100" name="组合 99"/>
            <p:cNvGrpSpPr/>
            <p:nvPr/>
          </p:nvGrpSpPr>
          <p:grpSpPr>
            <a:xfrm>
              <a:off x="3223193" y="3853514"/>
              <a:ext cx="810748" cy="395373"/>
              <a:chOff x="4621457" y="4797656"/>
              <a:chExt cx="810748" cy="395373"/>
            </a:xfrm>
          </p:grpSpPr>
          <p:sp>
            <p:nvSpPr>
              <p:cNvPr id="204" name="矩形 20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5" name="直接连接符 204"/>
              <p:cNvCxnSpPr/>
              <p:nvPr/>
            </p:nvCxnSpPr>
            <p:spPr>
              <a:xfrm>
                <a:off x="4621457" y="5028884"/>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3198716" y="4853631"/>
              <a:ext cx="810748" cy="395373"/>
              <a:chOff x="4621457" y="4797656"/>
              <a:chExt cx="810748" cy="395373"/>
            </a:xfrm>
          </p:grpSpPr>
          <p:sp>
            <p:nvSpPr>
              <p:cNvPr id="201" name="矩形 200"/>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2" name="直接连接符 201"/>
              <p:cNvCxnSpPr/>
              <p:nvPr/>
            </p:nvCxnSpPr>
            <p:spPr>
              <a:xfrm>
                <a:off x="4621457" y="5048396"/>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3" name="矩形 202"/>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101"/>
            <p:cNvGrpSpPr/>
            <p:nvPr/>
          </p:nvGrpSpPr>
          <p:grpSpPr>
            <a:xfrm>
              <a:off x="3215527" y="4376829"/>
              <a:ext cx="810748" cy="395373"/>
              <a:chOff x="4621457" y="4797656"/>
              <a:chExt cx="810748" cy="395373"/>
            </a:xfrm>
          </p:grpSpPr>
          <p:sp>
            <p:nvSpPr>
              <p:cNvPr id="125" name="矩形 124"/>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p:cNvCxnSpPr/>
              <p:nvPr/>
            </p:nvCxnSpPr>
            <p:spPr>
              <a:xfrm>
                <a:off x="4621457" y="5005069"/>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p:nvGrpSpPr>
          <p:grpSpPr>
            <a:xfrm>
              <a:off x="1184813" y="3767964"/>
              <a:ext cx="810748" cy="395373"/>
              <a:chOff x="4573945" y="4797656"/>
              <a:chExt cx="810748" cy="395373"/>
            </a:xfrm>
          </p:grpSpPr>
          <p:sp>
            <p:nvSpPr>
              <p:cNvPr id="122" name="矩形 121"/>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4573945" y="4991346"/>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1174928" y="4777328"/>
              <a:ext cx="810748" cy="395373"/>
              <a:chOff x="4531019" y="4797656"/>
              <a:chExt cx="810748" cy="395373"/>
            </a:xfrm>
          </p:grpSpPr>
          <p:sp>
            <p:nvSpPr>
              <p:cNvPr id="117" name="矩形 11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4531019" y="5017123"/>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173436" y="4256292"/>
              <a:ext cx="810748" cy="395373"/>
              <a:chOff x="4555954" y="4797656"/>
              <a:chExt cx="810748" cy="395373"/>
            </a:xfrm>
          </p:grpSpPr>
          <p:sp>
            <p:nvSpPr>
              <p:cNvPr id="114" name="矩形 11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p:cNvCxnSpPr/>
              <p:nvPr/>
            </p:nvCxnSpPr>
            <p:spPr>
              <a:xfrm>
                <a:off x="4555954" y="5031555"/>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矩形 105"/>
            <p:cNvSpPr/>
            <p:nvPr/>
          </p:nvSpPr>
          <p:spPr>
            <a:xfrm>
              <a:off x="1440361" y="390327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569167" y="390327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1590187" y="4396046"/>
              <a:ext cx="119288" cy="138690"/>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635144" y="4912125"/>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1492715" y="4912125"/>
              <a:ext cx="119288" cy="13869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Freeform 55"/>
            <p:cNvSpPr/>
            <p:nvPr/>
          </p:nvSpPr>
          <p:spPr bwMode="auto">
            <a:xfrm>
              <a:off x="1819058" y="4619888"/>
              <a:ext cx="1562814" cy="420014"/>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 name="connsiteX0" fmla="*/ 0 w 9995"/>
                <a:gd name="connsiteY0" fmla="*/ 9995 h 10110"/>
                <a:gd name="connsiteX1" fmla="*/ 4116 w 9995"/>
                <a:gd name="connsiteY1" fmla="*/ 10110 h 10110"/>
                <a:gd name="connsiteX2" fmla="*/ 9995 w 9995"/>
                <a:gd name="connsiteY2" fmla="*/ 0 h 10110"/>
              </a:gdLst>
              <a:ahLst/>
              <a:cxnLst>
                <a:cxn ang="0">
                  <a:pos x="connsiteX0" y="connsiteY0"/>
                </a:cxn>
                <a:cxn ang="0">
                  <a:pos x="connsiteX1" y="connsiteY1"/>
                </a:cxn>
                <a:cxn ang="0">
                  <a:pos x="connsiteX2" y="connsiteY2"/>
                </a:cxn>
              </a:cxnLst>
              <a:rect l="l" t="t" r="r" b="b"/>
              <a:pathLst>
                <a:path w="9995" h="10110">
                  <a:moveTo>
                    <a:pt x="0" y="9995"/>
                  </a:moveTo>
                  <a:lnTo>
                    <a:pt x="4116" y="10110"/>
                  </a:lnTo>
                  <a:cubicBezTo>
                    <a:pt x="6441" y="6778"/>
                    <a:pt x="7670" y="3332"/>
                    <a:pt x="9995" y="0"/>
                  </a:cubicBezTo>
                </a:path>
              </a:pathLst>
            </a:custGeom>
            <a:noFill/>
            <a:ln w="28575" cap="flat">
              <a:solidFill>
                <a:srgbClr val="00B05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12" name="Freeform 61"/>
            <p:cNvSpPr/>
            <p:nvPr/>
          </p:nvSpPr>
          <p:spPr bwMode="auto">
            <a:xfrm flipV="1">
              <a:off x="1806392" y="4433889"/>
              <a:ext cx="1573199" cy="525849"/>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009FF6"/>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Text Box 79"/>
            <p:cNvSpPr txBox="1">
              <a:spLocks noChangeArrowheads="1"/>
            </p:cNvSpPr>
            <p:nvPr/>
          </p:nvSpPr>
          <p:spPr bwMode="auto">
            <a:xfrm>
              <a:off x="951784" y="5264069"/>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输出端口竞争</a:t>
              </a:r>
              <a:endPar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a:p>
              <a:pPr algn="ct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仅有</a:t>
              </a:r>
              <a:r>
                <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1</a:t>
              </a: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个红色报文被转发</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211" name="组合 210"/>
          <p:cNvGrpSpPr/>
          <p:nvPr/>
        </p:nvGrpSpPr>
        <p:grpSpPr>
          <a:xfrm>
            <a:off x="6763292" y="3455849"/>
            <a:ext cx="3241264" cy="2240856"/>
            <a:chOff x="4309023" y="3718965"/>
            <a:chExt cx="3241264" cy="2240856"/>
          </a:xfrm>
        </p:grpSpPr>
        <p:grpSp>
          <p:nvGrpSpPr>
            <p:cNvPr id="212" name="组合 211"/>
            <p:cNvGrpSpPr/>
            <p:nvPr/>
          </p:nvGrpSpPr>
          <p:grpSpPr>
            <a:xfrm>
              <a:off x="4532167" y="4797656"/>
              <a:ext cx="810748" cy="395373"/>
              <a:chOff x="4532167" y="4797656"/>
              <a:chExt cx="810748" cy="395373"/>
            </a:xfrm>
          </p:grpSpPr>
          <p:sp>
            <p:nvSpPr>
              <p:cNvPr id="243" name="矩形 242"/>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p:cNvCxnSpPr/>
              <p:nvPr/>
            </p:nvCxnSpPr>
            <p:spPr>
              <a:xfrm>
                <a:off x="4532167" y="5009832"/>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矩形 244"/>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3" name="组合 212"/>
            <p:cNvGrpSpPr/>
            <p:nvPr/>
          </p:nvGrpSpPr>
          <p:grpSpPr>
            <a:xfrm>
              <a:off x="4532167" y="4269898"/>
              <a:ext cx="810748" cy="395373"/>
              <a:chOff x="4532167" y="4797656"/>
              <a:chExt cx="810748" cy="395373"/>
            </a:xfrm>
          </p:grpSpPr>
          <p:sp>
            <p:nvSpPr>
              <p:cNvPr id="240" name="矩形 239"/>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a:off x="4532167" y="5028884"/>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4" name="组合 213"/>
            <p:cNvGrpSpPr/>
            <p:nvPr/>
          </p:nvGrpSpPr>
          <p:grpSpPr>
            <a:xfrm>
              <a:off x="4513220" y="3781988"/>
              <a:ext cx="810748" cy="395373"/>
              <a:chOff x="4532167" y="4797656"/>
              <a:chExt cx="810748" cy="395373"/>
            </a:xfrm>
          </p:grpSpPr>
          <p:sp>
            <p:nvSpPr>
              <p:cNvPr id="237" name="矩形 23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8" name="直接连接符 237"/>
              <p:cNvCxnSpPr/>
              <p:nvPr/>
            </p:nvCxnSpPr>
            <p:spPr>
              <a:xfrm>
                <a:off x="4532167" y="5028884"/>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p:cNvGrpSpPr/>
            <p:nvPr/>
          </p:nvGrpSpPr>
          <p:grpSpPr>
            <a:xfrm>
              <a:off x="6586043" y="3867626"/>
              <a:ext cx="810748" cy="395373"/>
              <a:chOff x="4621457" y="4797656"/>
              <a:chExt cx="810748" cy="395373"/>
            </a:xfrm>
          </p:grpSpPr>
          <p:sp>
            <p:nvSpPr>
              <p:cNvPr id="234" name="矩形 23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p:nvPr/>
            </p:nvCxnSpPr>
            <p:spPr>
              <a:xfrm>
                <a:off x="4621457" y="5028884"/>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nvGrpSpPr>
          <p:grpSpPr>
            <a:xfrm>
              <a:off x="6561566" y="4867743"/>
              <a:ext cx="810748" cy="395373"/>
              <a:chOff x="4621457" y="4797656"/>
              <a:chExt cx="810748" cy="395373"/>
            </a:xfrm>
          </p:grpSpPr>
          <p:sp>
            <p:nvSpPr>
              <p:cNvPr id="231" name="矩形 230"/>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2" name="直接连接符 231"/>
              <p:cNvCxnSpPr/>
              <p:nvPr/>
            </p:nvCxnSpPr>
            <p:spPr>
              <a:xfrm>
                <a:off x="4621457" y="5048396"/>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7" name="组合 216"/>
            <p:cNvGrpSpPr/>
            <p:nvPr/>
          </p:nvGrpSpPr>
          <p:grpSpPr>
            <a:xfrm>
              <a:off x="6578377" y="4390941"/>
              <a:ext cx="810748" cy="395373"/>
              <a:chOff x="4621457" y="4797656"/>
              <a:chExt cx="810748" cy="395373"/>
            </a:xfrm>
          </p:grpSpPr>
          <p:sp>
            <p:nvSpPr>
              <p:cNvPr id="228" name="矩形 227"/>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直接连接符 228"/>
              <p:cNvCxnSpPr/>
              <p:nvPr/>
            </p:nvCxnSpPr>
            <p:spPr>
              <a:xfrm>
                <a:off x="4621457" y="5005069"/>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0" name="矩形 229"/>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8" name="矩形 217"/>
            <p:cNvSpPr/>
            <p:nvPr/>
          </p:nvSpPr>
          <p:spPr>
            <a:xfrm>
              <a:off x="6881560" y="391794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6914726" y="4993165"/>
              <a:ext cx="119288" cy="138690"/>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4971950" y="3917695"/>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5014542" y="4926047"/>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4872113" y="4926047"/>
              <a:ext cx="119288" cy="13869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3" name="组合 222"/>
            <p:cNvGrpSpPr/>
            <p:nvPr/>
          </p:nvGrpSpPr>
          <p:grpSpPr>
            <a:xfrm>
              <a:off x="5342915" y="3718965"/>
              <a:ext cx="1237035" cy="1455015"/>
              <a:chOff x="5342915" y="3718965"/>
              <a:chExt cx="1237035" cy="1455015"/>
            </a:xfrm>
          </p:grpSpPr>
          <p:sp>
            <p:nvSpPr>
              <p:cNvPr id="225" name="矩形 224"/>
              <p:cNvSpPr/>
              <p:nvPr/>
            </p:nvSpPr>
            <p:spPr>
              <a:xfrm>
                <a:off x="5466769" y="3718965"/>
                <a:ext cx="1113181" cy="1418570"/>
              </a:xfrm>
              <a:prstGeom prst="rect">
                <a:avLst/>
              </a:prstGeom>
              <a:solidFill>
                <a:srgbClr val="009FF6"/>
              </a:solid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5342915" y="3755410"/>
                <a:ext cx="1173480" cy="1418570"/>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Text Box 79"/>
              <p:cNvSpPr txBox="1">
                <a:spLocks noChangeArrowheads="1"/>
              </p:cNvSpPr>
              <p:nvPr/>
            </p:nvSpPr>
            <p:spPr bwMode="auto">
              <a:xfrm>
                <a:off x="5568028" y="4072674"/>
                <a:ext cx="7487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交换结构</a:t>
                </a:r>
              </a:p>
            </p:txBody>
          </p:sp>
        </p:grpSp>
        <p:sp>
          <p:nvSpPr>
            <p:cNvPr id="224" name="Text Box 79"/>
            <p:cNvSpPr txBox="1">
              <a:spLocks noChangeArrowheads="1"/>
            </p:cNvSpPr>
            <p:nvPr/>
          </p:nvSpPr>
          <p:spPr bwMode="auto">
            <a:xfrm>
              <a:off x="4309023" y="5282713"/>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线头阻塞</a:t>
              </a:r>
              <a:endPar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a:p>
              <a:pPr algn="ct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绿色报文经历线头阻塞</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cxnSp>
        <p:nvCxnSpPr>
          <p:cNvPr id="246" name="直接箭头连接符 245"/>
          <p:cNvCxnSpPr/>
          <p:nvPr/>
        </p:nvCxnSpPr>
        <p:spPr>
          <a:xfrm>
            <a:off x="3050603" y="3673223"/>
            <a:ext cx="1588843" cy="0"/>
          </a:xfrm>
          <a:prstGeom prst="straightConnector1">
            <a:avLst/>
          </a:prstGeom>
          <a:ln w="381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Freeform 61"/>
          <p:cNvSpPr/>
          <p:nvPr/>
        </p:nvSpPr>
        <p:spPr bwMode="auto">
          <a:xfrm>
            <a:off x="3111859" y="3867925"/>
            <a:ext cx="1560533" cy="843862"/>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C0000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left)">
                                      <p:cBhvr>
                                        <p:cTn id="7" dur="500"/>
                                        <p:tgtEl>
                                          <p:spTgt spid="1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par>
                                <p:cTn id="12" presetID="22" presetClass="entr" presetSubtype="8" fill="hold" nodeType="withEffect">
                                  <p:stCondLst>
                                    <p:cond delay="0"/>
                                  </p:stCondLst>
                                  <p:childTnLst>
                                    <p:set>
                                      <p:cBhvr>
                                        <p:cTn id="13" dur="1" fill="hold">
                                          <p:stCondLst>
                                            <p:cond delay="0"/>
                                          </p:stCondLst>
                                        </p:cTn>
                                        <p:tgtEl>
                                          <p:spTgt spid="246"/>
                                        </p:tgtEl>
                                        <p:attrNameLst>
                                          <p:attrName>style.visibility</p:attrName>
                                        </p:attrNameLst>
                                      </p:cBhvr>
                                      <p:to>
                                        <p:strVal val="visible"/>
                                      </p:to>
                                    </p:set>
                                    <p:animEffect transition="in" filter="wipe(left)">
                                      <p:cBhvr>
                                        <p:cTn id="14" dur="500"/>
                                        <p:tgtEl>
                                          <p:spTgt spid="24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47"/>
                                        </p:tgtEl>
                                        <p:attrNameLst>
                                          <p:attrName>style.visibility</p:attrName>
                                        </p:attrNameLst>
                                      </p:cBhvr>
                                      <p:to>
                                        <p:strVal val="visible"/>
                                      </p:to>
                                    </p:set>
                                    <p:animEffect transition="in" filter="wipe(left)">
                                      <p:cBhvr>
                                        <p:cTn id="17" dur="500"/>
                                        <p:tgtEl>
                                          <p:spTgt spid="247"/>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wipe(left)">
                                      <p:cBhvr>
                                        <p:cTn id="21" dur="500"/>
                                        <p:tgtEl>
                                          <p:spTgt spid="211"/>
                                        </p:tgtEl>
                                      </p:cBhvr>
                                    </p:animEffect>
                                  </p:childTnLst>
                                </p:cTn>
                              </p:par>
                            </p:childTnLst>
                          </p:cTn>
                        </p:par>
                        <p:par>
                          <p:cTn id="22" fill="hold">
                            <p:stCondLst>
                              <p:cond delay="1500"/>
                            </p:stCondLst>
                            <p:childTnLst>
                              <p:par>
                                <p:cTn id="23" presetID="26" presetClass="emph" presetSubtype="0" repeatCount="3000" fill="hold" nodeType="afterEffect">
                                  <p:stCondLst>
                                    <p:cond delay="0"/>
                                  </p:stCondLst>
                                  <p:childTnLst>
                                    <p:animEffect transition="out" filter="fade">
                                      <p:cBhvr>
                                        <p:cTn id="24" dur="500" tmFilter="0, 0; .2, .5; .8, .5; 1, 0"/>
                                        <p:tgtEl>
                                          <p:spTgt spid="246"/>
                                        </p:tgtEl>
                                      </p:cBhvr>
                                    </p:animEffect>
                                    <p:animScale>
                                      <p:cBhvr>
                                        <p:cTn id="25" dur="250" autoRev="1" fill="hold"/>
                                        <p:tgtEl>
                                          <p:spTgt spid="246"/>
                                        </p:tgtEl>
                                      </p:cBhvr>
                                      <p:by x="105000" y="105000"/>
                                    </p:animScale>
                                  </p:childTnLst>
                                </p:cTn>
                              </p:par>
                              <p:par>
                                <p:cTn id="26" presetID="26" presetClass="emph" presetSubtype="0" repeatCount="3000" fill="hold" grpId="1" nodeType="withEffect">
                                  <p:stCondLst>
                                    <p:cond delay="0"/>
                                  </p:stCondLst>
                                  <p:childTnLst>
                                    <p:animEffect transition="out" filter="fade">
                                      <p:cBhvr>
                                        <p:cTn id="27" dur="500" tmFilter="0, 0; .2, .5; .8, .5; 1, 0"/>
                                        <p:tgtEl>
                                          <p:spTgt spid="247"/>
                                        </p:tgtEl>
                                      </p:cBhvr>
                                    </p:animEffect>
                                    <p:animScale>
                                      <p:cBhvr>
                                        <p:cTn id="28" dur="250" autoRev="1" fill="hold"/>
                                        <p:tgtEl>
                                          <p:spTgt spid="2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路由器输入端口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3065466" cy="526730"/>
            <a:chOff x="722008" y="1303131"/>
            <a:chExt cx="2926997" cy="502938"/>
          </a:xfrm>
        </p:grpSpPr>
        <p:grpSp>
          <p:nvGrpSpPr>
            <p:cNvPr id="80" name="组合 79"/>
            <p:cNvGrpSpPr/>
            <p:nvPr/>
          </p:nvGrpSpPr>
          <p:grpSpPr>
            <a:xfrm>
              <a:off x="722008" y="1303131"/>
              <a:ext cx="546594" cy="475865"/>
              <a:chOff x="708742" y="1296102"/>
              <a:chExt cx="454744" cy="283828"/>
            </a:xfrm>
          </p:grpSpPr>
          <p:sp>
            <p:nvSpPr>
              <p:cNvPr id="83" name="平行四边形 8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4" name="平行四边形 8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1"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2" name="Text Box 79"/>
            <p:cNvSpPr txBox="1">
              <a:spLocks noChangeArrowheads="1"/>
            </p:cNvSpPr>
            <p:nvPr/>
          </p:nvSpPr>
          <p:spPr bwMode="auto">
            <a:xfrm>
              <a:off x="1351236" y="1335869"/>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输入端口排队</a:t>
              </a:r>
            </a:p>
          </p:txBody>
        </p:sp>
      </p:grpSp>
      <p:sp>
        <p:nvSpPr>
          <p:cNvPr id="93" name="Rectangle 11"/>
          <p:cNvSpPr>
            <a:spLocks noChangeArrowheads="1"/>
          </p:cNvSpPr>
          <p:nvPr/>
        </p:nvSpPr>
        <p:spPr bwMode="auto">
          <a:xfrm>
            <a:off x="2825442" y="2456940"/>
            <a:ext cx="5980935"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输入缓冲区溢出可导致排队时延和丢包</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endParaRPr>
          </a:p>
        </p:txBody>
      </p:sp>
      <p:grpSp>
        <p:nvGrpSpPr>
          <p:cNvPr id="205" name="组合 204"/>
          <p:cNvGrpSpPr/>
          <p:nvPr/>
        </p:nvGrpSpPr>
        <p:grpSpPr>
          <a:xfrm>
            <a:off x="6628063" y="3455849"/>
            <a:ext cx="3241264" cy="2240856"/>
            <a:chOff x="4309023" y="3718965"/>
            <a:chExt cx="3241264" cy="2240856"/>
          </a:xfrm>
        </p:grpSpPr>
        <p:grpSp>
          <p:nvGrpSpPr>
            <p:cNvPr id="206" name="组合 205"/>
            <p:cNvGrpSpPr/>
            <p:nvPr/>
          </p:nvGrpSpPr>
          <p:grpSpPr>
            <a:xfrm>
              <a:off x="4532167" y="4797656"/>
              <a:ext cx="810748" cy="395373"/>
              <a:chOff x="4532167" y="4797656"/>
              <a:chExt cx="810748" cy="395373"/>
            </a:xfrm>
          </p:grpSpPr>
          <p:sp>
            <p:nvSpPr>
              <p:cNvPr id="237" name="矩形 23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8" name="直接连接符 237"/>
              <p:cNvCxnSpPr/>
              <p:nvPr/>
            </p:nvCxnSpPr>
            <p:spPr>
              <a:xfrm>
                <a:off x="4532167" y="5009832"/>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p:cNvGrpSpPr/>
            <p:nvPr/>
          </p:nvGrpSpPr>
          <p:grpSpPr>
            <a:xfrm>
              <a:off x="4532167" y="4269898"/>
              <a:ext cx="810748" cy="395373"/>
              <a:chOff x="4532167" y="4797656"/>
              <a:chExt cx="810748" cy="395373"/>
            </a:xfrm>
          </p:grpSpPr>
          <p:sp>
            <p:nvSpPr>
              <p:cNvPr id="234" name="矩形 23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p:nvPr/>
            </p:nvCxnSpPr>
            <p:spPr>
              <a:xfrm>
                <a:off x="4532167" y="5028884"/>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8" name="组合 207"/>
            <p:cNvGrpSpPr/>
            <p:nvPr/>
          </p:nvGrpSpPr>
          <p:grpSpPr>
            <a:xfrm>
              <a:off x="4513220" y="3781988"/>
              <a:ext cx="810748" cy="395373"/>
              <a:chOff x="4532167" y="4797656"/>
              <a:chExt cx="810748" cy="395373"/>
            </a:xfrm>
          </p:grpSpPr>
          <p:sp>
            <p:nvSpPr>
              <p:cNvPr id="231" name="矩形 230"/>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2" name="直接连接符 231"/>
              <p:cNvCxnSpPr/>
              <p:nvPr/>
            </p:nvCxnSpPr>
            <p:spPr>
              <a:xfrm>
                <a:off x="4532167" y="5028884"/>
                <a:ext cx="810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9" name="组合 208"/>
            <p:cNvGrpSpPr/>
            <p:nvPr/>
          </p:nvGrpSpPr>
          <p:grpSpPr>
            <a:xfrm>
              <a:off x="6586043" y="3867626"/>
              <a:ext cx="810748" cy="395373"/>
              <a:chOff x="4621457" y="4797656"/>
              <a:chExt cx="810748" cy="395373"/>
            </a:xfrm>
          </p:grpSpPr>
          <p:sp>
            <p:nvSpPr>
              <p:cNvPr id="228" name="矩形 227"/>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直接连接符 228"/>
              <p:cNvCxnSpPr/>
              <p:nvPr/>
            </p:nvCxnSpPr>
            <p:spPr>
              <a:xfrm>
                <a:off x="4621457" y="5028884"/>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0" name="矩形 229"/>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6561566" y="4867743"/>
              <a:ext cx="810748" cy="395373"/>
              <a:chOff x="4621457" y="4797656"/>
              <a:chExt cx="810748" cy="395373"/>
            </a:xfrm>
          </p:grpSpPr>
          <p:sp>
            <p:nvSpPr>
              <p:cNvPr id="225" name="矩形 224"/>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6" name="直接连接符 225"/>
              <p:cNvCxnSpPr/>
              <p:nvPr/>
            </p:nvCxnSpPr>
            <p:spPr>
              <a:xfrm>
                <a:off x="4621457" y="5048396"/>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7" name="矩形 226"/>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1" name="组合 210"/>
            <p:cNvGrpSpPr/>
            <p:nvPr/>
          </p:nvGrpSpPr>
          <p:grpSpPr>
            <a:xfrm>
              <a:off x="6578377" y="4390941"/>
              <a:ext cx="810748" cy="395373"/>
              <a:chOff x="4621457" y="4797656"/>
              <a:chExt cx="810748" cy="395373"/>
            </a:xfrm>
          </p:grpSpPr>
          <p:sp>
            <p:nvSpPr>
              <p:cNvPr id="222" name="矩形 221"/>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连接符 222"/>
              <p:cNvCxnSpPr/>
              <p:nvPr/>
            </p:nvCxnSpPr>
            <p:spPr>
              <a:xfrm>
                <a:off x="4621457" y="5005069"/>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2" name="矩形 211"/>
            <p:cNvSpPr/>
            <p:nvPr/>
          </p:nvSpPr>
          <p:spPr>
            <a:xfrm>
              <a:off x="6881560" y="391794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6914726" y="4993165"/>
              <a:ext cx="119288" cy="138690"/>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4971950" y="3917695"/>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5014542" y="4926047"/>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4872113" y="4926047"/>
              <a:ext cx="119288" cy="13869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p:cNvGrpSpPr/>
            <p:nvPr/>
          </p:nvGrpSpPr>
          <p:grpSpPr>
            <a:xfrm>
              <a:off x="5342915" y="3718965"/>
              <a:ext cx="1237035" cy="1455015"/>
              <a:chOff x="5342915" y="3718965"/>
              <a:chExt cx="1237035" cy="1455015"/>
            </a:xfrm>
          </p:grpSpPr>
          <p:sp>
            <p:nvSpPr>
              <p:cNvPr id="219" name="矩形 218"/>
              <p:cNvSpPr/>
              <p:nvPr/>
            </p:nvSpPr>
            <p:spPr>
              <a:xfrm>
                <a:off x="5466769" y="3718965"/>
                <a:ext cx="1113181" cy="1418570"/>
              </a:xfrm>
              <a:prstGeom prst="rect">
                <a:avLst/>
              </a:prstGeom>
              <a:solidFill>
                <a:srgbClr val="009FF6"/>
              </a:solid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5342915" y="3755410"/>
                <a:ext cx="1173480" cy="1418570"/>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Text Box 79"/>
              <p:cNvSpPr txBox="1">
                <a:spLocks noChangeArrowheads="1"/>
              </p:cNvSpPr>
              <p:nvPr/>
            </p:nvSpPr>
            <p:spPr bwMode="auto">
              <a:xfrm>
                <a:off x="5568028" y="4072674"/>
                <a:ext cx="7487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交换结构</a:t>
                </a:r>
              </a:p>
            </p:txBody>
          </p:sp>
        </p:grpSp>
        <p:sp>
          <p:nvSpPr>
            <p:cNvPr id="218" name="Text Box 79"/>
            <p:cNvSpPr txBox="1">
              <a:spLocks noChangeArrowheads="1"/>
            </p:cNvSpPr>
            <p:nvPr/>
          </p:nvSpPr>
          <p:spPr bwMode="auto">
            <a:xfrm>
              <a:off x="4309023" y="5282713"/>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线头阻塞</a:t>
              </a:r>
              <a:endPar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a:p>
              <a:pPr algn="ct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绿色报文经历线头阻塞</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2" name="组合 1"/>
          <p:cNvGrpSpPr/>
          <p:nvPr/>
        </p:nvGrpSpPr>
        <p:grpSpPr>
          <a:xfrm>
            <a:off x="2067751" y="3456394"/>
            <a:ext cx="3241264" cy="2240311"/>
            <a:chOff x="917930" y="3456394"/>
            <a:chExt cx="3241264" cy="2240311"/>
          </a:xfrm>
        </p:grpSpPr>
        <p:grpSp>
          <p:nvGrpSpPr>
            <p:cNvPr id="90" name="组合 89"/>
            <p:cNvGrpSpPr/>
            <p:nvPr/>
          </p:nvGrpSpPr>
          <p:grpSpPr>
            <a:xfrm>
              <a:off x="917930" y="3456394"/>
              <a:ext cx="3241264" cy="2240311"/>
              <a:chOff x="951784" y="3700866"/>
              <a:chExt cx="3241264" cy="2240311"/>
            </a:xfrm>
          </p:grpSpPr>
          <p:grpSp>
            <p:nvGrpSpPr>
              <p:cNvPr id="91" name="组合 90"/>
              <p:cNvGrpSpPr/>
              <p:nvPr/>
            </p:nvGrpSpPr>
            <p:grpSpPr>
              <a:xfrm>
                <a:off x="1985676" y="3700866"/>
                <a:ext cx="1237035" cy="1464541"/>
                <a:chOff x="1985676" y="3700866"/>
                <a:chExt cx="1237035" cy="1464541"/>
              </a:xfrm>
            </p:grpSpPr>
            <p:grpSp>
              <p:nvGrpSpPr>
                <p:cNvPr id="201" name="组合 200"/>
                <p:cNvGrpSpPr/>
                <p:nvPr/>
              </p:nvGrpSpPr>
              <p:grpSpPr>
                <a:xfrm>
                  <a:off x="1985676" y="3700866"/>
                  <a:ext cx="1237035" cy="1464541"/>
                  <a:chOff x="1985676" y="3700866"/>
                  <a:chExt cx="1237035" cy="1464541"/>
                </a:xfrm>
              </p:grpSpPr>
              <p:sp>
                <p:nvSpPr>
                  <p:cNvPr id="203" name="矩形 202"/>
                  <p:cNvSpPr/>
                  <p:nvPr/>
                </p:nvSpPr>
                <p:spPr>
                  <a:xfrm>
                    <a:off x="2109530" y="3700866"/>
                    <a:ext cx="1113181" cy="1418570"/>
                  </a:xfrm>
                  <a:prstGeom prst="rect">
                    <a:avLst/>
                  </a:prstGeom>
                  <a:solidFill>
                    <a:srgbClr val="009FF6"/>
                  </a:solid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1985676" y="3746837"/>
                    <a:ext cx="1173480" cy="1418570"/>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Text Box 79"/>
                <p:cNvSpPr txBox="1">
                  <a:spLocks noChangeArrowheads="1"/>
                </p:cNvSpPr>
                <p:nvPr/>
              </p:nvSpPr>
              <p:spPr bwMode="auto">
                <a:xfrm>
                  <a:off x="2148327" y="4119191"/>
                  <a:ext cx="880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交换结构</a:t>
                  </a:r>
                </a:p>
              </p:txBody>
            </p:sp>
          </p:grpSp>
          <p:grpSp>
            <p:nvGrpSpPr>
              <p:cNvPr id="97" name="组合 96"/>
              <p:cNvGrpSpPr/>
              <p:nvPr/>
            </p:nvGrpSpPr>
            <p:grpSpPr>
              <a:xfrm>
                <a:off x="3223193" y="3853514"/>
                <a:ext cx="810748" cy="395373"/>
                <a:chOff x="4621457" y="4797656"/>
                <a:chExt cx="810748" cy="395373"/>
              </a:xfrm>
            </p:grpSpPr>
            <p:sp>
              <p:nvSpPr>
                <p:cNvPr id="198" name="矩形 197"/>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p:cNvCxnSpPr/>
                <p:nvPr/>
              </p:nvCxnSpPr>
              <p:spPr>
                <a:xfrm>
                  <a:off x="4621457" y="5028884"/>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3198716" y="4853631"/>
                <a:ext cx="810748" cy="395373"/>
                <a:chOff x="4621457" y="4797656"/>
                <a:chExt cx="810748" cy="395373"/>
              </a:xfrm>
            </p:grpSpPr>
            <p:sp>
              <p:nvSpPr>
                <p:cNvPr id="125" name="矩形 124"/>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p:cNvCxnSpPr/>
                <p:nvPr/>
              </p:nvCxnSpPr>
              <p:spPr>
                <a:xfrm>
                  <a:off x="4621457" y="5048396"/>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3215527" y="4376829"/>
                <a:ext cx="810748" cy="395373"/>
                <a:chOff x="4621457" y="4797656"/>
                <a:chExt cx="810748" cy="395373"/>
              </a:xfrm>
            </p:grpSpPr>
            <p:sp>
              <p:nvSpPr>
                <p:cNvPr id="122" name="矩形 121"/>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4621457" y="5005069"/>
                  <a:ext cx="810748"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84813" y="3767964"/>
                <a:ext cx="810748" cy="395373"/>
                <a:chOff x="4573945" y="4797656"/>
                <a:chExt cx="810748" cy="395373"/>
              </a:xfrm>
            </p:grpSpPr>
            <p:sp>
              <p:nvSpPr>
                <p:cNvPr id="117" name="矩形 116"/>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4573945" y="4991346"/>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1174928" y="4777328"/>
                <a:ext cx="810748" cy="395373"/>
                <a:chOff x="4531019" y="4797656"/>
                <a:chExt cx="810748" cy="395373"/>
              </a:xfrm>
            </p:grpSpPr>
            <p:sp>
              <p:nvSpPr>
                <p:cNvPr id="114" name="矩形 113"/>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p:cNvCxnSpPr/>
                <p:nvPr/>
              </p:nvCxnSpPr>
              <p:spPr>
                <a:xfrm>
                  <a:off x="4531019" y="5017123"/>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101"/>
              <p:cNvGrpSpPr/>
              <p:nvPr/>
            </p:nvGrpSpPr>
            <p:grpSpPr>
              <a:xfrm>
                <a:off x="1173436" y="4256292"/>
                <a:ext cx="810748" cy="395373"/>
                <a:chOff x="4555954" y="4797656"/>
                <a:chExt cx="810748" cy="395373"/>
              </a:xfrm>
            </p:grpSpPr>
            <p:sp>
              <p:nvSpPr>
                <p:cNvPr id="111" name="矩形 110"/>
                <p:cNvSpPr/>
                <p:nvPr/>
              </p:nvSpPr>
              <p:spPr>
                <a:xfrm>
                  <a:off x="4856096" y="4797656"/>
                  <a:ext cx="350996" cy="352425"/>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连接符 111"/>
                <p:cNvCxnSpPr/>
                <p:nvPr/>
              </p:nvCxnSpPr>
              <p:spPr>
                <a:xfrm>
                  <a:off x="4555954" y="5031555"/>
                  <a:ext cx="81074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811487" y="4840604"/>
                  <a:ext cx="350996" cy="352425"/>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矩形 102"/>
              <p:cNvSpPr/>
              <p:nvPr/>
            </p:nvSpPr>
            <p:spPr>
              <a:xfrm>
                <a:off x="1440361" y="390327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569167" y="3903276"/>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1590187" y="4396046"/>
                <a:ext cx="119288" cy="138690"/>
              </a:xfrm>
              <a:prstGeom prst="rect">
                <a:avLst/>
              </a:prstGeom>
              <a:solidFill>
                <a:srgbClr val="009FF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635144" y="4912125"/>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492715" y="4912125"/>
                <a:ext cx="119288" cy="13869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Freeform 55"/>
              <p:cNvSpPr/>
              <p:nvPr/>
            </p:nvSpPr>
            <p:spPr bwMode="auto">
              <a:xfrm>
                <a:off x="1819058" y="4619888"/>
                <a:ext cx="1562814" cy="420014"/>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 name="connsiteX0" fmla="*/ 0 w 9995"/>
                  <a:gd name="connsiteY0" fmla="*/ 9995 h 10110"/>
                  <a:gd name="connsiteX1" fmla="*/ 4116 w 9995"/>
                  <a:gd name="connsiteY1" fmla="*/ 10110 h 10110"/>
                  <a:gd name="connsiteX2" fmla="*/ 9995 w 9995"/>
                  <a:gd name="connsiteY2" fmla="*/ 0 h 10110"/>
                </a:gdLst>
                <a:ahLst/>
                <a:cxnLst>
                  <a:cxn ang="0">
                    <a:pos x="connsiteX0" y="connsiteY0"/>
                  </a:cxn>
                  <a:cxn ang="0">
                    <a:pos x="connsiteX1" y="connsiteY1"/>
                  </a:cxn>
                  <a:cxn ang="0">
                    <a:pos x="connsiteX2" y="connsiteY2"/>
                  </a:cxn>
                </a:cxnLst>
                <a:rect l="l" t="t" r="r" b="b"/>
                <a:pathLst>
                  <a:path w="9995" h="10110">
                    <a:moveTo>
                      <a:pt x="0" y="9995"/>
                    </a:moveTo>
                    <a:lnTo>
                      <a:pt x="4116" y="10110"/>
                    </a:lnTo>
                    <a:cubicBezTo>
                      <a:pt x="6441" y="6778"/>
                      <a:pt x="7670" y="3332"/>
                      <a:pt x="9995" y="0"/>
                    </a:cubicBezTo>
                  </a:path>
                </a:pathLst>
              </a:custGeom>
              <a:noFill/>
              <a:ln w="28575" cap="flat">
                <a:solidFill>
                  <a:srgbClr val="00B05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09" name="Freeform 61"/>
              <p:cNvSpPr/>
              <p:nvPr/>
            </p:nvSpPr>
            <p:spPr bwMode="auto">
              <a:xfrm flipV="1">
                <a:off x="1806392" y="4433889"/>
                <a:ext cx="1573199" cy="525849"/>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009FF6"/>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Text Box 79"/>
              <p:cNvSpPr txBox="1">
                <a:spLocks noChangeArrowheads="1"/>
              </p:cNvSpPr>
              <p:nvPr/>
            </p:nvSpPr>
            <p:spPr bwMode="auto">
              <a:xfrm>
                <a:off x="951784" y="5264069"/>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输出端口竞争</a:t>
                </a:r>
                <a:endPar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a:p>
                <a:pPr algn="ct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仅有</a:t>
                </a:r>
                <a:r>
                  <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1</a:t>
                </a:r>
                <a:r>
                  <a:rPr kumimoji="1" lang="zh-CN" altLang="en-US"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个红色报文被转发</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cxnSp>
          <p:nvCxnSpPr>
            <p:cNvPr id="240" name="直接箭头连接符 239"/>
            <p:cNvCxnSpPr/>
            <p:nvPr/>
          </p:nvCxnSpPr>
          <p:spPr>
            <a:xfrm>
              <a:off x="1720578" y="3673223"/>
              <a:ext cx="1588843" cy="0"/>
            </a:xfrm>
            <a:prstGeom prst="straightConnector1">
              <a:avLst/>
            </a:prstGeom>
            <a:ln w="381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1" name="Freeform 61"/>
            <p:cNvSpPr/>
            <p:nvPr/>
          </p:nvSpPr>
          <p:spPr bwMode="auto">
            <a:xfrm>
              <a:off x="1781834" y="3867925"/>
              <a:ext cx="1560533" cy="843862"/>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C0000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2" name="矩形 241"/>
          <p:cNvSpPr/>
          <p:nvPr/>
        </p:nvSpPr>
        <p:spPr>
          <a:xfrm>
            <a:off x="2391869" y="3658804"/>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2392419" y="4666289"/>
            <a:ext cx="119288" cy="13869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randombar(horizontal)">
                                      <p:cBhvr>
                                        <p:cTn id="7" dur="500"/>
                                        <p:tgtEl>
                                          <p:spTgt spid="9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5"/>
                                        </p:tgtEl>
                                        <p:attrNameLst>
                                          <p:attrName>style.visibility</p:attrName>
                                        </p:attrNameLst>
                                      </p:cBhvr>
                                      <p:to>
                                        <p:strVal val="visible"/>
                                      </p:to>
                                    </p:set>
                                    <p:animEffect transition="in" filter="wipe(left)">
                                      <p:cBhvr>
                                        <p:cTn id="15" dur="500"/>
                                        <p:tgtEl>
                                          <p:spTgt spid="2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3"/>
                                        </p:tgtEl>
                                        <p:attrNameLst>
                                          <p:attrName>style.visibility</p:attrName>
                                        </p:attrNameLst>
                                      </p:cBhvr>
                                      <p:to>
                                        <p:strVal val="visible"/>
                                      </p:to>
                                    </p:set>
                                    <p:animEffect transition="in" filter="fade">
                                      <p:cBhvr>
                                        <p:cTn id="19" dur="500"/>
                                        <p:tgtEl>
                                          <p:spTgt spid="2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2"/>
                                        </p:tgtEl>
                                        <p:attrNameLst>
                                          <p:attrName>style.visibility</p:attrName>
                                        </p:attrNameLst>
                                      </p:cBhvr>
                                      <p:to>
                                        <p:strVal val="visible"/>
                                      </p:to>
                                    </p:set>
                                    <p:animEffect transition="in" filter="fade">
                                      <p:cBhvr>
                                        <p:cTn id="22" dur="500"/>
                                        <p:tgtEl>
                                          <p:spTgt spid="242"/>
                                        </p:tgtEl>
                                      </p:cBhvr>
                                    </p:animEffect>
                                  </p:childTnLst>
                                </p:cTn>
                              </p:par>
                            </p:childTnLst>
                          </p:cTn>
                        </p:par>
                        <p:par>
                          <p:cTn id="23" fill="hold">
                            <p:stCondLst>
                              <p:cond delay="2000"/>
                            </p:stCondLst>
                            <p:childTnLst>
                              <p:par>
                                <p:cTn id="24" presetID="42" presetClass="path" presetSubtype="0" accel="50000" decel="50000" fill="hold" grpId="1" nodeType="afterEffect">
                                  <p:stCondLst>
                                    <p:cond delay="0"/>
                                  </p:stCondLst>
                                  <p:childTnLst>
                                    <p:animMotion origin="layout" path="M -1.66667E-6 7.40741E-7 L -1.66667E-6 0.35671 " pathEditMode="relative" rAng="0" ptsTypes="AA">
                                      <p:cBhvr>
                                        <p:cTn id="25" dur="1000" fill="hold"/>
                                        <p:tgtEl>
                                          <p:spTgt spid="243"/>
                                        </p:tgtEl>
                                        <p:attrNameLst>
                                          <p:attrName>ppt_x</p:attrName>
                                          <p:attrName>ppt_y</p:attrName>
                                        </p:attrNameLst>
                                      </p:cBhvr>
                                      <p:rCtr x="0" y="17824"/>
                                    </p:animMotion>
                                  </p:childTnLst>
                                </p:cTn>
                              </p:par>
                              <p:par>
                                <p:cTn id="26" presetID="42" presetClass="path" presetSubtype="0" accel="50000" decel="50000" fill="hold" grpId="1" nodeType="withEffect">
                                  <p:stCondLst>
                                    <p:cond delay="0"/>
                                  </p:stCondLst>
                                  <p:childTnLst>
                                    <p:animMotion origin="layout" path="M -1.66667E-6 1.48148E-6 L -1.66667E-6 0.50092 " pathEditMode="relative" rAng="0" ptsTypes="AA">
                                      <p:cBhvr>
                                        <p:cTn id="27" dur="1000" fill="hold"/>
                                        <p:tgtEl>
                                          <p:spTgt spid="242"/>
                                        </p:tgtEl>
                                        <p:attrNameLst>
                                          <p:attrName>ppt_x</p:attrName>
                                          <p:attrName>ppt_y</p:attrName>
                                        </p:attrNameLst>
                                      </p:cBhvr>
                                      <p:rCtr x="0" y="2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242" grpId="0" animBg="1"/>
      <p:bldP spid="242" grpId="1" animBg="1"/>
      <p:bldP spid="243" grpId="0" animBg="1"/>
      <p:bldP spid="24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路由器交换结构</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23" name="组合 422"/>
          <p:cNvGrpSpPr/>
          <p:nvPr/>
        </p:nvGrpSpPr>
        <p:grpSpPr>
          <a:xfrm>
            <a:off x="4887772" y="2471179"/>
            <a:ext cx="2127415" cy="2110844"/>
            <a:chOff x="4364831" y="1689950"/>
            <a:chExt cx="1781175" cy="1767301"/>
          </a:xfrm>
        </p:grpSpPr>
        <p:cxnSp>
          <p:nvCxnSpPr>
            <p:cNvPr id="123" name="直接箭头连接符 122"/>
            <p:cNvCxnSpPr/>
            <p:nvPr/>
          </p:nvCxnSpPr>
          <p:spPr>
            <a:xfrm>
              <a:off x="5963556" y="2892684"/>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5963556" y="2499053"/>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5243444" y="2102178"/>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887913" y="2818607"/>
              <a:ext cx="224631" cy="130968"/>
              <a:chOff x="4887913" y="2818607"/>
              <a:chExt cx="224631" cy="130968"/>
            </a:xfrm>
          </p:grpSpPr>
          <p:grpSp>
            <p:nvGrpSpPr>
              <p:cNvPr id="10" name="组合 9"/>
              <p:cNvGrpSpPr/>
              <p:nvPr/>
            </p:nvGrpSpPr>
            <p:grpSpPr>
              <a:xfrm>
                <a:off x="4887913" y="2818607"/>
                <a:ext cx="224631" cy="130968"/>
                <a:chOff x="4887913" y="2818607"/>
                <a:chExt cx="224631" cy="130968"/>
              </a:xfrm>
            </p:grpSpPr>
            <p:sp>
              <p:nvSpPr>
                <p:cNvPr id="2" name="矩形 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 name="直接连接符 5"/>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4887913" y="2428323"/>
              <a:ext cx="224631" cy="130968"/>
              <a:chOff x="4887913" y="2818607"/>
              <a:chExt cx="224631" cy="130968"/>
            </a:xfrm>
          </p:grpSpPr>
          <p:grpSp>
            <p:nvGrpSpPr>
              <p:cNvPr id="40" name="组合 39"/>
              <p:cNvGrpSpPr/>
              <p:nvPr/>
            </p:nvGrpSpPr>
            <p:grpSpPr>
              <a:xfrm>
                <a:off x="4887913" y="2818607"/>
                <a:ext cx="224631" cy="130968"/>
                <a:chOff x="4887913" y="2818607"/>
                <a:chExt cx="224631" cy="130968"/>
              </a:xfrm>
            </p:grpSpPr>
            <p:sp>
              <p:nvSpPr>
                <p:cNvPr id="42" name="矩形 4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3" name="直接连接符 42"/>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4903239" y="2015648"/>
              <a:ext cx="224631" cy="130968"/>
              <a:chOff x="4887913" y="2818607"/>
              <a:chExt cx="224631" cy="130968"/>
            </a:xfrm>
          </p:grpSpPr>
          <p:grpSp>
            <p:nvGrpSpPr>
              <p:cNvPr id="50" name="组合 49"/>
              <p:cNvGrpSpPr/>
              <p:nvPr/>
            </p:nvGrpSpPr>
            <p:grpSpPr>
              <a:xfrm>
                <a:off x="4887913" y="2818607"/>
                <a:ext cx="224631" cy="130968"/>
                <a:chOff x="4887913" y="2818607"/>
                <a:chExt cx="224631" cy="130968"/>
              </a:xfrm>
            </p:grpSpPr>
            <p:sp>
              <p:nvSpPr>
                <p:cNvPr id="52" name="矩形 5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53" name="直接连接符 52"/>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flipH="1">
              <a:off x="5352393" y="2809316"/>
              <a:ext cx="224631" cy="130968"/>
              <a:chOff x="4887913" y="2818607"/>
              <a:chExt cx="224631" cy="130968"/>
            </a:xfrm>
          </p:grpSpPr>
          <p:grpSp>
            <p:nvGrpSpPr>
              <p:cNvPr id="60" name="组合 59"/>
              <p:cNvGrpSpPr/>
              <p:nvPr/>
            </p:nvGrpSpPr>
            <p:grpSpPr>
              <a:xfrm>
                <a:off x="4887913" y="2818607"/>
                <a:ext cx="224631" cy="130968"/>
                <a:chOff x="4887913" y="2818607"/>
                <a:chExt cx="224631" cy="130968"/>
              </a:xfrm>
            </p:grpSpPr>
            <p:sp>
              <p:nvSpPr>
                <p:cNvPr id="62" name="矩形 6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3" name="直接连接符 62"/>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1" name="直接连接符 6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flipH="1">
              <a:off x="5349012" y="2418873"/>
              <a:ext cx="224631" cy="130968"/>
              <a:chOff x="4887913" y="2818607"/>
              <a:chExt cx="224631" cy="130968"/>
            </a:xfrm>
          </p:grpSpPr>
          <p:grpSp>
            <p:nvGrpSpPr>
              <p:cNvPr id="70" name="组合 69"/>
              <p:cNvGrpSpPr/>
              <p:nvPr/>
            </p:nvGrpSpPr>
            <p:grpSpPr>
              <a:xfrm>
                <a:off x="4887913" y="2818607"/>
                <a:ext cx="224631" cy="130968"/>
                <a:chOff x="4887913" y="2818607"/>
                <a:chExt cx="224631" cy="130968"/>
              </a:xfrm>
            </p:grpSpPr>
            <p:sp>
              <p:nvSpPr>
                <p:cNvPr id="72" name="矩形 7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3" name="直接连接符 72"/>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71" name="直接连接符 7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5344250" y="2033986"/>
              <a:ext cx="224631" cy="130968"/>
              <a:chOff x="4887913" y="2818607"/>
              <a:chExt cx="224631" cy="130968"/>
            </a:xfrm>
          </p:grpSpPr>
          <p:grpSp>
            <p:nvGrpSpPr>
              <p:cNvPr id="80" name="组合 79"/>
              <p:cNvGrpSpPr/>
              <p:nvPr/>
            </p:nvGrpSpPr>
            <p:grpSpPr>
              <a:xfrm>
                <a:off x="4887913" y="2818607"/>
                <a:ext cx="224631" cy="130968"/>
                <a:chOff x="4887913" y="2818607"/>
                <a:chExt cx="224631" cy="130968"/>
              </a:xfrm>
            </p:grpSpPr>
            <p:sp>
              <p:nvSpPr>
                <p:cNvPr id="82" name="矩形 8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3" name="直接连接符 82"/>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590312" y="2032715"/>
              <a:ext cx="373244" cy="922510"/>
              <a:chOff x="5590312" y="2032715"/>
              <a:chExt cx="373244" cy="922510"/>
            </a:xfrm>
          </p:grpSpPr>
          <p:sp>
            <p:nvSpPr>
              <p:cNvPr id="14" name="矩形 13"/>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矩形 88"/>
              <p:cNvSpPr/>
              <p:nvPr/>
            </p:nvSpPr>
            <p:spPr>
              <a:xfrm>
                <a:off x="5596491" y="2416826"/>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矩形 89"/>
              <p:cNvSpPr/>
              <p:nvPr/>
            </p:nvSpPr>
            <p:spPr>
              <a:xfrm>
                <a:off x="5604696" y="2801264"/>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矩形 90"/>
              <p:cNvSpPr/>
              <p:nvPr/>
            </p:nvSpPr>
            <p:spPr>
              <a:xfrm>
                <a:off x="5809373" y="2826544"/>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矩形 91"/>
              <p:cNvSpPr/>
              <p:nvPr/>
            </p:nvSpPr>
            <p:spPr>
              <a:xfrm>
                <a:off x="5806835" y="2436101"/>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矩形 92"/>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7" name="组合 96"/>
            <p:cNvGrpSpPr/>
            <p:nvPr/>
          </p:nvGrpSpPr>
          <p:grpSpPr>
            <a:xfrm flipH="1">
              <a:off x="4504364" y="2000716"/>
              <a:ext cx="373244" cy="960556"/>
              <a:chOff x="5590312" y="2032715"/>
              <a:chExt cx="373244" cy="960556"/>
            </a:xfrm>
          </p:grpSpPr>
          <p:sp>
            <p:nvSpPr>
              <p:cNvPr id="98" name="矩形 97"/>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98"/>
              <p:cNvSpPr/>
              <p:nvPr/>
            </p:nvSpPr>
            <p:spPr>
              <a:xfrm>
                <a:off x="5596491" y="244882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0" name="矩形 99"/>
              <p:cNvSpPr/>
              <p:nvPr/>
            </p:nvSpPr>
            <p:spPr>
              <a:xfrm>
                <a:off x="5604696" y="2839310"/>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1" name="矩形 100"/>
              <p:cNvSpPr/>
              <p:nvPr/>
            </p:nvSpPr>
            <p:spPr>
              <a:xfrm>
                <a:off x="5809373" y="285189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 name="矩形 101"/>
              <p:cNvSpPr/>
              <p:nvPr/>
            </p:nvSpPr>
            <p:spPr>
              <a:xfrm>
                <a:off x="5806835" y="246810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矩形 102"/>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17" name="直接连接符 16"/>
            <p:cNvCxnSpPr/>
            <p:nvPr/>
          </p:nvCxnSpPr>
          <p:spPr>
            <a:xfrm>
              <a:off x="4364831" y="1973153"/>
              <a:ext cx="91835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5268901" y="1965220"/>
              <a:ext cx="0" cy="43815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5255706" y="2392942"/>
              <a:ext cx="890300"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4395788" y="2063914"/>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4379913" y="2478236"/>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4371181" y="2870348"/>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5112544" y="2086303"/>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235575" y="1978676"/>
              <a:ext cx="0" cy="104709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5112544" y="2505403"/>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a:off x="5112544" y="2892684"/>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5243444" y="2873782"/>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5243444" y="2478643"/>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5956702" y="2120419"/>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4" name="Text Box 79"/>
            <p:cNvSpPr txBox="1">
              <a:spLocks noChangeArrowheads="1"/>
            </p:cNvSpPr>
            <p:nvPr/>
          </p:nvSpPr>
          <p:spPr bwMode="auto">
            <a:xfrm>
              <a:off x="4704684" y="1689950"/>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25" name="Text Box 79"/>
            <p:cNvSpPr txBox="1">
              <a:spLocks noChangeArrowheads="1"/>
            </p:cNvSpPr>
            <p:nvPr/>
          </p:nvSpPr>
          <p:spPr bwMode="auto">
            <a:xfrm>
              <a:off x="5194671" y="1775942"/>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X</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26" name="Text Box 79"/>
            <p:cNvSpPr txBox="1">
              <a:spLocks noChangeArrowheads="1"/>
            </p:cNvSpPr>
            <p:nvPr/>
          </p:nvSpPr>
          <p:spPr bwMode="auto">
            <a:xfrm>
              <a:off x="5194671" y="2122668"/>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Y</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27" name="Text Box 79"/>
            <p:cNvSpPr txBox="1">
              <a:spLocks noChangeArrowheads="1"/>
            </p:cNvSpPr>
            <p:nvPr/>
          </p:nvSpPr>
          <p:spPr bwMode="auto">
            <a:xfrm>
              <a:off x="5194671" y="2546115"/>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Z</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28" name="Text Box 79"/>
            <p:cNvSpPr txBox="1">
              <a:spLocks noChangeArrowheads="1"/>
            </p:cNvSpPr>
            <p:nvPr/>
          </p:nvSpPr>
          <p:spPr bwMode="auto">
            <a:xfrm>
              <a:off x="4704684" y="2122026"/>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B</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29" name="Text Box 79"/>
            <p:cNvSpPr txBox="1">
              <a:spLocks noChangeArrowheads="1"/>
            </p:cNvSpPr>
            <p:nvPr/>
          </p:nvSpPr>
          <p:spPr bwMode="auto">
            <a:xfrm>
              <a:off x="4704684" y="2534986"/>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C</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30" name="Text Box 79"/>
            <p:cNvSpPr txBox="1">
              <a:spLocks noChangeArrowheads="1"/>
            </p:cNvSpPr>
            <p:nvPr/>
          </p:nvSpPr>
          <p:spPr bwMode="auto">
            <a:xfrm>
              <a:off x="4815864" y="3122260"/>
              <a:ext cx="839422"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总线</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528" name="组合 527"/>
          <p:cNvGrpSpPr/>
          <p:nvPr/>
        </p:nvGrpSpPr>
        <p:grpSpPr>
          <a:xfrm>
            <a:off x="978008" y="2372353"/>
            <a:ext cx="3074579" cy="2167495"/>
            <a:chOff x="1174727" y="1515526"/>
            <a:chExt cx="3074579" cy="2167495"/>
          </a:xfrm>
        </p:grpSpPr>
        <p:grpSp>
          <p:nvGrpSpPr>
            <p:cNvPr id="527" name="组合 526"/>
            <p:cNvGrpSpPr/>
            <p:nvPr/>
          </p:nvGrpSpPr>
          <p:grpSpPr>
            <a:xfrm>
              <a:off x="2308371" y="1749870"/>
              <a:ext cx="870213" cy="1405407"/>
              <a:chOff x="2308371" y="1749870"/>
              <a:chExt cx="870213" cy="1405407"/>
            </a:xfrm>
          </p:grpSpPr>
          <p:sp>
            <p:nvSpPr>
              <p:cNvPr id="425" name="矩形 424"/>
              <p:cNvSpPr/>
              <p:nvPr/>
            </p:nvSpPr>
            <p:spPr>
              <a:xfrm>
                <a:off x="2308371" y="1749870"/>
                <a:ext cx="870213"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p:cNvSpPr/>
              <p:nvPr/>
            </p:nvSpPr>
            <p:spPr>
              <a:xfrm rot="5400000">
                <a:off x="2448502" y="2425196"/>
                <a:ext cx="1396615" cy="635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0" name="组合 259"/>
            <p:cNvGrpSpPr/>
            <p:nvPr/>
          </p:nvGrpSpPr>
          <p:grpSpPr>
            <a:xfrm>
              <a:off x="1174727" y="1515526"/>
              <a:ext cx="3074579" cy="2167495"/>
              <a:chOff x="1244301" y="1660258"/>
              <a:chExt cx="2574187" cy="1814733"/>
            </a:xfrm>
          </p:grpSpPr>
          <p:sp>
            <p:nvSpPr>
              <p:cNvPr id="237" name="矩形 236"/>
              <p:cNvSpPr/>
              <p:nvPr/>
            </p:nvSpPr>
            <p:spPr>
              <a:xfrm>
                <a:off x="2110192" y="1886398"/>
                <a:ext cx="765569" cy="119493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5" name="直接箭头连接符 134"/>
              <p:cNvCxnSpPr/>
              <p:nvPr/>
            </p:nvCxnSpPr>
            <p:spPr>
              <a:xfrm>
                <a:off x="3648300" y="2876962"/>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3648300" y="2483331"/>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2914753" y="2086456"/>
                <a:ext cx="114241"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8" name="组合 137"/>
              <p:cNvGrpSpPr/>
              <p:nvPr/>
            </p:nvGrpSpPr>
            <p:grpSpPr>
              <a:xfrm>
                <a:off x="1761033" y="2788915"/>
                <a:ext cx="224631" cy="130968"/>
                <a:chOff x="4887913" y="2818607"/>
                <a:chExt cx="224631" cy="130968"/>
              </a:xfrm>
            </p:grpSpPr>
            <p:grpSp>
              <p:nvGrpSpPr>
                <p:cNvPr id="223" name="组合 222"/>
                <p:cNvGrpSpPr/>
                <p:nvPr/>
              </p:nvGrpSpPr>
              <p:grpSpPr>
                <a:xfrm>
                  <a:off x="4887913" y="2818607"/>
                  <a:ext cx="224631" cy="130968"/>
                  <a:chOff x="4887913" y="2818607"/>
                  <a:chExt cx="224631" cy="130968"/>
                </a:xfrm>
              </p:grpSpPr>
              <p:sp>
                <p:nvSpPr>
                  <p:cNvPr id="225" name="矩形 224"/>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26" name="直接连接符 225"/>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24" name="直接连接符 223"/>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9" name="组合 138"/>
              <p:cNvGrpSpPr/>
              <p:nvPr/>
            </p:nvGrpSpPr>
            <p:grpSpPr>
              <a:xfrm>
                <a:off x="1761033" y="2398631"/>
                <a:ext cx="224631" cy="130968"/>
                <a:chOff x="4887913" y="2818607"/>
                <a:chExt cx="224631" cy="130968"/>
              </a:xfrm>
            </p:grpSpPr>
            <p:grpSp>
              <p:nvGrpSpPr>
                <p:cNvPr id="214" name="组合 213"/>
                <p:cNvGrpSpPr/>
                <p:nvPr/>
              </p:nvGrpSpPr>
              <p:grpSpPr>
                <a:xfrm>
                  <a:off x="4887913" y="2818607"/>
                  <a:ext cx="224631" cy="130968"/>
                  <a:chOff x="4887913" y="2818607"/>
                  <a:chExt cx="224631" cy="130968"/>
                </a:xfrm>
              </p:grpSpPr>
              <p:sp>
                <p:nvSpPr>
                  <p:cNvPr id="216" name="矩形 215"/>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17" name="直接连接符 216"/>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15" name="直接连接符 214"/>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0" name="组合 139"/>
              <p:cNvGrpSpPr/>
              <p:nvPr/>
            </p:nvGrpSpPr>
            <p:grpSpPr>
              <a:xfrm>
                <a:off x="1776359" y="1985956"/>
                <a:ext cx="224631" cy="130968"/>
                <a:chOff x="4887913" y="2818607"/>
                <a:chExt cx="224631" cy="130968"/>
              </a:xfrm>
            </p:grpSpPr>
            <p:grpSp>
              <p:nvGrpSpPr>
                <p:cNvPr id="205" name="组合 204"/>
                <p:cNvGrpSpPr/>
                <p:nvPr/>
              </p:nvGrpSpPr>
              <p:grpSpPr>
                <a:xfrm>
                  <a:off x="4887913" y="2818607"/>
                  <a:ext cx="224631" cy="130968"/>
                  <a:chOff x="4887913" y="2818607"/>
                  <a:chExt cx="224631" cy="130968"/>
                </a:xfrm>
              </p:grpSpPr>
              <p:sp>
                <p:nvSpPr>
                  <p:cNvPr id="207" name="矩形 206"/>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8" name="直接连接符 207"/>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06" name="直接连接符 205"/>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H="1">
                <a:off x="3037137" y="2793594"/>
                <a:ext cx="224631" cy="130968"/>
                <a:chOff x="4887913" y="2818607"/>
                <a:chExt cx="224631" cy="130968"/>
              </a:xfrm>
            </p:grpSpPr>
            <p:grpSp>
              <p:nvGrpSpPr>
                <p:cNvPr id="196" name="组合 195"/>
                <p:cNvGrpSpPr/>
                <p:nvPr/>
              </p:nvGrpSpPr>
              <p:grpSpPr>
                <a:xfrm>
                  <a:off x="4887913" y="2818607"/>
                  <a:ext cx="224631" cy="130968"/>
                  <a:chOff x="4887913" y="2818607"/>
                  <a:chExt cx="224631" cy="130968"/>
                </a:xfrm>
              </p:grpSpPr>
              <p:sp>
                <p:nvSpPr>
                  <p:cNvPr id="198" name="矩形 197"/>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99" name="直接连接符 198"/>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97" name="直接连接符 196"/>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H="1">
                <a:off x="3033756" y="2403151"/>
                <a:ext cx="224631" cy="130968"/>
                <a:chOff x="4887913" y="2818607"/>
                <a:chExt cx="224631" cy="130968"/>
              </a:xfrm>
            </p:grpSpPr>
            <p:grpSp>
              <p:nvGrpSpPr>
                <p:cNvPr id="187" name="组合 186"/>
                <p:cNvGrpSpPr/>
                <p:nvPr/>
              </p:nvGrpSpPr>
              <p:grpSpPr>
                <a:xfrm>
                  <a:off x="4887913" y="2818607"/>
                  <a:ext cx="224631" cy="130968"/>
                  <a:chOff x="4887913" y="2818607"/>
                  <a:chExt cx="224631" cy="130968"/>
                </a:xfrm>
              </p:grpSpPr>
              <p:sp>
                <p:nvSpPr>
                  <p:cNvPr id="189" name="矩形 188"/>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90" name="直接连接符 189"/>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88" name="直接连接符 187"/>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p:nvGrpSpPr>
            <p:grpSpPr>
              <a:xfrm flipH="1">
                <a:off x="3028994" y="2018264"/>
                <a:ext cx="224631" cy="130968"/>
                <a:chOff x="4887913" y="2818607"/>
                <a:chExt cx="224631" cy="130968"/>
              </a:xfrm>
            </p:grpSpPr>
            <p:grpSp>
              <p:nvGrpSpPr>
                <p:cNvPr id="178" name="组合 177"/>
                <p:cNvGrpSpPr/>
                <p:nvPr/>
              </p:nvGrpSpPr>
              <p:grpSpPr>
                <a:xfrm>
                  <a:off x="4887913" y="2818607"/>
                  <a:ext cx="224631" cy="130968"/>
                  <a:chOff x="4887913" y="2818607"/>
                  <a:chExt cx="224631" cy="130968"/>
                </a:xfrm>
              </p:grpSpPr>
              <p:sp>
                <p:nvSpPr>
                  <p:cNvPr id="180" name="矩形 179"/>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1" name="直接连接符 180"/>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79" name="直接连接符 178"/>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p:nvGrpSpPr>
            <p:grpSpPr>
              <a:xfrm>
                <a:off x="3275056" y="2016993"/>
                <a:ext cx="373244" cy="922510"/>
                <a:chOff x="5590312" y="2032715"/>
                <a:chExt cx="373244" cy="922510"/>
              </a:xfrm>
            </p:grpSpPr>
            <p:sp>
              <p:nvSpPr>
                <p:cNvPr id="172" name="矩形 171"/>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3" name="矩形 172"/>
                <p:cNvSpPr/>
                <p:nvPr/>
              </p:nvSpPr>
              <p:spPr>
                <a:xfrm>
                  <a:off x="5596491" y="2416826"/>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4" name="矩形 173"/>
                <p:cNvSpPr/>
                <p:nvPr/>
              </p:nvSpPr>
              <p:spPr>
                <a:xfrm>
                  <a:off x="5604696" y="2801264"/>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5" name="矩形 174"/>
                <p:cNvSpPr/>
                <p:nvPr/>
              </p:nvSpPr>
              <p:spPr>
                <a:xfrm>
                  <a:off x="5809373" y="2826544"/>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6" name="矩形 175"/>
                <p:cNvSpPr/>
                <p:nvPr/>
              </p:nvSpPr>
              <p:spPr>
                <a:xfrm>
                  <a:off x="5806835" y="2436101"/>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7" name="矩形 176"/>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45" name="组合 144"/>
              <p:cNvGrpSpPr/>
              <p:nvPr/>
            </p:nvGrpSpPr>
            <p:grpSpPr>
              <a:xfrm flipH="1">
                <a:off x="1377484" y="1971024"/>
                <a:ext cx="373244" cy="960556"/>
                <a:chOff x="5590312" y="2032715"/>
                <a:chExt cx="373244" cy="960556"/>
              </a:xfrm>
            </p:grpSpPr>
            <p:sp>
              <p:nvSpPr>
                <p:cNvPr id="166" name="矩形 165"/>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7" name="矩形 166"/>
                <p:cNvSpPr/>
                <p:nvPr/>
              </p:nvSpPr>
              <p:spPr>
                <a:xfrm>
                  <a:off x="5596491" y="244882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8" name="矩形 167"/>
                <p:cNvSpPr/>
                <p:nvPr/>
              </p:nvSpPr>
              <p:spPr>
                <a:xfrm>
                  <a:off x="5604696" y="2839310"/>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9" name="矩形 168"/>
                <p:cNvSpPr/>
                <p:nvPr/>
              </p:nvSpPr>
              <p:spPr>
                <a:xfrm>
                  <a:off x="5809373" y="285189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0" name="矩形 169"/>
                <p:cNvSpPr/>
                <p:nvPr/>
              </p:nvSpPr>
              <p:spPr>
                <a:xfrm>
                  <a:off x="5806835" y="246810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1" name="矩形 170"/>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146" name="直接连接符 145"/>
              <p:cNvCxnSpPr/>
              <p:nvPr/>
            </p:nvCxnSpPr>
            <p:spPr>
              <a:xfrm>
                <a:off x="1253405" y="1943461"/>
                <a:ext cx="91835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152952" y="1938305"/>
                <a:ext cx="667836" cy="43163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2817019" y="2367695"/>
                <a:ext cx="1001469"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a:off x="1268908" y="2034222"/>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1253033" y="2448544"/>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1244301" y="2840656"/>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1985664" y="2056611"/>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1985664" y="2475711"/>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1985664" y="2862992"/>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2908231" y="2858060"/>
                <a:ext cx="120763"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2914753" y="2462921"/>
                <a:ext cx="114241"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3641446" y="2104697"/>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59" name="Text Box 79"/>
              <p:cNvSpPr txBox="1">
                <a:spLocks noChangeArrowheads="1"/>
              </p:cNvSpPr>
              <p:nvPr/>
            </p:nvSpPr>
            <p:spPr bwMode="auto">
              <a:xfrm>
                <a:off x="1593258" y="1660258"/>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60" name="Text Box 79"/>
              <p:cNvSpPr txBox="1">
                <a:spLocks noChangeArrowheads="1"/>
              </p:cNvSpPr>
              <p:nvPr/>
            </p:nvSpPr>
            <p:spPr bwMode="auto">
              <a:xfrm>
                <a:off x="2879415" y="1760220"/>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X</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61" name="Text Box 79"/>
              <p:cNvSpPr txBox="1">
                <a:spLocks noChangeArrowheads="1"/>
              </p:cNvSpPr>
              <p:nvPr/>
            </p:nvSpPr>
            <p:spPr bwMode="auto">
              <a:xfrm>
                <a:off x="2879415" y="2106946"/>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Y</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62" name="Text Box 79"/>
              <p:cNvSpPr txBox="1">
                <a:spLocks noChangeArrowheads="1"/>
              </p:cNvSpPr>
              <p:nvPr/>
            </p:nvSpPr>
            <p:spPr bwMode="auto">
              <a:xfrm>
                <a:off x="2879415" y="2530393"/>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Z</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63" name="Text Box 79"/>
              <p:cNvSpPr txBox="1">
                <a:spLocks noChangeArrowheads="1"/>
              </p:cNvSpPr>
              <p:nvPr/>
            </p:nvSpPr>
            <p:spPr bwMode="auto">
              <a:xfrm>
                <a:off x="1593258" y="2092334"/>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B</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64" name="Text Box 79"/>
              <p:cNvSpPr txBox="1">
                <a:spLocks noChangeArrowheads="1"/>
              </p:cNvSpPr>
              <p:nvPr/>
            </p:nvSpPr>
            <p:spPr bwMode="auto">
              <a:xfrm>
                <a:off x="1593258" y="2505294"/>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C</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165" name="Text Box 79"/>
              <p:cNvSpPr txBox="1">
                <a:spLocks noChangeArrowheads="1"/>
              </p:cNvSpPr>
              <p:nvPr/>
            </p:nvSpPr>
            <p:spPr bwMode="auto">
              <a:xfrm>
                <a:off x="2068809" y="3139999"/>
                <a:ext cx="839422"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内存</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233" name="Text Box 79"/>
              <p:cNvSpPr txBox="1">
                <a:spLocks noChangeArrowheads="1"/>
              </p:cNvSpPr>
              <p:nvPr/>
            </p:nvSpPr>
            <p:spPr bwMode="auto">
              <a:xfrm>
                <a:off x="2075331" y="2315080"/>
                <a:ext cx="839422"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rgbClr val="C00000"/>
                    </a:solidFill>
                    <a:latin typeface="Times New Roman" panose="02020803070505020304" pitchFamily="18" charset="0"/>
                    <a:ea typeface="思源黑体 CN Medium" panose="020B0600000000000000" pitchFamily="34" charset="-122"/>
                    <a:cs typeface="Times New Roman" panose="02020803070505020304" pitchFamily="18" charset="0"/>
                  </a:rPr>
                  <a:t>内存</a:t>
                </a:r>
                <a:endParaRPr kumimoji="1" lang="en-US" altLang="zh-CN" dirty="0">
                  <a:solidFill>
                    <a:srgbClr val="C00000"/>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grpSp>
        <p:nvGrpSpPr>
          <p:cNvPr id="424" name="组合 423"/>
          <p:cNvGrpSpPr/>
          <p:nvPr/>
        </p:nvGrpSpPr>
        <p:grpSpPr>
          <a:xfrm>
            <a:off x="8248493" y="2004180"/>
            <a:ext cx="3014259" cy="3242827"/>
            <a:chOff x="2250484" y="3409033"/>
            <a:chExt cx="2523684" cy="2715052"/>
          </a:xfrm>
        </p:grpSpPr>
        <p:grpSp>
          <p:nvGrpSpPr>
            <p:cNvPr id="265" name="组合 264"/>
            <p:cNvGrpSpPr/>
            <p:nvPr/>
          </p:nvGrpSpPr>
          <p:grpSpPr>
            <a:xfrm>
              <a:off x="2767216" y="4593552"/>
              <a:ext cx="224631" cy="130968"/>
              <a:chOff x="4887913" y="2818607"/>
              <a:chExt cx="224631" cy="130968"/>
            </a:xfrm>
          </p:grpSpPr>
          <p:grpSp>
            <p:nvGrpSpPr>
              <p:cNvPr id="350" name="组合 349"/>
              <p:cNvGrpSpPr/>
              <p:nvPr/>
            </p:nvGrpSpPr>
            <p:grpSpPr>
              <a:xfrm>
                <a:off x="4887913" y="2818607"/>
                <a:ext cx="224631" cy="130968"/>
                <a:chOff x="4887913" y="2818607"/>
                <a:chExt cx="224631" cy="130968"/>
              </a:xfrm>
            </p:grpSpPr>
            <p:sp>
              <p:nvSpPr>
                <p:cNvPr id="352" name="矩形 351"/>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53" name="直接连接符 352"/>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4" name="直接连接符 353"/>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5" name="直接连接符 354"/>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7" name="直接连接符 35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51" name="直接连接符 35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6" name="组合 265"/>
            <p:cNvGrpSpPr/>
            <p:nvPr/>
          </p:nvGrpSpPr>
          <p:grpSpPr>
            <a:xfrm>
              <a:off x="2781505" y="4161695"/>
              <a:ext cx="224631" cy="130968"/>
              <a:chOff x="4887913" y="2818607"/>
              <a:chExt cx="224631" cy="130968"/>
            </a:xfrm>
          </p:grpSpPr>
          <p:grpSp>
            <p:nvGrpSpPr>
              <p:cNvPr id="341" name="组合 340"/>
              <p:cNvGrpSpPr/>
              <p:nvPr/>
            </p:nvGrpSpPr>
            <p:grpSpPr>
              <a:xfrm>
                <a:off x="4887913" y="2818607"/>
                <a:ext cx="224631" cy="130968"/>
                <a:chOff x="4887913" y="2818607"/>
                <a:chExt cx="224631" cy="130968"/>
              </a:xfrm>
            </p:grpSpPr>
            <p:sp>
              <p:nvSpPr>
                <p:cNvPr id="343" name="矩形 342"/>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44" name="直接连接符 343"/>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8" name="直接连接符 347"/>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42" name="直接连接符 341"/>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7" name="组合 266"/>
            <p:cNvGrpSpPr/>
            <p:nvPr/>
          </p:nvGrpSpPr>
          <p:grpSpPr>
            <a:xfrm>
              <a:off x="2782542" y="3734731"/>
              <a:ext cx="224631" cy="130968"/>
              <a:chOff x="4887913" y="2818607"/>
              <a:chExt cx="224631" cy="130968"/>
            </a:xfrm>
          </p:grpSpPr>
          <p:grpSp>
            <p:nvGrpSpPr>
              <p:cNvPr id="332" name="组合 331"/>
              <p:cNvGrpSpPr/>
              <p:nvPr/>
            </p:nvGrpSpPr>
            <p:grpSpPr>
              <a:xfrm>
                <a:off x="4887913" y="2818607"/>
                <a:ext cx="224631" cy="130968"/>
                <a:chOff x="4887913" y="2818607"/>
                <a:chExt cx="224631" cy="130968"/>
              </a:xfrm>
            </p:grpSpPr>
            <p:sp>
              <p:nvSpPr>
                <p:cNvPr id="334" name="矩形 333"/>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5" name="直接连接符 334"/>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3" name="直接连接符 332"/>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93" name="矩形 292"/>
            <p:cNvSpPr/>
            <p:nvPr/>
          </p:nvSpPr>
          <p:spPr>
            <a:xfrm flipH="1">
              <a:off x="2578894" y="3719799"/>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4" name="矩形 293"/>
            <p:cNvSpPr/>
            <p:nvPr/>
          </p:nvSpPr>
          <p:spPr>
            <a:xfrm flipH="1">
              <a:off x="2587004" y="4150198"/>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5" name="矩形 294"/>
            <p:cNvSpPr/>
            <p:nvPr/>
          </p:nvSpPr>
          <p:spPr>
            <a:xfrm flipH="1">
              <a:off x="2564510" y="4582256"/>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6" name="矩形 295"/>
            <p:cNvSpPr/>
            <p:nvPr/>
          </p:nvSpPr>
          <p:spPr>
            <a:xfrm flipH="1">
              <a:off x="2383667" y="4594836"/>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7" name="矩形 296"/>
            <p:cNvSpPr/>
            <p:nvPr/>
          </p:nvSpPr>
          <p:spPr>
            <a:xfrm flipH="1">
              <a:off x="2400494" y="4169473"/>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8" name="矩形 297"/>
            <p:cNvSpPr/>
            <p:nvPr/>
          </p:nvSpPr>
          <p:spPr>
            <a:xfrm flipH="1">
              <a:off x="2390521" y="3741473"/>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73" name="直接连接符 272"/>
            <p:cNvCxnSpPr/>
            <p:nvPr/>
          </p:nvCxnSpPr>
          <p:spPr>
            <a:xfrm>
              <a:off x="2373601" y="3692236"/>
              <a:ext cx="16649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a:off x="2275091" y="3782997"/>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a:off x="2273505" y="4211608"/>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a:off x="2250484" y="4645293"/>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2991847" y="3805386"/>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3006136" y="4238775"/>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a:off x="2991847" y="4667629"/>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86" name="Text Box 79"/>
            <p:cNvSpPr txBox="1">
              <a:spLocks noChangeArrowheads="1"/>
            </p:cNvSpPr>
            <p:nvPr/>
          </p:nvSpPr>
          <p:spPr bwMode="auto">
            <a:xfrm>
              <a:off x="2583987" y="3409033"/>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290" name="Text Box 79"/>
            <p:cNvSpPr txBox="1">
              <a:spLocks noChangeArrowheads="1"/>
            </p:cNvSpPr>
            <p:nvPr/>
          </p:nvSpPr>
          <p:spPr bwMode="auto">
            <a:xfrm>
              <a:off x="2598276" y="3855398"/>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B</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291" name="Text Box 79"/>
            <p:cNvSpPr txBox="1">
              <a:spLocks noChangeArrowheads="1"/>
            </p:cNvSpPr>
            <p:nvPr/>
          </p:nvSpPr>
          <p:spPr bwMode="auto">
            <a:xfrm>
              <a:off x="2583987" y="4309931"/>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C</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292" name="Text Box 79"/>
            <p:cNvSpPr txBox="1">
              <a:spLocks noChangeArrowheads="1"/>
            </p:cNvSpPr>
            <p:nvPr/>
          </p:nvSpPr>
          <p:spPr bwMode="auto">
            <a:xfrm>
              <a:off x="3057114" y="5789093"/>
              <a:ext cx="1050520"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内联网络</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cxnSp>
          <p:nvCxnSpPr>
            <p:cNvPr id="361" name="直接连接符 360"/>
            <p:cNvCxnSpPr/>
            <p:nvPr/>
          </p:nvCxnSpPr>
          <p:spPr>
            <a:xfrm>
              <a:off x="4028171" y="3682862"/>
              <a:ext cx="0" cy="1919121"/>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64" name="组合 363"/>
            <p:cNvGrpSpPr/>
            <p:nvPr/>
          </p:nvGrpSpPr>
          <p:grpSpPr>
            <a:xfrm>
              <a:off x="3361054" y="4802421"/>
              <a:ext cx="450487" cy="794800"/>
              <a:chOff x="5447365" y="3481852"/>
              <a:chExt cx="450487" cy="794800"/>
            </a:xfrm>
          </p:grpSpPr>
          <p:sp>
            <p:nvSpPr>
              <p:cNvPr id="299" name="矩形 298"/>
              <p:cNvSpPr/>
              <p:nvPr/>
            </p:nvSpPr>
            <p:spPr>
              <a:xfrm rot="5400000">
                <a:off x="5456632" y="3853741"/>
                <a:ext cx="154185" cy="172720"/>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4" name="矩形 303"/>
              <p:cNvSpPr/>
              <p:nvPr/>
            </p:nvSpPr>
            <p:spPr>
              <a:xfrm rot="5400000">
                <a:off x="5453669" y="4053075"/>
                <a:ext cx="137270" cy="116234"/>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63" name="组合 362"/>
              <p:cNvGrpSpPr/>
              <p:nvPr/>
            </p:nvGrpSpPr>
            <p:grpSpPr>
              <a:xfrm>
                <a:off x="5469014" y="3481852"/>
                <a:ext cx="428838" cy="794800"/>
                <a:chOff x="5469014" y="3481852"/>
                <a:chExt cx="428838" cy="794800"/>
              </a:xfrm>
            </p:grpSpPr>
            <p:cxnSp>
              <p:nvCxnSpPr>
                <p:cNvPr id="264" name="直接箭头连接符 263"/>
                <p:cNvCxnSpPr/>
                <p:nvPr/>
              </p:nvCxnSpPr>
              <p:spPr>
                <a:xfrm rot="5400000">
                  <a:off x="5481386" y="3583408"/>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rot="5400000" flipH="1">
                  <a:off x="5433985" y="3668840"/>
                  <a:ext cx="201025" cy="130968"/>
                  <a:chOff x="4911519" y="2818607"/>
                  <a:chExt cx="201025" cy="130968"/>
                </a:xfrm>
              </p:grpSpPr>
              <p:grpSp>
                <p:nvGrpSpPr>
                  <p:cNvPr id="305" name="组合 304"/>
                  <p:cNvGrpSpPr/>
                  <p:nvPr/>
                </p:nvGrpSpPr>
                <p:grpSpPr>
                  <a:xfrm>
                    <a:off x="4911519" y="2818607"/>
                    <a:ext cx="201025" cy="130968"/>
                    <a:chOff x="4911519" y="2818607"/>
                    <a:chExt cx="201025" cy="130968"/>
                  </a:xfrm>
                </p:grpSpPr>
                <p:sp>
                  <p:nvSpPr>
                    <p:cNvPr id="307" name="矩形 306"/>
                    <p:cNvSpPr/>
                    <p:nvPr/>
                  </p:nvSpPr>
                  <p:spPr>
                    <a:xfrm>
                      <a:off x="4911519" y="2826544"/>
                      <a:ext cx="201025"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08" name="直接连接符 307"/>
                    <p:cNvCxnSpPr/>
                    <p:nvPr/>
                  </p:nvCxnSpPr>
                  <p:spPr>
                    <a:xfrm>
                      <a:off x="4938711"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96061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98728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5011578"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06" name="直接连接符 305"/>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85" name="直接箭头连接符 284"/>
                <p:cNvCxnSpPr/>
                <p:nvPr/>
              </p:nvCxnSpPr>
              <p:spPr>
                <a:xfrm>
                  <a:off x="5520089" y="4195899"/>
                  <a:ext cx="0" cy="80753"/>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87" name="Text Box 79"/>
                <p:cNvSpPr txBox="1">
                  <a:spLocks noChangeArrowheads="1"/>
                </p:cNvSpPr>
                <p:nvPr/>
              </p:nvSpPr>
              <p:spPr bwMode="auto">
                <a:xfrm rot="5400000">
                  <a:off x="5446750" y="3597963"/>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X</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grpSp>
          <p:nvGrpSpPr>
            <p:cNvPr id="399" name="组合 398"/>
            <p:cNvGrpSpPr/>
            <p:nvPr/>
          </p:nvGrpSpPr>
          <p:grpSpPr>
            <a:xfrm>
              <a:off x="3833350" y="4788557"/>
              <a:ext cx="475447" cy="794801"/>
              <a:chOff x="3833350" y="4788557"/>
              <a:chExt cx="475447" cy="794801"/>
            </a:xfrm>
          </p:grpSpPr>
          <p:grpSp>
            <p:nvGrpSpPr>
              <p:cNvPr id="383" name="组合 382"/>
              <p:cNvGrpSpPr/>
              <p:nvPr/>
            </p:nvGrpSpPr>
            <p:grpSpPr>
              <a:xfrm>
                <a:off x="3833350" y="4839711"/>
                <a:ext cx="172720" cy="743647"/>
                <a:chOff x="3833350" y="4839711"/>
                <a:chExt cx="172720" cy="743647"/>
              </a:xfrm>
            </p:grpSpPr>
            <p:sp>
              <p:nvSpPr>
                <p:cNvPr id="367" name="矩形 366"/>
                <p:cNvSpPr/>
                <p:nvPr/>
              </p:nvSpPr>
              <p:spPr>
                <a:xfrm rot="5400000">
                  <a:off x="3842617" y="5160447"/>
                  <a:ext cx="154185" cy="172720"/>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8" name="矩形 367"/>
                <p:cNvSpPr/>
                <p:nvPr/>
              </p:nvSpPr>
              <p:spPr>
                <a:xfrm rot="5400000">
                  <a:off x="3852720" y="5361225"/>
                  <a:ext cx="130760" cy="119856"/>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70" name="直接箭头连接符 369"/>
                <p:cNvCxnSpPr/>
                <p:nvPr/>
              </p:nvCxnSpPr>
              <p:spPr>
                <a:xfrm rot="5400000">
                  <a:off x="3888802" y="4890114"/>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rot="5400000" flipH="1">
                  <a:off x="3833401" y="4968878"/>
                  <a:ext cx="201025" cy="144304"/>
                  <a:chOff x="4911519" y="2818607"/>
                  <a:chExt cx="201025" cy="130968"/>
                </a:xfrm>
              </p:grpSpPr>
              <p:grpSp>
                <p:nvGrpSpPr>
                  <p:cNvPr id="374" name="组合 373"/>
                  <p:cNvGrpSpPr/>
                  <p:nvPr/>
                </p:nvGrpSpPr>
                <p:grpSpPr>
                  <a:xfrm>
                    <a:off x="4911519" y="2818607"/>
                    <a:ext cx="201025" cy="130968"/>
                    <a:chOff x="4911519" y="2818607"/>
                    <a:chExt cx="201025" cy="130968"/>
                  </a:xfrm>
                </p:grpSpPr>
                <p:sp>
                  <p:nvSpPr>
                    <p:cNvPr id="376" name="矩形 375"/>
                    <p:cNvSpPr/>
                    <p:nvPr/>
                  </p:nvSpPr>
                  <p:spPr>
                    <a:xfrm>
                      <a:off x="4911519" y="2826544"/>
                      <a:ext cx="201025"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77" name="直接连接符 376"/>
                    <p:cNvCxnSpPr/>
                    <p:nvPr/>
                  </p:nvCxnSpPr>
                  <p:spPr>
                    <a:xfrm>
                      <a:off x="4938711"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496061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498728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p:nvPr/>
                  </p:nvCxnSpPr>
                  <p:spPr>
                    <a:xfrm>
                      <a:off x="5011578"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75" name="直接连接符 374"/>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72" name="直接箭头连接符 371"/>
                <p:cNvCxnSpPr/>
                <p:nvPr/>
              </p:nvCxnSpPr>
              <p:spPr>
                <a:xfrm>
                  <a:off x="3917981" y="5502605"/>
                  <a:ext cx="0" cy="80753"/>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73" name="Text Box 79"/>
              <p:cNvSpPr txBox="1">
                <a:spLocks noChangeArrowheads="1"/>
              </p:cNvSpPr>
              <p:nvPr/>
            </p:nvSpPr>
            <p:spPr bwMode="auto">
              <a:xfrm rot="5400000">
                <a:off x="3857695" y="4904668"/>
                <a:ext cx="567213"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Y</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401" name="组合 400"/>
            <p:cNvGrpSpPr/>
            <p:nvPr/>
          </p:nvGrpSpPr>
          <p:grpSpPr>
            <a:xfrm>
              <a:off x="4307037" y="4758922"/>
              <a:ext cx="467131" cy="832439"/>
              <a:chOff x="4307037" y="4758922"/>
              <a:chExt cx="467131" cy="832439"/>
            </a:xfrm>
          </p:grpSpPr>
          <p:grpSp>
            <p:nvGrpSpPr>
              <p:cNvPr id="384" name="组合 383"/>
              <p:cNvGrpSpPr/>
              <p:nvPr/>
            </p:nvGrpSpPr>
            <p:grpSpPr>
              <a:xfrm>
                <a:off x="4307037" y="4847714"/>
                <a:ext cx="172720" cy="743647"/>
                <a:chOff x="3833350" y="4839711"/>
                <a:chExt cx="172720" cy="743647"/>
              </a:xfrm>
            </p:grpSpPr>
            <p:sp>
              <p:nvSpPr>
                <p:cNvPr id="385" name="矩形 384"/>
                <p:cNvSpPr/>
                <p:nvPr/>
              </p:nvSpPr>
              <p:spPr>
                <a:xfrm rot="5400000">
                  <a:off x="3842617" y="5160447"/>
                  <a:ext cx="154185" cy="172720"/>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6" name="矩形 385"/>
                <p:cNvSpPr/>
                <p:nvPr/>
              </p:nvSpPr>
              <p:spPr>
                <a:xfrm rot="5400000">
                  <a:off x="3852720" y="5361225"/>
                  <a:ext cx="130760" cy="119856"/>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87" name="直接箭头连接符 386"/>
                <p:cNvCxnSpPr/>
                <p:nvPr/>
              </p:nvCxnSpPr>
              <p:spPr>
                <a:xfrm rot="5400000">
                  <a:off x="3886421" y="4890114"/>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88" name="组合 387"/>
                <p:cNvGrpSpPr/>
                <p:nvPr/>
              </p:nvGrpSpPr>
              <p:grpSpPr>
                <a:xfrm rot="5400000" flipH="1">
                  <a:off x="3833401" y="4968878"/>
                  <a:ext cx="201025" cy="144304"/>
                  <a:chOff x="4911519" y="2818607"/>
                  <a:chExt cx="201025" cy="130968"/>
                </a:xfrm>
              </p:grpSpPr>
              <p:grpSp>
                <p:nvGrpSpPr>
                  <p:cNvPr id="390" name="组合 389"/>
                  <p:cNvGrpSpPr/>
                  <p:nvPr/>
                </p:nvGrpSpPr>
                <p:grpSpPr>
                  <a:xfrm>
                    <a:off x="4911519" y="2818607"/>
                    <a:ext cx="201025" cy="130968"/>
                    <a:chOff x="4911519" y="2818607"/>
                    <a:chExt cx="201025" cy="130968"/>
                  </a:xfrm>
                </p:grpSpPr>
                <p:sp>
                  <p:nvSpPr>
                    <p:cNvPr id="392" name="矩形 391"/>
                    <p:cNvSpPr/>
                    <p:nvPr/>
                  </p:nvSpPr>
                  <p:spPr>
                    <a:xfrm>
                      <a:off x="4911519" y="2826544"/>
                      <a:ext cx="201025"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93" name="直接连接符 392"/>
                    <p:cNvCxnSpPr/>
                    <p:nvPr/>
                  </p:nvCxnSpPr>
                  <p:spPr>
                    <a:xfrm>
                      <a:off x="4938711"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a:off x="496061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498728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5011578"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8" name="直接连接符 397"/>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91" name="直接连接符 390"/>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9" name="直接箭头连接符 388"/>
                <p:cNvCxnSpPr/>
                <p:nvPr/>
              </p:nvCxnSpPr>
              <p:spPr>
                <a:xfrm>
                  <a:off x="3917981" y="5502605"/>
                  <a:ext cx="0" cy="80753"/>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400" name="Text Box 79"/>
              <p:cNvSpPr txBox="1">
                <a:spLocks noChangeArrowheads="1"/>
              </p:cNvSpPr>
              <p:nvPr/>
            </p:nvSpPr>
            <p:spPr bwMode="auto">
              <a:xfrm rot="5400000">
                <a:off x="4323065" y="4875033"/>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Z</a:t>
                </a:r>
                <a:endParaRPr kumimoji="1" lang="en-US" altLang="zh-CN"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cxnSp>
          <p:nvCxnSpPr>
            <p:cNvPr id="403" name="直接连接符 402"/>
            <p:cNvCxnSpPr/>
            <p:nvPr/>
          </p:nvCxnSpPr>
          <p:spPr>
            <a:xfrm>
              <a:off x="3116195" y="3812529"/>
              <a:ext cx="1291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a:off x="3116195" y="4246055"/>
              <a:ext cx="1291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a:off x="3116195" y="4677153"/>
              <a:ext cx="1291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4417300" y="3812529"/>
              <a:ext cx="0" cy="10271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 name="直接连接符 408"/>
            <p:cNvCxnSpPr/>
            <p:nvPr/>
          </p:nvCxnSpPr>
          <p:spPr>
            <a:xfrm>
              <a:off x="3941050" y="3820532"/>
              <a:ext cx="0" cy="10271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p:nvCxnSpPr>
          <p:spPr>
            <a:xfrm>
              <a:off x="3453073" y="3820532"/>
              <a:ext cx="0" cy="10271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20" name="组合 419"/>
            <p:cNvGrpSpPr/>
            <p:nvPr/>
          </p:nvGrpSpPr>
          <p:grpSpPr>
            <a:xfrm>
              <a:off x="4378043" y="3781052"/>
              <a:ext cx="72337" cy="930745"/>
              <a:chOff x="4378043" y="3781052"/>
              <a:chExt cx="72337" cy="930745"/>
            </a:xfrm>
          </p:grpSpPr>
          <p:sp>
            <p:nvSpPr>
              <p:cNvPr id="411" name="椭圆 410"/>
              <p:cNvSpPr/>
              <p:nvPr/>
            </p:nvSpPr>
            <p:spPr>
              <a:xfrm>
                <a:off x="4378044" y="3781052"/>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2" name="椭圆 411"/>
              <p:cNvSpPr/>
              <p:nvPr/>
            </p:nvSpPr>
            <p:spPr>
              <a:xfrm>
                <a:off x="4378043" y="4206641"/>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3" name="椭圆 412"/>
              <p:cNvSpPr/>
              <p:nvPr/>
            </p:nvSpPr>
            <p:spPr>
              <a:xfrm>
                <a:off x="4379397" y="4640814"/>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21" name="组合 420"/>
            <p:cNvGrpSpPr/>
            <p:nvPr/>
          </p:nvGrpSpPr>
          <p:grpSpPr>
            <a:xfrm>
              <a:off x="3908089" y="3784823"/>
              <a:ext cx="72337" cy="930745"/>
              <a:chOff x="3908089" y="3784823"/>
              <a:chExt cx="72337" cy="930745"/>
            </a:xfrm>
          </p:grpSpPr>
          <p:sp>
            <p:nvSpPr>
              <p:cNvPr id="414" name="椭圆 413"/>
              <p:cNvSpPr/>
              <p:nvPr/>
            </p:nvSpPr>
            <p:spPr>
              <a:xfrm>
                <a:off x="3908090" y="3784823"/>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5" name="椭圆 414"/>
              <p:cNvSpPr/>
              <p:nvPr/>
            </p:nvSpPr>
            <p:spPr>
              <a:xfrm>
                <a:off x="3908089" y="4210412"/>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6" name="椭圆 415"/>
              <p:cNvSpPr/>
              <p:nvPr/>
            </p:nvSpPr>
            <p:spPr>
              <a:xfrm>
                <a:off x="3909443" y="4644585"/>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22" name="组合 421"/>
            <p:cNvGrpSpPr/>
            <p:nvPr/>
          </p:nvGrpSpPr>
          <p:grpSpPr>
            <a:xfrm>
              <a:off x="3418876" y="3782655"/>
              <a:ext cx="72337" cy="930745"/>
              <a:chOff x="3418876" y="3782655"/>
              <a:chExt cx="72337" cy="930745"/>
            </a:xfrm>
          </p:grpSpPr>
          <p:sp>
            <p:nvSpPr>
              <p:cNvPr id="417" name="椭圆 416"/>
              <p:cNvSpPr/>
              <p:nvPr/>
            </p:nvSpPr>
            <p:spPr>
              <a:xfrm>
                <a:off x="3418877" y="3782655"/>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8" name="椭圆 417"/>
              <p:cNvSpPr/>
              <p:nvPr/>
            </p:nvSpPr>
            <p:spPr>
              <a:xfrm>
                <a:off x="3418876" y="4208244"/>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9" name="椭圆 418"/>
              <p:cNvSpPr/>
              <p:nvPr/>
            </p:nvSpPr>
            <p:spPr>
              <a:xfrm>
                <a:off x="3420230" y="4642417"/>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28"/>
                                        </p:tgtEl>
                                        <p:attrNameLst>
                                          <p:attrName>style.visibility</p:attrName>
                                        </p:attrNameLst>
                                      </p:cBhvr>
                                      <p:to>
                                        <p:strVal val="visible"/>
                                      </p:to>
                                    </p:set>
                                    <p:animEffect transition="in" filter="wipe(left)">
                                      <p:cBhvr>
                                        <p:cTn id="11" dur="500"/>
                                        <p:tgtEl>
                                          <p:spTgt spid="528"/>
                                        </p:tgtEl>
                                      </p:cBhvr>
                                    </p:animEffect>
                                  </p:childTnLst>
                                </p:cTn>
                              </p:par>
                            </p:childTnLst>
                          </p:cTn>
                        </p:par>
                        <p:par>
                          <p:cTn id="12" fill="hold">
                            <p:stCondLst>
                              <p:cond delay="1000"/>
                            </p:stCondLst>
                            <p:childTnLst>
                              <p:par>
                                <p:cTn id="13" presetID="26" presetClass="emph" presetSubtype="0" repeatCount="2000" fill="hold" nodeType="afterEffect">
                                  <p:stCondLst>
                                    <p:cond delay="0"/>
                                  </p:stCondLst>
                                  <p:childTnLst>
                                    <p:animEffect transition="out" filter="fade">
                                      <p:cBhvr>
                                        <p:cTn id="14" dur="500" tmFilter="0, 0; .2, .5; .8, .5; 1, 0"/>
                                        <p:tgtEl>
                                          <p:spTgt spid="528"/>
                                        </p:tgtEl>
                                      </p:cBhvr>
                                    </p:animEffect>
                                    <p:animScale>
                                      <p:cBhvr>
                                        <p:cTn id="15" dur="250" autoRev="1" fill="hold"/>
                                        <p:tgtEl>
                                          <p:spTgt spid="528"/>
                                        </p:tgtEl>
                                      </p:cBhvr>
                                      <p:by x="105000" y="105000"/>
                                    </p:animScale>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23"/>
                                        </p:tgtEl>
                                        <p:attrNameLst>
                                          <p:attrName>style.visibility</p:attrName>
                                        </p:attrNameLst>
                                      </p:cBhvr>
                                      <p:to>
                                        <p:strVal val="visible"/>
                                      </p:to>
                                    </p:set>
                                    <p:animEffect transition="in" filter="wipe(left)">
                                      <p:cBhvr>
                                        <p:cTn id="19" dur="500"/>
                                        <p:tgtEl>
                                          <p:spTgt spid="423"/>
                                        </p:tgtEl>
                                      </p:cBhvr>
                                    </p:animEffect>
                                  </p:childTnLst>
                                </p:cTn>
                              </p:par>
                            </p:childTnLst>
                          </p:cTn>
                        </p:par>
                        <p:par>
                          <p:cTn id="20" fill="hold">
                            <p:stCondLst>
                              <p:cond delay="2000"/>
                            </p:stCondLst>
                            <p:childTnLst>
                              <p:par>
                                <p:cTn id="21" presetID="26" presetClass="emph" presetSubtype="0" repeatCount="2000" fill="hold" nodeType="afterEffect">
                                  <p:stCondLst>
                                    <p:cond delay="0"/>
                                  </p:stCondLst>
                                  <p:childTnLst>
                                    <p:animEffect transition="out" filter="fade">
                                      <p:cBhvr>
                                        <p:cTn id="22" dur="500" tmFilter="0, 0; .2, .5; .8, .5; 1, 0"/>
                                        <p:tgtEl>
                                          <p:spTgt spid="423"/>
                                        </p:tgtEl>
                                      </p:cBhvr>
                                    </p:animEffect>
                                    <p:animScale>
                                      <p:cBhvr>
                                        <p:cTn id="23" dur="250" autoRev="1" fill="hold"/>
                                        <p:tgtEl>
                                          <p:spTgt spid="423"/>
                                        </p:tgtEl>
                                      </p:cBhvr>
                                      <p:by x="105000" y="105000"/>
                                    </p:animScale>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wipe(left)">
                                      <p:cBhvr>
                                        <p:cTn id="27" dur="500"/>
                                        <p:tgtEl>
                                          <p:spTgt spid="424"/>
                                        </p:tgtEl>
                                      </p:cBhvr>
                                    </p:animEffect>
                                  </p:childTnLst>
                                </p:cTn>
                              </p:par>
                            </p:childTnLst>
                          </p:cTn>
                        </p:par>
                        <p:par>
                          <p:cTn id="28" fill="hold">
                            <p:stCondLst>
                              <p:cond delay="3000"/>
                            </p:stCondLst>
                            <p:childTnLst>
                              <p:par>
                                <p:cTn id="29" presetID="26" presetClass="emph" presetSubtype="0" repeatCount="2000" fill="hold" nodeType="afterEffect">
                                  <p:stCondLst>
                                    <p:cond delay="0"/>
                                  </p:stCondLst>
                                  <p:childTnLst>
                                    <p:animEffect transition="out" filter="fade">
                                      <p:cBhvr>
                                        <p:cTn id="30" dur="500" tmFilter="0, 0; .2, .5; .8, .5; 1, 0"/>
                                        <p:tgtEl>
                                          <p:spTgt spid="424"/>
                                        </p:tgtEl>
                                      </p:cBhvr>
                                    </p:animEffect>
                                    <p:animScale>
                                      <p:cBhvr>
                                        <p:cTn id="31" dur="250" autoRev="1" fill="hold"/>
                                        <p:tgtEl>
                                          <p:spTgt spid="4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路由器交换结构</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515938" y="1514317"/>
            <a:ext cx="3065466" cy="526731"/>
            <a:chOff x="722008" y="1303131"/>
            <a:chExt cx="2926997" cy="502939"/>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70"/>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内存交换</a:t>
              </a:r>
            </a:p>
          </p:txBody>
        </p:sp>
      </p:grpSp>
      <p:sp>
        <p:nvSpPr>
          <p:cNvPr id="59" name="Text Box 79"/>
          <p:cNvSpPr txBox="1">
            <a:spLocks noChangeArrowheads="1"/>
          </p:cNvSpPr>
          <p:nvPr/>
        </p:nvSpPr>
        <p:spPr bwMode="auto">
          <a:xfrm>
            <a:off x="1341120" y="2105025"/>
            <a:ext cx="862139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输入和输出端口间的交换是在路由处理器的直接控制下完成</a:t>
            </a: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分组被拷贝到系统内存中，在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CPU</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的控制下转发至输出端口</a:t>
            </a: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转发速度受限于内存带宽（每个分组走两次总线）</a:t>
            </a:r>
          </a:p>
        </p:txBody>
      </p:sp>
      <p:sp>
        <p:nvSpPr>
          <p:cNvPr id="70" name="Line 13"/>
          <p:cNvSpPr>
            <a:spLocks noChangeShapeType="1"/>
          </p:cNvSpPr>
          <p:nvPr/>
        </p:nvSpPr>
        <p:spPr bwMode="auto">
          <a:xfrm>
            <a:off x="2737774" y="5176137"/>
            <a:ext cx="1223755"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1" name="Line 14"/>
          <p:cNvSpPr>
            <a:spLocks noChangeShapeType="1"/>
          </p:cNvSpPr>
          <p:nvPr/>
        </p:nvSpPr>
        <p:spPr bwMode="auto">
          <a:xfrm>
            <a:off x="3961528" y="5176137"/>
            <a:ext cx="0" cy="936279"/>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2" name="Line 15"/>
          <p:cNvSpPr>
            <a:spLocks noChangeShapeType="1"/>
          </p:cNvSpPr>
          <p:nvPr/>
        </p:nvSpPr>
        <p:spPr bwMode="auto">
          <a:xfrm>
            <a:off x="3961528" y="6112416"/>
            <a:ext cx="1439711"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3" name="Line 16"/>
          <p:cNvSpPr>
            <a:spLocks noChangeShapeType="1"/>
          </p:cNvSpPr>
          <p:nvPr/>
        </p:nvSpPr>
        <p:spPr bwMode="auto">
          <a:xfrm flipV="1">
            <a:off x="5401240" y="5176772"/>
            <a:ext cx="0" cy="936279"/>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4" name="Line 17"/>
          <p:cNvSpPr>
            <a:spLocks noChangeShapeType="1"/>
          </p:cNvSpPr>
          <p:nvPr/>
        </p:nvSpPr>
        <p:spPr bwMode="auto">
          <a:xfrm>
            <a:off x="5401240" y="5176137"/>
            <a:ext cx="503899"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5" name="Line 18"/>
          <p:cNvSpPr>
            <a:spLocks noChangeShapeType="1"/>
          </p:cNvSpPr>
          <p:nvPr/>
        </p:nvSpPr>
        <p:spPr bwMode="auto">
          <a:xfrm>
            <a:off x="5905139" y="5176137"/>
            <a:ext cx="0" cy="936279"/>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6" name="Line 19"/>
          <p:cNvSpPr>
            <a:spLocks noChangeShapeType="1"/>
          </p:cNvSpPr>
          <p:nvPr/>
        </p:nvSpPr>
        <p:spPr bwMode="auto">
          <a:xfrm>
            <a:off x="5905139" y="6112416"/>
            <a:ext cx="1151769"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7" name="Line 20"/>
          <p:cNvSpPr>
            <a:spLocks noChangeShapeType="1"/>
          </p:cNvSpPr>
          <p:nvPr/>
        </p:nvSpPr>
        <p:spPr bwMode="auto">
          <a:xfrm flipV="1">
            <a:off x="7056908" y="5032094"/>
            <a:ext cx="0" cy="1080322"/>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8" name="Line 21"/>
          <p:cNvSpPr>
            <a:spLocks noChangeShapeType="1"/>
          </p:cNvSpPr>
          <p:nvPr/>
        </p:nvSpPr>
        <p:spPr bwMode="auto">
          <a:xfrm>
            <a:off x="7056908" y="5032094"/>
            <a:ext cx="1151769"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2521817" y="4315049"/>
            <a:ext cx="6046788" cy="1970087"/>
            <a:chOff x="1080814" y="4142329"/>
            <a:chExt cx="6046788" cy="1970087"/>
          </a:xfrm>
        </p:grpSpPr>
        <p:sp>
          <p:nvSpPr>
            <p:cNvPr id="61" name="Rectangle 4"/>
            <p:cNvSpPr>
              <a:spLocks noChangeArrowheads="1"/>
            </p:cNvSpPr>
            <p:nvPr/>
          </p:nvSpPr>
          <p:spPr bwMode="auto">
            <a:xfrm>
              <a:off x="2160598" y="4816030"/>
              <a:ext cx="791841" cy="64819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Normal" panose="020B0400000000000000" pitchFamily="34" charset="-122"/>
                <a:ea typeface="思源黑体 CN Normal" panose="020B0400000000000000" pitchFamily="34" charset="-122"/>
                <a:cs typeface="Arial" panose="020B0704020202020204" pitchFamily="34" charset="0"/>
              </a:endParaRPr>
            </a:p>
          </p:txBody>
        </p:sp>
        <p:sp>
          <p:nvSpPr>
            <p:cNvPr id="62" name="Rectangle 5"/>
            <p:cNvSpPr>
              <a:spLocks noChangeArrowheads="1"/>
            </p:cNvSpPr>
            <p:nvPr/>
          </p:nvSpPr>
          <p:spPr bwMode="auto">
            <a:xfrm>
              <a:off x="5255977" y="4816030"/>
              <a:ext cx="791841" cy="64819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Normal" panose="020B0400000000000000" pitchFamily="34" charset="-122"/>
                <a:ea typeface="思源黑体 CN Normal" panose="020B0400000000000000" pitchFamily="34" charset="-122"/>
                <a:cs typeface="Arial" panose="020B0704020202020204" pitchFamily="34" charset="0"/>
              </a:endParaRPr>
            </a:p>
          </p:txBody>
        </p:sp>
        <p:sp>
          <p:nvSpPr>
            <p:cNvPr id="63" name="Rectangle 6"/>
            <p:cNvSpPr>
              <a:spLocks noChangeArrowheads="1"/>
            </p:cNvSpPr>
            <p:nvPr/>
          </p:nvSpPr>
          <p:spPr bwMode="auto">
            <a:xfrm>
              <a:off x="3312367" y="4527944"/>
              <a:ext cx="1655668" cy="9362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Normal" panose="020B0400000000000000" pitchFamily="34" charset="-122"/>
                <a:ea typeface="思源黑体 CN Normal" panose="020B0400000000000000" pitchFamily="34" charset="-122"/>
                <a:cs typeface="Arial" panose="020B0704020202020204" pitchFamily="34" charset="0"/>
              </a:endParaRPr>
            </a:p>
          </p:txBody>
        </p:sp>
        <p:sp>
          <p:nvSpPr>
            <p:cNvPr id="64" name="Line 7"/>
            <p:cNvSpPr>
              <a:spLocks noChangeShapeType="1"/>
            </p:cNvSpPr>
            <p:nvPr/>
          </p:nvSpPr>
          <p:spPr bwMode="auto">
            <a:xfrm>
              <a:off x="1872655" y="6112416"/>
              <a:ext cx="4391120" cy="0"/>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65" name="Line 8"/>
            <p:cNvSpPr>
              <a:spLocks noChangeShapeType="1"/>
            </p:cNvSpPr>
            <p:nvPr/>
          </p:nvSpPr>
          <p:spPr bwMode="auto">
            <a:xfrm>
              <a:off x="2592511" y="5464223"/>
              <a:ext cx="1500" cy="6481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66" name="Line 9"/>
            <p:cNvSpPr>
              <a:spLocks noChangeShapeType="1"/>
            </p:cNvSpPr>
            <p:nvPr/>
          </p:nvSpPr>
          <p:spPr bwMode="auto">
            <a:xfrm flipH="1">
              <a:off x="4158197" y="5464223"/>
              <a:ext cx="0" cy="6481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67" name="Line 10"/>
            <p:cNvSpPr>
              <a:spLocks noChangeShapeType="1"/>
            </p:cNvSpPr>
            <p:nvPr/>
          </p:nvSpPr>
          <p:spPr bwMode="auto">
            <a:xfrm flipH="1">
              <a:off x="5722384" y="5464223"/>
              <a:ext cx="0" cy="6481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68" name="Line 11"/>
            <p:cNvSpPr>
              <a:spLocks noChangeShapeType="1"/>
            </p:cNvSpPr>
            <p:nvPr/>
          </p:nvSpPr>
          <p:spPr bwMode="auto">
            <a:xfrm flipH="1">
              <a:off x="1080814" y="5032094"/>
              <a:ext cx="10797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69" name="Line 12"/>
            <p:cNvSpPr>
              <a:spLocks noChangeShapeType="1"/>
            </p:cNvSpPr>
            <p:nvPr/>
          </p:nvSpPr>
          <p:spPr bwMode="auto">
            <a:xfrm flipH="1">
              <a:off x="6047818" y="4960073"/>
              <a:ext cx="10797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Normal" panose="020B0400000000000000" pitchFamily="34" charset="-122"/>
                <a:ea typeface="思源黑体 CN Normal" panose="020B0400000000000000" pitchFamily="34" charset="-122"/>
              </a:endParaRPr>
            </a:p>
          </p:txBody>
        </p:sp>
        <p:sp>
          <p:nvSpPr>
            <p:cNvPr id="79" name="Text Box 22"/>
            <p:cNvSpPr txBox="1">
              <a:spLocks noChangeArrowheads="1"/>
            </p:cNvSpPr>
            <p:nvPr/>
          </p:nvSpPr>
          <p:spPr bwMode="auto">
            <a:xfrm>
              <a:off x="2145601" y="4164836"/>
              <a:ext cx="1108278" cy="3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a:latin typeface="思源黑体 CN Normal" panose="020B0400000000000000" pitchFamily="34" charset="-122"/>
                  <a:ea typeface="思源黑体 CN Normal" panose="020B0400000000000000" pitchFamily="34" charset="-122"/>
                  <a:cs typeface="Arial" panose="020B0704020202020204" pitchFamily="34" charset="0"/>
                </a:rPr>
                <a:t>输入端口</a:t>
              </a:r>
            </a:p>
          </p:txBody>
        </p:sp>
        <p:sp>
          <p:nvSpPr>
            <p:cNvPr id="80" name="Text Box 23"/>
            <p:cNvSpPr txBox="1">
              <a:spLocks noChangeArrowheads="1"/>
            </p:cNvSpPr>
            <p:nvPr/>
          </p:nvSpPr>
          <p:spPr bwMode="auto">
            <a:xfrm>
              <a:off x="5255977" y="4178340"/>
              <a:ext cx="1108278" cy="3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a:latin typeface="思源黑体 CN Normal" panose="020B0400000000000000" pitchFamily="34" charset="-122"/>
                  <a:ea typeface="思源黑体 CN Normal" panose="020B0400000000000000" pitchFamily="34" charset="-122"/>
                  <a:cs typeface="Arial" panose="020B0704020202020204" pitchFamily="34" charset="0"/>
                </a:rPr>
                <a:t>输出端口</a:t>
              </a:r>
            </a:p>
          </p:txBody>
        </p:sp>
        <p:sp>
          <p:nvSpPr>
            <p:cNvPr id="81" name="Text Box 24"/>
            <p:cNvSpPr txBox="1">
              <a:spLocks noChangeArrowheads="1"/>
            </p:cNvSpPr>
            <p:nvPr/>
          </p:nvSpPr>
          <p:spPr bwMode="auto">
            <a:xfrm>
              <a:off x="3702289" y="4142329"/>
              <a:ext cx="782843" cy="38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zh-CN" altLang="en-US" u="none">
                  <a:latin typeface="思源黑体 CN Normal" panose="020B0400000000000000" pitchFamily="34" charset="-122"/>
                  <a:ea typeface="思源黑体 CN Normal" panose="020B0400000000000000" pitchFamily="34" charset="-122"/>
                  <a:cs typeface="Arial" panose="020B0704020202020204" pitchFamily="34" charset="0"/>
                </a:rPr>
                <a:t>内存</a:t>
              </a:r>
            </a:p>
          </p:txBody>
        </p:sp>
        <p:sp>
          <p:nvSpPr>
            <p:cNvPr id="82" name="Text Box 25"/>
            <p:cNvSpPr txBox="1">
              <a:spLocks noChangeArrowheads="1"/>
            </p:cNvSpPr>
            <p:nvPr/>
          </p:nvSpPr>
          <p:spPr bwMode="auto">
            <a:xfrm>
              <a:off x="5960836" y="5605265"/>
              <a:ext cx="1108278" cy="3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a:latin typeface="思源黑体 CN Normal" panose="020B0400000000000000" pitchFamily="34" charset="-122"/>
                  <a:ea typeface="思源黑体 CN Normal" panose="020B0400000000000000" pitchFamily="34" charset="-122"/>
                  <a:cs typeface="Arial" panose="020B0704020202020204" pitchFamily="34" charset="0"/>
                </a:rPr>
                <a:t>系统总线</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animEffect transition="in" filter="wipe(left)">
                                      <p:cBhvr>
                                        <p:cTn id="11" dur="500"/>
                                        <p:tgtEl>
                                          <p:spTgt spid="5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animEffect transition="in" filter="wipe(left)">
                                      <p:cBhvr>
                                        <p:cTn id="15" dur="500"/>
                                        <p:tgtEl>
                                          <p:spTgt spid="59">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animEffect transition="in" filter="wipe(left)">
                                      <p:cBhvr>
                                        <p:cTn id="19" dur="500"/>
                                        <p:tgtEl>
                                          <p:spTgt spid="59">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500"/>
                                        <p:tgtEl>
                                          <p:spTgt spid="70"/>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left)">
                                      <p:cBhvr>
                                        <p:cTn id="43" dur="500"/>
                                        <p:tgtEl>
                                          <p:spTgt spid="74"/>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up)">
                                      <p:cBhvr>
                                        <p:cTn id="47" dur="500"/>
                                        <p:tgtEl>
                                          <p:spTgt spid="7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down)">
                                      <p:cBhvr>
                                        <p:cTn id="55" dur="500"/>
                                        <p:tgtEl>
                                          <p:spTgt spid="7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left)">
                                      <p:cBhvr>
                                        <p:cTn id="59" dur="500"/>
                                        <p:tgtEl>
                                          <p:spTgt spid="78"/>
                                        </p:tgtEl>
                                      </p:cBhvr>
                                    </p:animEffect>
                                  </p:childTnLst>
                                </p:cTn>
                              </p:par>
                            </p:childTnLst>
                          </p:cTn>
                        </p:par>
                        <p:par>
                          <p:cTn id="60" fill="hold">
                            <p:stCondLst>
                              <p:cond delay="7000"/>
                            </p:stCondLst>
                            <p:childTnLst>
                              <p:par>
                                <p:cTn id="61" presetID="26" presetClass="emph" presetSubtype="0" repeatCount="2000" fill="hold" grpId="1" nodeType="afterEffect">
                                  <p:stCondLst>
                                    <p:cond delay="0"/>
                                  </p:stCondLst>
                                  <p:childTnLst>
                                    <p:animEffect transition="out" filter="fade">
                                      <p:cBhvr>
                                        <p:cTn id="62" dur="500" tmFilter="0, 0; .2, .5; .8, .5; 1, 0"/>
                                        <p:tgtEl>
                                          <p:spTgt spid="59">
                                            <p:txEl>
                                              <p:pRg st="4" end="4"/>
                                            </p:txEl>
                                          </p:spTgt>
                                        </p:tgtEl>
                                      </p:cBhvr>
                                    </p:animEffect>
                                    <p:animScale>
                                      <p:cBhvr>
                                        <p:cTn id="63" dur="250" autoRev="1" fill="hold"/>
                                        <p:tgtEl>
                                          <p:spTgt spid="59">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59" grpId="1" uiExpand="1" build="allAtOnce"/>
      <p:bldP spid="70" grpId="0" animBg="1"/>
      <p:bldP spid="71" grpId="0" animBg="1"/>
      <p:bldP spid="72" grpId="0" animBg="1"/>
      <p:bldP spid="73" grpId="0" bldLvl="0" animBg="1"/>
      <p:bldP spid="74" grpId="0" animBg="1"/>
      <p:bldP spid="75" grpId="0" animBg="1"/>
      <p:bldP spid="76" grpId="0" animBg="1"/>
      <p:bldP spid="77" grpId="0" animBg="1"/>
      <p:bldP spid="7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路由器交换结构</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515938" y="1514317"/>
            <a:ext cx="3065466" cy="526732"/>
            <a:chOff x="722008" y="1303131"/>
            <a:chExt cx="2926997" cy="502940"/>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71"/>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总线交换</a:t>
              </a:r>
            </a:p>
          </p:txBody>
        </p:sp>
      </p:grpSp>
      <p:sp>
        <p:nvSpPr>
          <p:cNvPr id="59" name="Text Box 79"/>
          <p:cNvSpPr txBox="1">
            <a:spLocks noChangeArrowheads="1"/>
          </p:cNvSpPr>
          <p:nvPr/>
        </p:nvSpPr>
        <p:spPr bwMode="auto">
          <a:xfrm>
            <a:off x="1174933" y="2173520"/>
            <a:ext cx="10187611" cy="293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输入报文经共享总线将分组直接转发到输出端口。</a:t>
            </a:r>
          </a:p>
          <a:p>
            <a:pPr marL="342900" indent="-342900">
              <a:lnSpc>
                <a:spcPct val="200000"/>
              </a:lnSpc>
              <a:buClr>
                <a:srgbClr val="009FF6"/>
              </a:buClr>
              <a:buFont typeface="Wingdings" panose="05000000000000000000" pitchFamily="2" charset="2"/>
              <a:buChar char="p"/>
            </a:pP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总线交换速度</a:t>
            </a: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受限</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于总线带宽。</a:t>
            </a:r>
          </a:p>
          <a:p>
            <a:pPr marL="342900" indent="-342900">
              <a:lnSpc>
                <a:spcPct val="20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Cisco 5600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32Gbps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总线，能满足大多接入网或企业网的路由转发速率需求。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animEffect transition="in" filter="wipe(left)">
                                      <p:cBhvr>
                                        <p:cTn id="11" dur="500"/>
                                        <p:tgtEl>
                                          <p:spTgt spid="5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1" end="1"/>
                                            </p:txEl>
                                          </p:spTgt>
                                        </p:tgtEl>
                                        <p:attrNameLst>
                                          <p:attrName>style.visibility</p:attrName>
                                        </p:attrNameLst>
                                      </p:cBhvr>
                                      <p:to>
                                        <p:strVal val="visible"/>
                                      </p:to>
                                    </p:set>
                                    <p:animEffect transition="in" filter="wipe(left)">
                                      <p:cBhvr>
                                        <p:cTn id="15" dur="500"/>
                                        <p:tgtEl>
                                          <p:spTgt spid="59">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
                                            <p:txEl>
                                              <p:pRg st="2" end="2"/>
                                            </p:txEl>
                                          </p:spTgt>
                                        </p:tgtEl>
                                        <p:attrNameLst>
                                          <p:attrName>style.visibility</p:attrName>
                                        </p:attrNameLst>
                                      </p:cBhvr>
                                      <p:to>
                                        <p:strVal val="visible"/>
                                      </p:to>
                                    </p:set>
                                    <p:animEffect transition="in" filter="wipe(left)">
                                      <p:cBhvr>
                                        <p:cTn id="19" dur="500"/>
                                        <p:tgtEl>
                                          <p:spTgt spid="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665787" cy="1428589"/>
            <a:chOff x="551030" y="-368704"/>
            <a:chExt cx="5665787" cy="1428589"/>
          </a:xfrm>
        </p:grpSpPr>
        <p:grpSp>
          <p:nvGrpSpPr>
            <p:cNvPr id="29" name="组合 28"/>
            <p:cNvGrpSpPr/>
            <p:nvPr/>
          </p:nvGrpSpPr>
          <p:grpSpPr>
            <a:xfrm>
              <a:off x="1201631" y="303925"/>
              <a:ext cx="5015186" cy="687997"/>
              <a:chOff x="1839058" y="967769"/>
              <a:chExt cx="5015186" cy="687997"/>
            </a:xfrm>
          </p:grpSpPr>
          <p:sp>
            <p:nvSpPr>
              <p:cNvPr id="31" name="矩形: 圆角 30"/>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51736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路由器交换结构</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515938" y="1514317"/>
            <a:ext cx="3065466" cy="526733"/>
            <a:chOff x="722008" y="1303131"/>
            <a:chExt cx="2926997" cy="502941"/>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72"/>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内联网络</a:t>
              </a:r>
            </a:p>
          </p:txBody>
        </p:sp>
      </p:grpSp>
      <p:sp>
        <p:nvSpPr>
          <p:cNvPr id="59" name="Text Box 79"/>
          <p:cNvSpPr txBox="1">
            <a:spLocks noChangeArrowheads="1"/>
          </p:cNvSpPr>
          <p:nvPr/>
        </p:nvSpPr>
        <p:spPr bwMode="auto">
          <a:xfrm>
            <a:off x="958890" y="2329609"/>
            <a:ext cx="10650992" cy="367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克服总线带宽限制。</a:t>
            </a:r>
          </a:p>
          <a:p>
            <a:pPr marL="342900" indent="-342900">
              <a:lnSpc>
                <a:spcPct val="20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Banyan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网络：用于计算机体系结构中多处理机互连。</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固定分组转发：将长度变化的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分组拆分为固定尺寸的信元，通过交换网络进行转发 。</a:t>
            </a:r>
          </a:p>
          <a:p>
            <a:pPr marL="342900" indent="-342900">
              <a:lnSpc>
                <a:spcPct val="20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Cisco 12000: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通过内联网络交换速度为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60Gb/s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2" name="Picture 7">
            <a:extLst>
              <a:ext uri="{FF2B5EF4-FFF2-40B4-BE49-F238E27FC236}">
                <a16:creationId xmlns:a16="http://schemas.microsoft.com/office/drawing/2014/main" id="{77AF515E-CC67-4F3C-F64F-3CB00DBC8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892" y="1337399"/>
            <a:ext cx="29241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animEffect transition="in" filter="wipe(left)">
                                      <p:cBhvr>
                                        <p:cTn id="11" dur="500"/>
                                        <p:tgtEl>
                                          <p:spTgt spid="5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1" end="1"/>
                                            </p:txEl>
                                          </p:spTgt>
                                        </p:tgtEl>
                                        <p:attrNameLst>
                                          <p:attrName>style.visibility</p:attrName>
                                        </p:attrNameLst>
                                      </p:cBhvr>
                                      <p:to>
                                        <p:strVal val="visible"/>
                                      </p:to>
                                    </p:set>
                                    <p:animEffect transition="in" filter="wipe(left)">
                                      <p:cBhvr>
                                        <p:cTn id="15" dur="500"/>
                                        <p:tgtEl>
                                          <p:spTgt spid="59">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
                                            <p:txEl>
                                              <p:pRg st="2" end="2"/>
                                            </p:txEl>
                                          </p:spTgt>
                                        </p:tgtEl>
                                        <p:attrNameLst>
                                          <p:attrName>style.visibility</p:attrName>
                                        </p:attrNameLst>
                                      </p:cBhvr>
                                      <p:to>
                                        <p:strVal val="visible"/>
                                      </p:to>
                                    </p:set>
                                    <p:animEffect transition="in" filter="wipe(left)">
                                      <p:cBhvr>
                                        <p:cTn id="19" dur="500"/>
                                        <p:tgtEl>
                                          <p:spTgt spid="59">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
                                            <p:txEl>
                                              <p:pRg st="3" end="3"/>
                                            </p:txEl>
                                          </p:spTgt>
                                        </p:tgtEl>
                                        <p:attrNameLst>
                                          <p:attrName>style.visibility</p:attrName>
                                        </p:attrNameLst>
                                      </p:cBhvr>
                                      <p:to>
                                        <p:strVal val="visible"/>
                                      </p:to>
                                    </p:set>
                                    <p:animEffect transition="in" filter="wipe(left)">
                                      <p:cBhvr>
                                        <p:cTn id="23" dur="500"/>
                                        <p:tgtEl>
                                          <p:spTgt spid="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532511" y="1423107"/>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010629" y="2261490"/>
            <a:ext cx="6944711" cy="2442684"/>
            <a:chOff x="795849" y="2437544"/>
            <a:chExt cx="6944711" cy="2442684"/>
          </a:xfrm>
        </p:grpSpPr>
        <p:grpSp>
          <p:nvGrpSpPr>
            <p:cNvPr id="9" name="组合 8"/>
            <p:cNvGrpSpPr/>
            <p:nvPr/>
          </p:nvGrpSpPr>
          <p:grpSpPr>
            <a:xfrm>
              <a:off x="795849" y="2437544"/>
              <a:ext cx="6944711" cy="1762695"/>
              <a:chOff x="596888" y="1828158"/>
              <a:chExt cx="5208542" cy="1322021"/>
            </a:xfrm>
          </p:grpSpPr>
          <p:sp>
            <p:nvSpPr>
              <p:cNvPr id="11" name="矩形 10"/>
              <p:cNvSpPr/>
              <p:nvPr/>
            </p:nvSpPr>
            <p:spPr>
              <a:xfrm>
                <a:off x="2492979" y="1828158"/>
                <a:ext cx="3312451"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网络层概述</a:t>
                </a:r>
              </a:p>
            </p:txBody>
          </p:sp>
          <p:sp>
            <p:nvSpPr>
              <p:cNvPr id="12" name="矩形 11"/>
              <p:cNvSpPr/>
              <p:nvPr/>
            </p:nvSpPr>
            <p:spPr>
              <a:xfrm>
                <a:off x="1055083" y="2281744"/>
                <a:ext cx="4750347" cy="761747"/>
              </a:xfrm>
              <a:prstGeom prst="rect">
                <a:avLst/>
              </a:prstGeom>
            </p:spPr>
            <p:txBody>
              <a:bodyPr wrap="none">
                <a:spAutoFit/>
              </a:bodyPr>
              <a:lstStyle/>
              <a:p>
                <a:r>
                  <a:rPr lang="en-US" altLang="zh-CN" sz="6000" spc="300" baseline="-25000" dirty="0" err="1">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verview</a:t>
                </a:r>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of Network</a:t>
                </a:r>
                <a:r>
                  <a:rPr lang="en-US" altLang="zh-CN" sz="6000" spc="3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a:t>
                </a:r>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Layer</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596888" y="2217483"/>
                <a:ext cx="583334"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O</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flipV="1">
                <a:off x="741011" y="3107754"/>
                <a:ext cx="4866181" cy="42425"/>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236802" y="417234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202793" y="1832412"/>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CF650072-81DB-4714-BD7E-E6D83AAA2C70}"/>
              </a:ext>
            </a:extLst>
          </p:cNvPr>
          <p:cNvSpPr>
            <a:spLocks noGrp="1"/>
          </p:cNvSpPr>
          <p:nvPr>
            <p:ph type="sldNum" sz="quarter" idx="12"/>
          </p:nvPr>
        </p:nvSpPr>
        <p:spPr/>
        <p:txBody>
          <a:bodyPr/>
          <a:lstStyle/>
          <a:p>
            <a:fld id="{91F2D4EF-46D4-4764-B373-FC59CD1D281E}" type="slidenum">
              <a:rPr lang="zh-CN" altLang="en-US" smtClean="0"/>
              <a:t>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41787" cy="1428589"/>
            <a:chOff x="551030" y="-368704"/>
            <a:chExt cx="4141787" cy="1428589"/>
          </a:xfrm>
        </p:grpSpPr>
        <p:grpSp>
          <p:nvGrpSpPr>
            <p:cNvPr id="29" name="组合 28"/>
            <p:cNvGrpSpPr/>
            <p:nvPr/>
          </p:nvGrpSpPr>
          <p:grpSpPr>
            <a:xfrm>
              <a:off x="1201631" y="303925"/>
              <a:ext cx="3491186" cy="687997"/>
              <a:chOff x="1839058" y="967769"/>
              <a:chExt cx="3491186" cy="687997"/>
            </a:xfrm>
          </p:grpSpPr>
          <p:sp>
            <p:nvSpPr>
              <p:cNvPr id="31" name="矩形: 圆角 30"/>
              <p:cNvSpPr/>
              <p:nvPr/>
            </p:nvSpPr>
            <p:spPr>
              <a:xfrm>
                <a:off x="1839058" y="967769"/>
                <a:ext cx="3491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42777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输出端口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 name="组合 13"/>
          <p:cNvGrpSpPr/>
          <p:nvPr/>
        </p:nvGrpSpPr>
        <p:grpSpPr>
          <a:xfrm>
            <a:off x="1080814" y="2296511"/>
            <a:ext cx="6571665" cy="904863"/>
            <a:chOff x="1403750" y="3593123"/>
            <a:chExt cx="6571665" cy="904863"/>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0" y="3593123"/>
              <a:ext cx="598948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缓存管理：当交换结构转交给输出端口的速率超过输出链路速率时。</a:t>
              </a:r>
            </a:p>
          </p:txBody>
        </p:sp>
      </p:grpSp>
      <p:grpSp>
        <p:nvGrpSpPr>
          <p:cNvPr id="19" name="组合 18"/>
          <p:cNvGrpSpPr/>
          <p:nvPr/>
        </p:nvGrpSpPr>
        <p:grpSpPr>
          <a:xfrm>
            <a:off x="1080814" y="3540275"/>
            <a:ext cx="6571665" cy="904863"/>
            <a:chOff x="1403750" y="3593123"/>
            <a:chExt cx="6571665" cy="904863"/>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598948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调度原则：在数据报队列中选择数据报进行传输。</a:t>
              </a:r>
            </a:p>
          </p:txBody>
        </p:sp>
      </p:grpSp>
      <p:sp>
        <p:nvSpPr>
          <p:cNvPr id="25" name="Text Box 9"/>
          <p:cNvSpPr txBox="1">
            <a:spLocks noChangeArrowheads="1"/>
          </p:cNvSpPr>
          <p:nvPr/>
        </p:nvSpPr>
        <p:spPr bwMode="auto">
          <a:xfrm>
            <a:off x="8509895" y="5176418"/>
            <a:ext cx="2114060" cy="461665"/>
          </a:xfrm>
          <a:prstGeom prst="rect">
            <a:avLst/>
          </a:prstGeom>
          <a:solidFill>
            <a:schemeClr val="accent5">
              <a:lumMod val="20000"/>
              <a:lumOff val="80000"/>
            </a:schemeClr>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线路端接口</a:t>
            </a:r>
          </a:p>
        </p:txBody>
      </p:sp>
      <p:sp>
        <p:nvSpPr>
          <p:cNvPr id="26" name="Text Box 10"/>
          <p:cNvSpPr txBox="1">
            <a:spLocks noChangeArrowheads="1"/>
          </p:cNvSpPr>
          <p:nvPr/>
        </p:nvSpPr>
        <p:spPr bwMode="auto">
          <a:xfrm>
            <a:off x="8509896" y="3884372"/>
            <a:ext cx="2114060" cy="830997"/>
          </a:xfrm>
          <a:prstGeom prst="rect">
            <a:avLst/>
          </a:prstGeom>
          <a:solidFill>
            <a:srgbClr val="009FF6"/>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24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 数据链路处理</a:t>
            </a:r>
          </a:p>
          <a:p>
            <a:pPr algn="ctr"/>
            <a:r>
              <a:rPr lang="zh-CN" altLang="en-US" sz="24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（协议、封装）</a:t>
            </a:r>
          </a:p>
        </p:txBody>
      </p:sp>
      <p:sp>
        <p:nvSpPr>
          <p:cNvPr id="27" name="Text Box 11"/>
          <p:cNvSpPr txBox="1">
            <a:spLocks noChangeArrowheads="1"/>
          </p:cNvSpPr>
          <p:nvPr/>
        </p:nvSpPr>
        <p:spPr bwMode="auto">
          <a:xfrm>
            <a:off x="8509895" y="2213524"/>
            <a:ext cx="2114060" cy="1200329"/>
          </a:xfrm>
          <a:prstGeom prst="rect">
            <a:avLst/>
          </a:prstGeom>
          <a:solidFill>
            <a:schemeClr val="accent4"/>
          </a:solidFill>
          <a:ln w="19050">
            <a:solidFill>
              <a:schemeClr val="tx1"/>
            </a:solidFill>
            <a:miter lim="800000"/>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排队</a:t>
            </a:r>
            <a:endParaRPr lang="en-US" altLang="zh-CN" sz="2400" u="none" dirty="0">
              <a:latin typeface="思源黑体 CN Normal" panose="020B0400000000000000" pitchFamily="34" charset="-122"/>
              <a:ea typeface="思源黑体 CN Normal" panose="020B0400000000000000" pitchFamily="34" charset="-122"/>
              <a:cs typeface="Arial" panose="020B0704020202020204" pitchFamily="34" charset="0"/>
            </a:endParaRPr>
          </a:p>
          <a:p>
            <a:pPr algn="ct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（缓存管理）</a:t>
            </a:r>
          </a:p>
          <a:p>
            <a:pPr algn="ct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a:t>
            </a:r>
          </a:p>
        </p:txBody>
      </p:sp>
      <p:sp>
        <p:nvSpPr>
          <p:cNvPr id="33" name="Text Box 12"/>
          <p:cNvSpPr txBox="1">
            <a:spLocks noChangeArrowheads="1"/>
          </p:cNvSpPr>
          <p:nvPr/>
        </p:nvSpPr>
        <p:spPr bwMode="auto">
          <a:xfrm>
            <a:off x="8509895" y="1428590"/>
            <a:ext cx="2065496" cy="461665"/>
          </a:xfrm>
          <a:prstGeom prst="rect">
            <a:avLst/>
          </a:prstGeom>
          <a:noFill/>
          <a:ln>
            <a:noFill/>
          </a:ln>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sz="2400" u="none" dirty="0">
                <a:latin typeface="思源黑体 CN Normal" panose="020B0400000000000000" pitchFamily="34" charset="-122"/>
                <a:ea typeface="思源黑体 CN Normal" panose="020B0400000000000000" pitchFamily="34" charset="-122"/>
                <a:cs typeface="Arial" panose="020B0704020202020204" pitchFamily="34" charset="0"/>
              </a:rPr>
              <a:t>交换    结构</a:t>
            </a:r>
          </a:p>
        </p:txBody>
      </p:sp>
      <p:sp>
        <p:nvSpPr>
          <p:cNvPr id="34" name="箭头: 右 33"/>
          <p:cNvSpPr/>
          <p:nvPr/>
        </p:nvSpPr>
        <p:spPr>
          <a:xfrm rot="5400000">
            <a:off x="9354885" y="1861327"/>
            <a:ext cx="375514"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p:cNvSpPr/>
          <p:nvPr/>
        </p:nvSpPr>
        <p:spPr>
          <a:xfrm rot="5400000">
            <a:off x="9354884" y="3527674"/>
            <a:ext cx="375514"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rot="5400000">
            <a:off x="9354883" y="4846362"/>
            <a:ext cx="375514"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p:cNvSpPr/>
          <p:nvPr/>
        </p:nvSpPr>
        <p:spPr>
          <a:xfrm rot="5400000">
            <a:off x="9354883" y="5751797"/>
            <a:ext cx="375514" cy="224287"/>
          </a:xfrm>
          <a:prstGeom prst="rightArrow">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500"/>
                                        <p:tgtEl>
                                          <p:spTgt spid="3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3" grpId="0"/>
      <p:bldP spid="34" grpId="0" animBg="1"/>
      <p:bldP spid="35" grpId="0" animBg="1"/>
      <p:bldP spid="36"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141787" cy="1428589"/>
            <a:chOff x="551030" y="-368704"/>
            <a:chExt cx="4141787" cy="1428589"/>
          </a:xfrm>
        </p:grpSpPr>
        <p:grpSp>
          <p:nvGrpSpPr>
            <p:cNvPr id="29" name="组合 28"/>
            <p:cNvGrpSpPr/>
            <p:nvPr/>
          </p:nvGrpSpPr>
          <p:grpSpPr>
            <a:xfrm>
              <a:off x="1201631" y="303925"/>
              <a:ext cx="3491186" cy="687997"/>
              <a:chOff x="1839058" y="967769"/>
              <a:chExt cx="3491186" cy="687997"/>
            </a:xfrm>
          </p:grpSpPr>
          <p:sp>
            <p:nvSpPr>
              <p:cNvPr id="31" name="矩形: 圆角 30"/>
              <p:cNvSpPr/>
              <p:nvPr/>
            </p:nvSpPr>
            <p:spPr>
              <a:xfrm>
                <a:off x="1839058" y="967769"/>
                <a:ext cx="3491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242777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输出端口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8" name="组合 37"/>
          <p:cNvGrpSpPr/>
          <p:nvPr/>
        </p:nvGrpSpPr>
        <p:grpSpPr>
          <a:xfrm>
            <a:off x="515938" y="1514316"/>
            <a:ext cx="3065466" cy="526734"/>
            <a:chOff x="722008" y="1303131"/>
            <a:chExt cx="2926997" cy="502942"/>
          </a:xfrm>
        </p:grpSpPr>
        <p:grpSp>
          <p:nvGrpSpPr>
            <p:cNvPr id="39" name="组合 38"/>
            <p:cNvGrpSpPr/>
            <p:nvPr/>
          </p:nvGrpSpPr>
          <p:grpSpPr>
            <a:xfrm>
              <a:off x="722008" y="1303131"/>
              <a:ext cx="546594" cy="475865"/>
              <a:chOff x="708742" y="1296102"/>
              <a:chExt cx="454744" cy="283828"/>
            </a:xfrm>
          </p:grpSpPr>
          <p:sp>
            <p:nvSpPr>
              <p:cNvPr id="42" name="平行四边形 4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3" name="平行四边形 4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0" name="流程图: 手动输入 6"/>
            <p:cNvSpPr/>
            <p:nvPr/>
          </p:nvSpPr>
          <p:spPr>
            <a:xfrm rot="5400000" flipV="1">
              <a:off x="2080871" y="214267"/>
              <a:ext cx="475861" cy="26604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00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008 h 10000"/>
                <a:gd name="connsiteX0-91" fmla="*/ 50 w 10000"/>
                <a:gd name="connsiteY0-92" fmla="*/ 1145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14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145"/>
                  </a:moveTo>
                  <a:cubicBezTo>
                    <a:pt x="3337" y="860"/>
                    <a:pt x="6624" y="285"/>
                    <a:pt x="9911" y="0"/>
                  </a:cubicBezTo>
                  <a:cubicBezTo>
                    <a:pt x="9941" y="3334"/>
                    <a:pt x="9970" y="6666"/>
                    <a:pt x="10000" y="10000"/>
                  </a:cubicBezTo>
                  <a:lnTo>
                    <a:pt x="0" y="10000"/>
                  </a:lnTo>
                  <a:cubicBezTo>
                    <a:pt x="35" y="6935"/>
                    <a:pt x="15" y="4210"/>
                    <a:pt x="50" y="114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41" name="Text Box 79"/>
            <p:cNvSpPr txBox="1">
              <a:spLocks noChangeArrowheads="1"/>
            </p:cNvSpPr>
            <p:nvPr/>
          </p:nvSpPr>
          <p:spPr bwMode="auto">
            <a:xfrm>
              <a:off x="1351236" y="1335873"/>
              <a:ext cx="218003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输出端口排队</a:t>
              </a:r>
            </a:p>
          </p:txBody>
        </p:sp>
      </p:grpSp>
      <p:grpSp>
        <p:nvGrpSpPr>
          <p:cNvPr id="44" name="组合 43"/>
          <p:cNvGrpSpPr/>
          <p:nvPr/>
        </p:nvGrpSpPr>
        <p:grpSpPr>
          <a:xfrm>
            <a:off x="958890" y="2173518"/>
            <a:ext cx="10628507" cy="904863"/>
            <a:chOff x="1403750" y="3593123"/>
            <a:chExt cx="9490061" cy="904863"/>
          </a:xfrm>
        </p:grpSpPr>
        <p:grpSp>
          <p:nvGrpSpPr>
            <p:cNvPr id="45" name="组合 44"/>
            <p:cNvGrpSpPr/>
            <p:nvPr/>
          </p:nvGrpSpPr>
          <p:grpSpPr>
            <a:xfrm>
              <a:off x="1403750" y="3593123"/>
              <a:ext cx="490436" cy="476221"/>
              <a:chOff x="1403750" y="3593123"/>
              <a:chExt cx="808892" cy="785446"/>
            </a:xfrm>
          </p:grpSpPr>
          <p:sp>
            <p:nvSpPr>
              <p:cNvPr id="47" name="对话气泡: 椭圆形 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6" name="Text Box 79"/>
            <p:cNvSpPr txBox="1">
              <a:spLocks noChangeArrowheads="1"/>
            </p:cNvSpPr>
            <p:nvPr/>
          </p:nvSpPr>
          <p:spPr bwMode="auto">
            <a:xfrm>
              <a:off x="1985931" y="3593123"/>
              <a:ext cx="890788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当通过交换结构到达的分组速率超过了输出链路的速率时，需要对分组进行缓存</a:t>
              </a:r>
            </a:p>
          </p:txBody>
        </p:sp>
      </p:grpSp>
      <p:sp>
        <p:nvSpPr>
          <p:cNvPr id="54" name="Rectangle 11"/>
          <p:cNvSpPr>
            <a:spLocks noChangeArrowheads="1"/>
          </p:cNvSpPr>
          <p:nvPr/>
        </p:nvSpPr>
        <p:spPr bwMode="auto">
          <a:xfrm>
            <a:off x="2902077" y="2833818"/>
            <a:ext cx="6540093"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输出端口缓冲区溢出会导致分组的排队和丢失</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a:t>
            </a:r>
          </a:p>
        </p:txBody>
      </p:sp>
      <p:grpSp>
        <p:nvGrpSpPr>
          <p:cNvPr id="3" name="组合 2"/>
          <p:cNvGrpSpPr/>
          <p:nvPr/>
        </p:nvGrpSpPr>
        <p:grpSpPr>
          <a:xfrm>
            <a:off x="2027849" y="3729821"/>
            <a:ext cx="3390550" cy="2725830"/>
            <a:chOff x="858874" y="3657304"/>
            <a:chExt cx="3390550" cy="2725830"/>
          </a:xfrm>
        </p:grpSpPr>
        <p:sp>
          <p:nvSpPr>
            <p:cNvPr id="176" name="Rectangle 6"/>
            <p:cNvSpPr>
              <a:spLocks noChangeArrowheads="1"/>
            </p:cNvSpPr>
            <p:nvPr/>
          </p:nvSpPr>
          <p:spPr bwMode="auto">
            <a:xfrm>
              <a:off x="2109689" y="3657304"/>
              <a:ext cx="1117334" cy="2034166"/>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nvGrpSpPr>
            <p:cNvPr id="177" name="Group 10"/>
            <p:cNvGrpSpPr/>
            <p:nvPr/>
          </p:nvGrpSpPr>
          <p:grpSpPr bwMode="auto">
            <a:xfrm>
              <a:off x="1503778" y="3688807"/>
              <a:ext cx="373445" cy="1942659"/>
              <a:chOff x="748" y="997"/>
              <a:chExt cx="249" cy="1295"/>
            </a:xfrm>
          </p:grpSpPr>
          <p:sp>
            <p:nvSpPr>
              <p:cNvPr id="196" name="Rectangle 7"/>
              <p:cNvSpPr>
                <a:spLocks noChangeArrowheads="1"/>
              </p:cNvSpPr>
              <p:nvPr/>
            </p:nvSpPr>
            <p:spPr bwMode="auto">
              <a:xfrm>
                <a:off x="759" y="997"/>
                <a:ext cx="238" cy="35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97" name="Rectangle 8"/>
              <p:cNvSpPr>
                <a:spLocks noChangeArrowheads="1"/>
              </p:cNvSpPr>
              <p:nvPr/>
            </p:nvSpPr>
            <p:spPr bwMode="auto">
              <a:xfrm>
                <a:off x="750" y="1472"/>
                <a:ext cx="238" cy="35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98" name="Rectangle 9"/>
              <p:cNvSpPr>
                <a:spLocks noChangeArrowheads="1"/>
              </p:cNvSpPr>
              <p:nvPr/>
            </p:nvSpPr>
            <p:spPr bwMode="auto">
              <a:xfrm>
                <a:off x="748" y="1940"/>
                <a:ext cx="238" cy="35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grpSp>
          <p:nvGrpSpPr>
            <p:cNvPr id="178" name="Group 11"/>
            <p:cNvGrpSpPr/>
            <p:nvPr/>
          </p:nvGrpSpPr>
          <p:grpSpPr bwMode="auto">
            <a:xfrm>
              <a:off x="3460988" y="3696307"/>
              <a:ext cx="373445" cy="1942659"/>
              <a:chOff x="748" y="997"/>
              <a:chExt cx="249" cy="1295"/>
            </a:xfrm>
          </p:grpSpPr>
          <p:sp>
            <p:nvSpPr>
              <p:cNvPr id="193"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94"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95"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179" name="Line 15"/>
            <p:cNvSpPr>
              <a:spLocks noChangeShapeType="1"/>
            </p:cNvSpPr>
            <p:nvPr/>
          </p:nvSpPr>
          <p:spPr bwMode="auto">
            <a:xfrm>
              <a:off x="3216524" y="3963329"/>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0" name="Line 16"/>
            <p:cNvSpPr>
              <a:spLocks noChangeShapeType="1"/>
            </p:cNvSpPr>
            <p:nvPr/>
          </p:nvSpPr>
          <p:spPr bwMode="auto">
            <a:xfrm>
              <a:off x="3207526" y="4660886"/>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1" name="Line 17"/>
            <p:cNvSpPr>
              <a:spLocks noChangeShapeType="1"/>
            </p:cNvSpPr>
            <p:nvPr/>
          </p:nvSpPr>
          <p:spPr bwMode="auto">
            <a:xfrm>
              <a:off x="3207526" y="5371944"/>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2" name="Line 18"/>
            <p:cNvSpPr>
              <a:spLocks noChangeShapeType="1"/>
            </p:cNvSpPr>
            <p:nvPr/>
          </p:nvSpPr>
          <p:spPr bwMode="auto">
            <a:xfrm>
              <a:off x="1863725" y="3939327"/>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3" name="Line 19"/>
            <p:cNvSpPr>
              <a:spLocks noChangeShapeType="1"/>
            </p:cNvSpPr>
            <p:nvPr/>
          </p:nvSpPr>
          <p:spPr bwMode="auto">
            <a:xfrm>
              <a:off x="1854726" y="4636884"/>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20"/>
            <p:cNvSpPr>
              <a:spLocks noChangeShapeType="1"/>
            </p:cNvSpPr>
            <p:nvPr/>
          </p:nvSpPr>
          <p:spPr bwMode="auto">
            <a:xfrm>
              <a:off x="1854726" y="5347942"/>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85" name="Group 24"/>
            <p:cNvGrpSpPr/>
            <p:nvPr/>
          </p:nvGrpSpPr>
          <p:grpSpPr bwMode="auto">
            <a:xfrm>
              <a:off x="1082341" y="3946828"/>
              <a:ext cx="431936" cy="1408615"/>
              <a:chOff x="-60" y="1148"/>
              <a:chExt cx="168" cy="939"/>
            </a:xfrm>
          </p:grpSpPr>
          <p:sp>
            <p:nvSpPr>
              <p:cNvPr id="190" name="Line 21"/>
              <p:cNvSpPr>
                <a:spLocks noChangeShapeType="1"/>
              </p:cNvSpPr>
              <p:nvPr/>
            </p:nvSpPr>
            <p:spPr bwMode="auto">
              <a:xfrm>
                <a:off x="-54" y="1148"/>
                <a:ext cx="1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1" name="Line 22"/>
              <p:cNvSpPr>
                <a:spLocks noChangeShapeType="1"/>
              </p:cNvSpPr>
              <p:nvPr/>
            </p:nvSpPr>
            <p:spPr bwMode="auto">
              <a:xfrm>
                <a:off x="-60" y="1613"/>
                <a:ext cx="1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Line 23"/>
              <p:cNvSpPr>
                <a:spLocks noChangeShapeType="1"/>
              </p:cNvSpPr>
              <p:nvPr/>
            </p:nvSpPr>
            <p:spPr bwMode="auto">
              <a:xfrm>
                <a:off x="-60" y="2087"/>
                <a:ext cx="1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6" name="Group 25"/>
            <p:cNvGrpSpPr/>
            <p:nvPr/>
          </p:nvGrpSpPr>
          <p:grpSpPr bwMode="auto">
            <a:xfrm>
              <a:off x="3817488" y="3952828"/>
              <a:ext cx="431936" cy="1408615"/>
              <a:chOff x="-60" y="1148"/>
              <a:chExt cx="168" cy="939"/>
            </a:xfrm>
          </p:grpSpPr>
          <p:sp>
            <p:nvSpPr>
              <p:cNvPr id="187" name="Line 26"/>
              <p:cNvSpPr>
                <a:spLocks noChangeShapeType="1"/>
              </p:cNvSpPr>
              <p:nvPr/>
            </p:nvSpPr>
            <p:spPr bwMode="auto">
              <a:xfrm>
                <a:off x="-54" y="1148"/>
                <a:ext cx="16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 name="Line 27"/>
              <p:cNvSpPr>
                <a:spLocks noChangeShapeType="1"/>
              </p:cNvSpPr>
              <p:nvPr/>
            </p:nvSpPr>
            <p:spPr bwMode="auto">
              <a:xfrm>
                <a:off x="-60" y="1613"/>
                <a:ext cx="16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9" name="Line 28"/>
              <p:cNvSpPr>
                <a:spLocks noChangeShapeType="1"/>
              </p:cNvSpPr>
              <p:nvPr/>
            </p:nvSpPr>
            <p:spPr bwMode="auto">
              <a:xfrm>
                <a:off x="-60" y="2087"/>
                <a:ext cx="16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33" name="Rectangle 54"/>
            <p:cNvSpPr>
              <a:spLocks noChangeArrowheads="1"/>
            </p:cNvSpPr>
            <p:nvPr/>
          </p:nvSpPr>
          <p:spPr bwMode="auto">
            <a:xfrm>
              <a:off x="1570821" y="3753312"/>
              <a:ext cx="262461" cy="147012"/>
            </a:xfrm>
            <a:prstGeom prst="rect">
              <a:avLst/>
            </a:prstGeom>
            <a:solidFill>
              <a:srgbClr val="FF0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34" name="Rectangle 55"/>
            <p:cNvSpPr>
              <a:spLocks noChangeArrowheads="1"/>
            </p:cNvSpPr>
            <p:nvPr/>
          </p:nvSpPr>
          <p:spPr bwMode="auto">
            <a:xfrm>
              <a:off x="1557323" y="4476371"/>
              <a:ext cx="262461" cy="147012"/>
            </a:xfrm>
            <a:prstGeom prst="rect">
              <a:avLst/>
            </a:prstGeom>
            <a:solidFill>
              <a:srgbClr val="000099"/>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35" name="Rectangle 56"/>
            <p:cNvSpPr>
              <a:spLocks noChangeArrowheads="1"/>
            </p:cNvSpPr>
            <p:nvPr/>
          </p:nvSpPr>
          <p:spPr bwMode="auto">
            <a:xfrm>
              <a:off x="1556525" y="5188929"/>
              <a:ext cx="262461" cy="147012"/>
            </a:xfrm>
            <a:prstGeom prst="rect">
              <a:avLst/>
            </a:prstGeom>
            <a:solidFill>
              <a:srgbClr val="FF0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36" name="Rectangle 57"/>
            <p:cNvSpPr>
              <a:spLocks noChangeArrowheads="1"/>
            </p:cNvSpPr>
            <p:nvPr/>
          </p:nvSpPr>
          <p:spPr bwMode="auto">
            <a:xfrm>
              <a:off x="1179826" y="3760813"/>
              <a:ext cx="262461" cy="147012"/>
            </a:xfrm>
            <a:prstGeom prst="rect">
              <a:avLst/>
            </a:prstGeom>
            <a:solidFill>
              <a:schemeClr val="accent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37" name="Rectangle 58"/>
            <p:cNvSpPr>
              <a:spLocks noChangeArrowheads="1"/>
            </p:cNvSpPr>
            <p:nvPr/>
          </p:nvSpPr>
          <p:spPr bwMode="auto">
            <a:xfrm>
              <a:off x="1173827" y="5164927"/>
              <a:ext cx="262461" cy="147012"/>
            </a:xfrm>
            <a:prstGeom prst="rect">
              <a:avLst/>
            </a:prstGeom>
            <a:solidFill>
              <a:srgbClr val="FF0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38" name="Line 60"/>
            <p:cNvSpPr>
              <a:spLocks noChangeShapeType="1"/>
            </p:cNvSpPr>
            <p:nvPr/>
          </p:nvSpPr>
          <p:spPr bwMode="auto">
            <a:xfrm>
              <a:off x="1882774" y="3817817"/>
              <a:ext cx="1512224" cy="0"/>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 name="Freeform 62"/>
            <p:cNvSpPr/>
            <p:nvPr/>
          </p:nvSpPr>
          <p:spPr bwMode="auto">
            <a:xfrm>
              <a:off x="1902719" y="4162845"/>
              <a:ext cx="1450285" cy="1102590"/>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40" name="Text Box 63"/>
            <p:cNvSpPr txBox="1">
              <a:spLocks noChangeArrowheads="1"/>
            </p:cNvSpPr>
            <p:nvPr/>
          </p:nvSpPr>
          <p:spPr bwMode="auto">
            <a:xfrm>
              <a:off x="1433289" y="5737974"/>
              <a:ext cx="232315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t</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时刻分组试图从输入端口去往输出端口</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2" name="Text Box 66"/>
            <p:cNvSpPr txBox="1">
              <a:spLocks noChangeArrowheads="1"/>
            </p:cNvSpPr>
            <p:nvPr/>
          </p:nvSpPr>
          <p:spPr bwMode="auto">
            <a:xfrm>
              <a:off x="2109823" y="457231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latin typeface="思源黑体 CN Normal" panose="020B0400000000000000" pitchFamily="34" charset="-122"/>
                  <a:ea typeface="思源黑体 CN Normal" panose="020B0400000000000000" pitchFamily="34" charset="-122"/>
                </a:rPr>
                <a:t>交换结构</a:t>
              </a:r>
              <a:endParaRPr lang="en-US" altLang="zh-CN" u="none" dirty="0">
                <a:latin typeface="思源黑体 CN Normal" panose="020B0400000000000000" pitchFamily="34" charset="-122"/>
                <a:ea typeface="思源黑体 CN Normal" panose="020B0400000000000000" pitchFamily="34" charset="-122"/>
              </a:endParaRPr>
            </a:p>
          </p:txBody>
        </p:sp>
        <p:sp>
          <p:nvSpPr>
            <p:cNvPr id="150" name="Line 75"/>
            <p:cNvSpPr>
              <a:spLocks noChangeShapeType="1"/>
            </p:cNvSpPr>
            <p:nvPr/>
          </p:nvSpPr>
          <p:spPr bwMode="auto">
            <a:xfrm>
              <a:off x="1876775" y="4553307"/>
              <a:ext cx="1486728" cy="20572"/>
            </a:xfrm>
            <a:prstGeom prst="line">
              <a:avLst/>
            </a:prstGeom>
            <a:noFill/>
            <a:ln w="28575">
              <a:solidFill>
                <a:schemeClr val="accent2"/>
              </a:solidFill>
              <a:prstDash val="dash"/>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1" name="Rectangle 76"/>
            <p:cNvSpPr>
              <a:spLocks noChangeArrowheads="1"/>
            </p:cNvSpPr>
            <p:nvPr/>
          </p:nvSpPr>
          <p:spPr bwMode="auto">
            <a:xfrm>
              <a:off x="858874" y="3750312"/>
              <a:ext cx="262461" cy="147012"/>
            </a:xfrm>
            <a:prstGeom prst="rect">
              <a:avLst/>
            </a:prstGeom>
            <a:solidFill>
              <a:schemeClr val="accent2"/>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grpSp>
        <p:nvGrpSpPr>
          <p:cNvPr id="2" name="组合 1"/>
          <p:cNvGrpSpPr/>
          <p:nvPr/>
        </p:nvGrpSpPr>
        <p:grpSpPr>
          <a:xfrm>
            <a:off x="7458374" y="3758594"/>
            <a:ext cx="3353117" cy="2460503"/>
            <a:chOff x="4611813" y="3667422"/>
            <a:chExt cx="3353117" cy="2460503"/>
          </a:xfrm>
        </p:grpSpPr>
        <p:sp>
          <p:nvSpPr>
            <p:cNvPr id="153" name="Rectangle 31"/>
            <p:cNvSpPr>
              <a:spLocks noChangeArrowheads="1"/>
            </p:cNvSpPr>
            <p:nvPr/>
          </p:nvSpPr>
          <p:spPr bwMode="auto">
            <a:xfrm>
              <a:off x="5639161" y="3667422"/>
              <a:ext cx="1117334" cy="2034166"/>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nvGrpSpPr>
            <p:cNvPr id="154" name="Group 32"/>
            <p:cNvGrpSpPr/>
            <p:nvPr/>
          </p:nvGrpSpPr>
          <p:grpSpPr bwMode="auto">
            <a:xfrm>
              <a:off x="5033250" y="3698925"/>
              <a:ext cx="373445" cy="1942659"/>
              <a:chOff x="748" y="997"/>
              <a:chExt cx="249" cy="1295"/>
            </a:xfrm>
          </p:grpSpPr>
          <p:sp>
            <p:nvSpPr>
              <p:cNvPr id="173" name="Rectangle 33"/>
              <p:cNvSpPr>
                <a:spLocks noChangeArrowheads="1"/>
              </p:cNvSpPr>
              <p:nvPr/>
            </p:nvSpPr>
            <p:spPr bwMode="auto">
              <a:xfrm>
                <a:off x="759" y="997"/>
                <a:ext cx="238" cy="35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74" name="Rectangle 34"/>
              <p:cNvSpPr>
                <a:spLocks noChangeArrowheads="1"/>
              </p:cNvSpPr>
              <p:nvPr/>
            </p:nvSpPr>
            <p:spPr bwMode="auto">
              <a:xfrm>
                <a:off x="750" y="1472"/>
                <a:ext cx="238" cy="35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75" name="Rectangle 35"/>
              <p:cNvSpPr>
                <a:spLocks noChangeArrowheads="1"/>
              </p:cNvSpPr>
              <p:nvPr/>
            </p:nvSpPr>
            <p:spPr bwMode="auto">
              <a:xfrm>
                <a:off x="748" y="1940"/>
                <a:ext cx="238" cy="35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grpSp>
          <p:nvGrpSpPr>
            <p:cNvPr id="155" name="Group 36"/>
            <p:cNvGrpSpPr/>
            <p:nvPr/>
          </p:nvGrpSpPr>
          <p:grpSpPr bwMode="auto">
            <a:xfrm>
              <a:off x="6990460" y="3706425"/>
              <a:ext cx="373445" cy="1942659"/>
              <a:chOff x="748" y="997"/>
              <a:chExt cx="249" cy="1295"/>
            </a:xfrm>
          </p:grpSpPr>
          <p:sp>
            <p:nvSpPr>
              <p:cNvPr id="170"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71"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endParaRPr lang="zh-CN" altLang="zh-CN">
                  <a:ea typeface="MS PGothic" panose="020B0600070205080204" pitchFamily="34" charset="-128"/>
                </a:endParaRPr>
              </a:p>
            </p:txBody>
          </p:sp>
          <p:sp>
            <p:nvSpPr>
              <p:cNvPr id="172"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156" name="Line 40"/>
            <p:cNvSpPr>
              <a:spLocks noChangeShapeType="1"/>
            </p:cNvSpPr>
            <p:nvPr/>
          </p:nvSpPr>
          <p:spPr bwMode="auto">
            <a:xfrm>
              <a:off x="6745996" y="3973447"/>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7" name="Line 41"/>
            <p:cNvSpPr>
              <a:spLocks noChangeShapeType="1"/>
            </p:cNvSpPr>
            <p:nvPr/>
          </p:nvSpPr>
          <p:spPr bwMode="auto">
            <a:xfrm>
              <a:off x="6756494" y="4671004"/>
              <a:ext cx="22346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8" name="Line 42"/>
            <p:cNvSpPr>
              <a:spLocks noChangeShapeType="1"/>
            </p:cNvSpPr>
            <p:nvPr/>
          </p:nvSpPr>
          <p:spPr bwMode="auto">
            <a:xfrm>
              <a:off x="6756494" y="5382062"/>
              <a:ext cx="22346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9" name="Line 43"/>
            <p:cNvSpPr>
              <a:spLocks noChangeShapeType="1"/>
            </p:cNvSpPr>
            <p:nvPr/>
          </p:nvSpPr>
          <p:spPr bwMode="auto">
            <a:xfrm>
              <a:off x="5393197" y="3949445"/>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0" name="Line 44"/>
            <p:cNvSpPr>
              <a:spLocks noChangeShapeType="1"/>
            </p:cNvSpPr>
            <p:nvPr/>
          </p:nvSpPr>
          <p:spPr bwMode="auto">
            <a:xfrm>
              <a:off x="5384198" y="4647002"/>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Line 45"/>
            <p:cNvSpPr>
              <a:spLocks noChangeShapeType="1"/>
            </p:cNvSpPr>
            <p:nvPr/>
          </p:nvSpPr>
          <p:spPr bwMode="auto">
            <a:xfrm>
              <a:off x="5384198" y="5358060"/>
              <a:ext cx="2429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62" name="Group 46"/>
            <p:cNvGrpSpPr/>
            <p:nvPr/>
          </p:nvGrpSpPr>
          <p:grpSpPr bwMode="auto">
            <a:xfrm>
              <a:off x="4611813" y="3956946"/>
              <a:ext cx="431936" cy="1408615"/>
              <a:chOff x="-60" y="1148"/>
              <a:chExt cx="168" cy="939"/>
            </a:xfrm>
          </p:grpSpPr>
          <p:sp>
            <p:nvSpPr>
              <p:cNvPr id="167" name="Line 47"/>
              <p:cNvSpPr>
                <a:spLocks noChangeShapeType="1"/>
              </p:cNvSpPr>
              <p:nvPr/>
            </p:nvSpPr>
            <p:spPr bwMode="auto">
              <a:xfrm>
                <a:off x="-54" y="1148"/>
                <a:ext cx="1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8" name="Line 48"/>
              <p:cNvSpPr>
                <a:spLocks noChangeShapeType="1"/>
              </p:cNvSpPr>
              <p:nvPr/>
            </p:nvSpPr>
            <p:spPr bwMode="auto">
              <a:xfrm>
                <a:off x="-60" y="1613"/>
                <a:ext cx="1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9" name="Line 49"/>
              <p:cNvSpPr>
                <a:spLocks noChangeShapeType="1"/>
              </p:cNvSpPr>
              <p:nvPr/>
            </p:nvSpPr>
            <p:spPr bwMode="auto">
              <a:xfrm>
                <a:off x="-60" y="2087"/>
                <a:ext cx="1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63" name="Group 50"/>
            <p:cNvGrpSpPr/>
            <p:nvPr/>
          </p:nvGrpSpPr>
          <p:grpSpPr bwMode="auto">
            <a:xfrm>
              <a:off x="7346960" y="3962946"/>
              <a:ext cx="431936" cy="1408615"/>
              <a:chOff x="-60" y="1148"/>
              <a:chExt cx="168" cy="939"/>
            </a:xfrm>
          </p:grpSpPr>
          <p:sp>
            <p:nvSpPr>
              <p:cNvPr id="164" name="Line 51"/>
              <p:cNvSpPr>
                <a:spLocks noChangeShapeType="1"/>
              </p:cNvSpPr>
              <p:nvPr/>
            </p:nvSpPr>
            <p:spPr bwMode="auto">
              <a:xfrm>
                <a:off x="-54" y="1148"/>
                <a:ext cx="16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52"/>
              <p:cNvSpPr>
                <a:spLocks noChangeShapeType="1"/>
              </p:cNvSpPr>
              <p:nvPr/>
            </p:nvSpPr>
            <p:spPr bwMode="auto">
              <a:xfrm>
                <a:off x="-60" y="1613"/>
                <a:ext cx="16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53"/>
              <p:cNvSpPr>
                <a:spLocks noChangeShapeType="1"/>
              </p:cNvSpPr>
              <p:nvPr/>
            </p:nvSpPr>
            <p:spPr bwMode="auto">
              <a:xfrm>
                <a:off x="-60" y="2087"/>
                <a:ext cx="16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41" name="Text Box 64"/>
            <p:cNvSpPr txBox="1">
              <a:spLocks noChangeArrowheads="1"/>
            </p:cNvSpPr>
            <p:nvPr/>
          </p:nvSpPr>
          <p:spPr bwMode="auto">
            <a:xfrm>
              <a:off x="4903957" y="5758593"/>
              <a:ext cx="25442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a:latin typeface="Times New Roman" panose="02020803070505020304" pitchFamily="18" charset="0"/>
                  <a:ea typeface="思源黑体 CN Normal" panose="020B0400000000000000" pitchFamily="34" charset="-122"/>
                  <a:cs typeface="Times New Roman" panose="02020803070505020304" pitchFamily="18" charset="0"/>
                </a:rPr>
                <a:t>1</a:t>
              </a:r>
              <a:r>
                <a:rPr lang="zh-CN" altLang="en-US" u="none">
                  <a:latin typeface="Times New Roman" panose="02020803070505020304" pitchFamily="18" charset="0"/>
                  <a:ea typeface="思源黑体 CN Normal" panose="020B0400000000000000" pitchFamily="34" charset="-122"/>
                  <a:cs typeface="Times New Roman" panose="02020803070505020304" pitchFamily="18" charset="0"/>
                </a:rPr>
                <a:t>个</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分组交换时间之后</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3" name="Rectangle 68"/>
            <p:cNvSpPr>
              <a:spLocks noChangeArrowheads="1"/>
            </p:cNvSpPr>
            <p:nvPr/>
          </p:nvSpPr>
          <p:spPr bwMode="auto">
            <a:xfrm>
              <a:off x="7050451" y="3728927"/>
              <a:ext cx="262461" cy="147012"/>
            </a:xfrm>
            <a:prstGeom prst="rect">
              <a:avLst/>
            </a:prstGeom>
            <a:solidFill>
              <a:srgbClr val="FF0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44" name="Rectangle 69"/>
            <p:cNvSpPr>
              <a:spLocks noChangeArrowheads="1"/>
            </p:cNvSpPr>
            <p:nvPr/>
          </p:nvSpPr>
          <p:spPr bwMode="auto">
            <a:xfrm>
              <a:off x="7050451" y="4516491"/>
              <a:ext cx="262461" cy="147012"/>
            </a:xfrm>
            <a:prstGeom prst="rect">
              <a:avLst/>
            </a:prstGeom>
            <a:solidFill>
              <a:srgbClr val="521B93"/>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45" name="Rectangle 70"/>
            <p:cNvSpPr>
              <a:spLocks noChangeArrowheads="1"/>
            </p:cNvSpPr>
            <p:nvPr/>
          </p:nvSpPr>
          <p:spPr bwMode="auto">
            <a:xfrm>
              <a:off x="7045952" y="3919443"/>
              <a:ext cx="262461" cy="147012"/>
            </a:xfrm>
            <a:prstGeom prst="rect">
              <a:avLst/>
            </a:prstGeom>
            <a:solidFill>
              <a:srgbClr val="FF0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46" name="Rectangle 71"/>
            <p:cNvSpPr>
              <a:spLocks noChangeArrowheads="1"/>
            </p:cNvSpPr>
            <p:nvPr/>
          </p:nvSpPr>
          <p:spPr bwMode="auto">
            <a:xfrm>
              <a:off x="5099240" y="3772431"/>
              <a:ext cx="262461" cy="147012"/>
            </a:xfrm>
            <a:prstGeom prst="rect">
              <a:avLst/>
            </a:prstGeom>
            <a:solidFill>
              <a:schemeClr val="accent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47" name="Rectangle 72"/>
            <p:cNvSpPr>
              <a:spLocks noChangeArrowheads="1"/>
            </p:cNvSpPr>
            <p:nvPr/>
          </p:nvSpPr>
          <p:spPr bwMode="auto">
            <a:xfrm>
              <a:off x="5082743" y="5218549"/>
              <a:ext cx="262461" cy="147012"/>
            </a:xfrm>
            <a:prstGeom prst="rect">
              <a:avLst/>
            </a:prstGeom>
            <a:solidFill>
              <a:srgbClr val="FF0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48" name="Freeform 73"/>
            <p:cNvSpPr/>
            <p:nvPr/>
          </p:nvSpPr>
          <p:spPr bwMode="auto">
            <a:xfrm>
              <a:off x="5454688" y="4162462"/>
              <a:ext cx="1450285" cy="1102590"/>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49" name="Freeform 74"/>
            <p:cNvSpPr/>
            <p:nvPr/>
          </p:nvSpPr>
          <p:spPr bwMode="auto">
            <a:xfrm>
              <a:off x="5435191" y="3847437"/>
              <a:ext cx="1481780" cy="1426617"/>
            </a:xfrm>
            <a:custGeom>
              <a:avLst/>
              <a:gdLst>
                <a:gd name="T0" fmla="*/ 0 w 1002"/>
                <a:gd name="T1" fmla="*/ 13973695 h 480"/>
                <a:gd name="T2" fmla="*/ 378 w 1002"/>
                <a:gd name="T3" fmla="*/ 0 h 480"/>
                <a:gd name="T4" fmla="*/ 725 w 1002"/>
                <a:gd name="T5" fmla="*/ 2147483646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52" name="Rectangle 77"/>
            <p:cNvSpPr>
              <a:spLocks noChangeArrowheads="1"/>
            </p:cNvSpPr>
            <p:nvPr/>
          </p:nvSpPr>
          <p:spPr bwMode="auto">
            <a:xfrm>
              <a:off x="4722796" y="3766430"/>
              <a:ext cx="262461" cy="147012"/>
            </a:xfrm>
            <a:prstGeom prst="rect">
              <a:avLst/>
            </a:prstGeom>
            <a:solidFill>
              <a:schemeClr val="accent2"/>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a:ea typeface="MS PGothic" panose="020B0600070205080204" pitchFamily="34" charset="-128"/>
              </a:endParaRPr>
            </a:p>
          </p:txBody>
        </p:sp>
        <p:sp>
          <p:nvSpPr>
            <p:cNvPr id="199" name="Text Box 66"/>
            <p:cNvSpPr txBox="1">
              <a:spLocks noChangeArrowheads="1"/>
            </p:cNvSpPr>
            <p:nvPr/>
          </p:nvSpPr>
          <p:spPr bwMode="auto">
            <a:xfrm>
              <a:off x="7306082" y="3993788"/>
              <a:ext cx="658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latin typeface="思源黑体 CN Normal" panose="020B0400000000000000" pitchFamily="34" charset="-122"/>
                  <a:ea typeface="思源黑体 CN Normal" panose="020B0400000000000000" pitchFamily="34" charset="-122"/>
                </a:rPr>
                <a:t>交换结构</a:t>
              </a:r>
              <a:endParaRPr lang="en-US" altLang="zh-CN" u="none" dirty="0">
                <a:latin typeface="思源黑体 CN Normal" panose="020B0400000000000000" pitchFamily="34" charset="-122"/>
                <a:ea typeface="思源黑体 CN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randombar(horizontal)">
                                      <p:cBhvr>
                                        <p:cTn id="15" dur="500"/>
                                        <p:tgtEl>
                                          <p:spTgt spid="5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94337" cy="1428589"/>
            <a:chOff x="551030" y="-368704"/>
            <a:chExt cx="5494337" cy="1428589"/>
          </a:xfrm>
        </p:grpSpPr>
        <p:grpSp>
          <p:nvGrpSpPr>
            <p:cNvPr id="29" name="组合 28"/>
            <p:cNvGrpSpPr/>
            <p:nvPr/>
          </p:nvGrpSpPr>
          <p:grpSpPr>
            <a:xfrm>
              <a:off x="1201631" y="303925"/>
              <a:ext cx="4843736" cy="687997"/>
              <a:chOff x="1839058" y="967769"/>
              <a:chExt cx="4843736" cy="687997"/>
            </a:xfrm>
          </p:grpSpPr>
          <p:sp>
            <p:nvSpPr>
              <p:cNvPr id="31" name="矩形: 圆角 30"/>
              <p:cNvSpPr/>
              <p:nvPr/>
            </p:nvSpPr>
            <p:spPr>
              <a:xfrm>
                <a:off x="1839058" y="967769"/>
                <a:ext cx="48437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89670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缓存及排队策略</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8" name="组合 87"/>
          <p:cNvGrpSpPr/>
          <p:nvPr/>
        </p:nvGrpSpPr>
        <p:grpSpPr>
          <a:xfrm>
            <a:off x="2084100" y="2007790"/>
            <a:ext cx="5031581" cy="675443"/>
            <a:chOff x="1724819" y="2533650"/>
            <a:chExt cx="5704681" cy="1200150"/>
          </a:xfrm>
        </p:grpSpPr>
        <p:sp>
          <p:nvSpPr>
            <p:cNvPr id="89" name="矩形: 圆角 88"/>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2159828" y="2651462"/>
              <a:ext cx="5202997" cy="553998"/>
            </a:xfrm>
            <a:prstGeom prst="rect">
              <a:avLst/>
            </a:prstGeom>
            <a:noFill/>
          </p:spPr>
          <p:txBody>
            <a:bodyPr wrap="square" rtlCol="0">
              <a:spAutoFit/>
            </a:bodyPr>
            <a:lstStyle/>
            <a:p>
              <a:r>
                <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rPr>
                <a:t>缓存区设置多少合适呢？</a:t>
              </a:r>
            </a:p>
          </p:txBody>
        </p:sp>
        <p:sp>
          <p:nvSpPr>
            <p:cNvPr id="91" name="矩形: 圆角 90"/>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 name="图片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9393" y="1520457"/>
            <a:ext cx="1825625" cy="1825625"/>
          </a:xfrm>
          <a:prstGeom prst="rect">
            <a:avLst/>
          </a:prstGeom>
        </p:spPr>
      </p:pic>
      <p:grpSp>
        <p:nvGrpSpPr>
          <p:cNvPr id="93" name="组合 92"/>
          <p:cNvGrpSpPr/>
          <p:nvPr/>
        </p:nvGrpSpPr>
        <p:grpSpPr>
          <a:xfrm>
            <a:off x="1346145" y="3649384"/>
            <a:ext cx="6758379" cy="476221"/>
            <a:chOff x="1403750" y="3593123"/>
            <a:chExt cx="6758379" cy="476221"/>
          </a:xfrm>
        </p:grpSpPr>
        <p:grpSp>
          <p:nvGrpSpPr>
            <p:cNvPr id="94" name="组合 93"/>
            <p:cNvGrpSpPr/>
            <p:nvPr/>
          </p:nvGrpSpPr>
          <p:grpSpPr>
            <a:xfrm>
              <a:off x="1403750" y="3593123"/>
              <a:ext cx="490436" cy="476221"/>
              <a:chOff x="1403750" y="3593123"/>
              <a:chExt cx="808892" cy="785446"/>
            </a:xfrm>
          </p:grpSpPr>
          <p:sp>
            <p:nvSpPr>
              <p:cNvPr id="96" name="对话气泡: 椭圆形 9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p:cNvSpPr txBox="1">
              <a:spLocks noChangeArrowheads="1"/>
            </p:cNvSpPr>
            <p:nvPr/>
          </p:nvSpPr>
          <p:spPr bwMode="auto">
            <a:xfrm>
              <a:off x="1985931" y="3593123"/>
              <a:ext cx="617619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RFC 3439</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i="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i="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RTT</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i="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R</a:t>
              </a:r>
              <a:endParaRPr kumimoji="1" lang="zh-CN" altLang="en-US" sz="2400" i="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98" name="组合 97"/>
          <p:cNvGrpSpPr/>
          <p:nvPr/>
        </p:nvGrpSpPr>
        <p:grpSpPr>
          <a:xfrm>
            <a:off x="5425858" y="3608144"/>
            <a:ext cx="2161186" cy="517461"/>
            <a:chOff x="4650628" y="2375498"/>
            <a:chExt cx="3579232" cy="701023"/>
          </a:xfrm>
        </p:grpSpPr>
        <p:sp>
          <p:nvSpPr>
            <p:cNvPr id="99" name="矩形: 圆角 98"/>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100" name="文本框 99"/>
            <p:cNvSpPr txBox="1"/>
            <p:nvPr/>
          </p:nvSpPr>
          <p:spPr>
            <a:xfrm>
              <a:off x="4743117" y="2451085"/>
              <a:ext cx="3455194"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RTT=250ms</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01" name="组合 100"/>
          <p:cNvGrpSpPr/>
          <p:nvPr/>
        </p:nvGrpSpPr>
        <p:grpSpPr>
          <a:xfrm>
            <a:off x="7773222" y="3608143"/>
            <a:ext cx="1993286" cy="517461"/>
            <a:chOff x="4650628" y="2375498"/>
            <a:chExt cx="3579232" cy="701023"/>
          </a:xfrm>
        </p:grpSpPr>
        <p:sp>
          <p:nvSpPr>
            <p:cNvPr id="102" name="矩形: 圆角 101"/>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103" name="文本框 102"/>
            <p:cNvSpPr txBox="1"/>
            <p:nvPr/>
          </p:nvSpPr>
          <p:spPr>
            <a:xfrm>
              <a:off x="4743117" y="2451085"/>
              <a:ext cx="3455194"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R=10Gbps</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04" name="组合 103"/>
          <p:cNvGrpSpPr/>
          <p:nvPr/>
        </p:nvGrpSpPr>
        <p:grpSpPr>
          <a:xfrm>
            <a:off x="9952685" y="3608143"/>
            <a:ext cx="1993286" cy="517461"/>
            <a:chOff x="4650628" y="2375498"/>
            <a:chExt cx="3579232" cy="701023"/>
          </a:xfrm>
        </p:grpSpPr>
        <p:sp>
          <p:nvSpPr>
            <p:cNvPr id="105" name="矩形: 圆角 104"/>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106" name="文本框 105"/>
            <p:cNvSpPr txBox="1"/>
            <p:nvPr/>
          </p:nvSpPr>
          <p:spPr>
            <a:xfrm>
              <a:off x="4743117" y="2451085"/>
              <a:ext cx="3455194"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B=2.5G bits</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07" name="组合 106"/>
          <p:cNvGrpSpPr/>
          <p:nvPr/>
        </p:nvGrpSpPr>
        <p:grpSpPr>
          <a:xfrm>
            <a:off x="1346145" y="4548948"/>
            <a:ext cx="9581685" cy="498598"/>
            <a:chOff x="1403750" y="3593123"/>
            <a:chExt cx="9581685" cy="498598"/>
          </a:xfrm>
        </p:grpSpPr>
        <p:grpSp>
          <p:nvGrpSpPr>
            <p:cNvPr id="108" name="组合 107"/>
            <p:cNvGrpSpPr/>
            <p:nvPr/>
          </p:nvGrpSpPr>
          <p:grpSpPr>
            <a:xfrm>
              <a:off x="1403750" y="3593123"/>
              <a:ext cx="490436" cy="476221"/>
              <a:chOff x="1403750" y="3593123"/>
              <a:chExt cx="808892" cy="785446"/>
            </a:xfrm>
          </p:grpSpPr>
          <p:sp>
            <p:nvSpPr>
              <p:cNvPr id="110" name="对话气泡: 椭圆形 10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9" name="Text Box 79"/>
            <p:cNvSpPr txBox="1">
              <a:spLocks noChangeArrowheads="1"/>
            </p:cNvSpPr>
            <p:nvPr/>
          </p:nvSpPr>
          <p:spPr bwMode="auto">
            <a:xfrm>
              <a:off x="1985931" y="3593123"/>
              <a:ext cx="899950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最近的理论和试验研究认为对于有</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条</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TCP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连接经过的链路而言：</a:t>
              </a:r>
            </a:p>
          </p:txBody>
        </p:sp>
      </p:grpSp>
      <p:grpSp>
        <p:nvGrpSpPr>
          <p:cNvPr id="5" name="组合 4"/>
          <p:cNvGrpSpPr/>
          <p:nvPr/>
        </p:nvGrpSpPr>
        <p:grpSpPr>
          <a:xfrm>
            <a:off x="4882515" y="5163662"/>
            <a:ext cx="2829924" cy="1282109"/>
            <a:chOff x="4102714" y="5506361"/>
            <a:chExt cx="1993286" cy="793146"/>
          </a:xfrm>
        </p:grpSpPr>
        <p:sp>
          <p:nvSpPr>
            <p:cNvPr id="113" name="矩形: 圆角 112"/>
            <p:cNvSpPr/>
            <p:nvPr/>
          </p:nvSpPr>
          <p:spPr>
            <a:xfrm>
              <a:off x="4102714" y="5506361"/>
              <a:ext cx="1993286" cy="79314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graphicFrame>
          <p:nvGraphicFramePr>
            <p:cNvPr id="4" name="对象 3"/>
            <p:cNvGraphicFramePr>
              <a:graphicFrameLocks noChangeAspect="1"/>
            </p:cNvGraphicFramePr>
            <p:nvPr/>
          </p:nvGraphicFramePr>
          <p:xfrm>
            <a:off x="4269769" y="5524333"/>
            <a:ext cx="1613522" cy="774852"/>
          </p:xfrm>
          <a:graphic>
            <a:graphicData uri="http://schemas.openxmlformats.org/presentationml/2006/ole">
              <mc:AlternateContent xmlns:mc="http://schemas.openxmlformats.org/markup-compatibility/2006">
                <mc:Choice xmlns:v="urn:schemas-microsoft-com:vml" Requires="v">
                  <p:oleObj name="Equation" r:id="rId5" imgW="38709600" imgH="18592800" progId="Equation.DSMT4">
                    <p:embed/>
                  </p:oleObj>
                </mc:Choice>
                <mc:Fallback>
                  <p:oleObj name="Equation" r:id="rId5" imgW="38709600" imgH="18592800" progId="Equation.DSMT4">
                    <p:embed/>
                    <p:pic>
                      <p:nvPicPr>
                        <p:cNvPr id="4" name="对象 3"/>
                        <p:cNvPicPr/>
                        <p:nvPr/>
                      </p:nvPicPr>
                      <p:blipFill>
                        <a:blip r:embed="rId6"/>
                        <a:stretch>
                          <a:fillRect/>
                        </a:stretch>
                      </p:blipFill>
                      <p:spPr>
                        <a:xfrm>
                          <a:off x="4269769" y="5524333"/>
                          <a:ext cx="1613522" cy="774852"/>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p:cTn id="11" dur="500" fill="hold"/>
                                        <p:tgtEl>
                                          <p:spTgt spid="92"/>
                                        </p:tgtEl>
                                        <p:attrNameLst>
                                          <p:attrName>ppt_w</p:attrName>
                                        </p:attrNameLst>
                                      </p:cBhvr>
                                      <p:tavLst>
                                        <p:tav tm="0">
                                          <p:val>
                                            <p:fltVal val="0"/>
                                          </p:val>
                                        </p:tav>
                                        <p:tav tm="100000">
                                          <p:val>
                                            <p:strVal val="#ppt_w"/>
                                          </p:val>
                                        </p:tav>
                                      </p:tavLst>
                                    </p:anim>
                                    <p:anim calcmode="lin" valueType="num">
                                      <p:cBhvr>
                                        <p:cTn id="12" dur="500" fill="hold"/>
                                        <p:tgtEl>
                                          <p:spTgt spid="92"/>
                                        </p:tgtEl>
                                        <p:attrNameLst>
                                          <p:attrName>ppt_h</p:attrName>
                                        </p:attrNameLst>
                                      </p:cBhvr>
                                      <p:tavLst>
                                        <p:tav tm="0">
                                          <p:val>
                                            <p:fltVal val="0"/>
                                          </p:val>
                                        </p:tav>
                                        <p:tav tm="100000">
                                          <p:val>
                                            <p:strVal val="#ppt_h"/>
                                          </p:val>
                                        </p:tav>
                                      </p:tavLst>
                                    </p:anim>
                                    <p:animEffect transition="in" filter="fade">
                                      <p:cBhvr>
                                        <p:cTn id="13" dur="500"/>
                                        <p:tgtEl>
                                          <p:spTgt spid="92"/>
                                        </p:tgtEl>
                                      </p:cBhvr>
                                    </p:animEffect>
                                  </p:childTnLst>
                                </p:cTn>
                              </p:par>
                              <p:par>
                                <p:cTn id="14" presetID="12" presetClass="entr" presetSubtype="8"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 calcmode="lin" valueType="num">
                                      <p:cBhvr additive="base">
                                        <p:cTn id="16" dur="500"/>
                                        <p:tgtEl>
                                          <p:spTgt spid="88"/>
                                        </p:tgtEl>
                                        <p:attrNameLst>
                                          <p:attrName>ppt_x</p:attrName>
                                        </p:attrNameLst>
                                      </p:cBhvr>
                                      <p:tavLst>
                                        <p:tav tm="0">
                                          <p:val>
                                            <p:strVal val="#ppt_x-#ppt_w*1.125000"/>
                                          </p:val>
                                        </p:tav>
                                        <p:tav tm="100000">
                                          <p:val>
                                            <p:strVal val="#ppt_x"/>
                                          </p:val>
                                        </p:tav>
                                      </p:tavLst>
                                    </p:anim>
                                    <p:animEffect transition="in" filter="wipe(right)">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wipe(left)">
                                      <p:cBhvr>
                                        <p:cTn id="22" dur="500"/>
                                        <p:tgtEl>
                                          <p:spTgt spid="93"/>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wipe(left)">
                                      <p:cBhvr>
                                        <p:cTn id="39" dur="500"/>
                                        <p:tgtEl>
                                          <p:spTgt spid="107"/>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94337" cy="1428589"/>
            <a:chOff x="551030" y="-368704"/>
            <a:chExt cx="5494337" cy="1428589"/>
          </a:xfrm>
        </p:grpSpPr>
        <p:grpSp>
          <p:nvGrpSpPr>
            <p:cNvPr id="29" name="组合 28"/>
            <p:cNvGrpSpPr/>
            <p:nvPr/>
          </p:nvGrpSpPr>
          <p:grpSpPr>
            <a:xfrm>
              <a:off x="1201631" y="303925"/>
              <a:ext cx="4843736" cy="686826"/>
              <a:chOff x="1839058" y="967769"/>
              <a:chExt cx="4843736" cy="686826"/>
            </a:xfrm>
          </p:grpSpPr>
          <p:sp>
            <p:nvSpPr>
              <p:cNvPr id="31" name="矩形: 圆角 30"/>
              <p:cNvSpPr/>
              <p:nvPr/>
            </p:nvSpPr>
            <p:spPr>
              <a:xfrm>
                <a:off x="1839058" y="967769"/>
                <a:ext cx="48437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896701"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输出端口分组调度</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66563" name="内容占位符 2"/>
          <p:cNvSpPr>
            <a:spLocks noGrp="1"/>
          </p:cNvSpPr>
          <p:nvPr/>
        </p:nvSpPr>
        <p:spPr>
          <a:xfrm>
            <a:off x="1423035" y="1815148"/>
            <a:ext cx="8229600" cy="47513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输出端口分组调度策略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先来先服务</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FCFS</a:t>
            </a:r>
          </a:p>
          <a:p>
            <a:pPr lvl="1">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加权公平排队</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WFQ</a:t>
            </a:r>
          </a:p>
          <a:p>
            <a:pPr lvl="1"/>
            <a:endParaRPr lang="en-US" altLang="zh-CN" dirty="0">
              <a:ea typeface="楷体" panose="02010609060101010101" pitchFamily="49" charset="-122"/>
            </a:endParaRPr>
          </a:p>
          <a:p>
            <a:endParaRPr lang="zh-CN" altLang="en-US" dirty="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494337" cy="1428589"/>
            <a:chOff x="551030" y="-368704"/>
            <a:chExt cx="5494337" cy="1428589"/>
          </a:xfrm>
        </p:grpSpPr>
        <p:grpSp>
          <p:nvGrpSpPr>
            <p:cNvPr id="29" name="组合 28"/>
            <p:cNvGrpSpPr/>
            <p:nvPr/>
          </p:nvGrpSpPr>
          <p:grpSpPr>
            <a:xfrm>
              <a:off x="1201631" y="303925"/>
              <a:ext cx="4843736" cy="687997"/>
              <a:chOff x="1839058" y="967769"/>
              <a:chExt cx="4843736" cy="687997"/>
            </a:xfrm>
          </p:grpSpPr>
          <p:sp>
            <p:nvSpPr>
              <p:cNvPr id="31" name="矩形: 圆角 30"/>
              <p:cNvSpPr/>
              <p:nvPr/>
            </p:nvSpPr>
            <p:spPr>
              <a:xfrm>
                <a:off x="1839058" y="967769"/>
                <a:ext cx="484373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89670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缓存及排队策略</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4" name="组合 33"/>
          <p:cNvGrpSpPr/>
          <p:nvPr/>
        </p:nvGrpSpPr>
        <p:grpSpPr>
          <a:xfrm>
            <a:off x="515938" y="1514317"/>
            <a:ext cx="3896409" cy="526731"/>
            <a:chOff x="722008" y="1303131"/>
            <a:chExt cx="3720406" cy="502939"/>
          </a:xfrm>
        </p:grpSpPr>
        <p:grpSp>
          <p:nvGrpSpPr>
            <p:cNvPr id="35" name="组合 34"/>
            <p:cNvGrpSpPr/>
            <p:nvPr/>
          </p:nvGrpSpPr>
          <p:grpSpPr>
            <a:xfrm>
              <a:off x="722008" y="1303131"/>
              <a:ext cx="546594" cy="475865"/>
              <a:chOff x="708742" y="1296102"/>
              <a:chExt cx="454744" cy="283828"/>
            </a:xfrm>
          </p:grpSpPr>
          <p:sp>
            <p:nvSpPr>
              <p:cNvPr id="38" name="平行四边形 3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流程图: 手动输入 6"/>
            <p:cNvSpPr/>
            <p:nvPr/>
          </p:nvSpPr>
          <p:spPr>
            <a:xfrm rot="5400000" flipV="1">
              <a:off x="2477576" y="-182437"/>
              <a:ext cx="475861" cy="34538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37" name="Text Box 79"/>
            <p:cNvSpPr txBox="1">
              <a:spLocks noChangeArrowheads="1"/>
            </p:cNvSpPr>
            <p:nvPr/>
          </p:nvSpPr>
          <p:spPr bwMode="auto">
            <a:xfrm>
              <a:off x="1351236" y="1335870"/>
              <a:ext cx="298030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分组排队丢弃策略</a:t>
              </a:r>
            </a:p>
          </p:txBody>
        </p:sp>
      </p:grpSp>
      <p:grpSp>
        <p:nvGrpSpPr>
          <p:cNvPr id="40" name="组合 39"/>
          <p:cNvGrpSpPr/>
          <p:nvPr/>
        </p:nvGrpSpPr>
        <p:grpSpPr>
          <a:xfrm>
            <a:off x="1003277" y="2169952"/>
            <a:ext cx="2982289" cy="476221"/>
            <a:chOff x="1403750" y="3593123"/>
            <a:chExt cx="2982289" cy="476221"/>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93123"/>
              <a:ext cx="240010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被动队列管理</a:t>
              </a:r>
            </a:p>
          </p:txBody>
        </p:sp>
      </p:grpSp>
      <p:sp>
        <p:nvSpPr>
          <p:cNvPr id="45" name="Text Box 79"/>
          <p:cNvSpPr txBox="1">
            <a:spLocks noChangeArrowheads="1"/>
          </p:cNvSpPr>
          <p:nvPr/>
        </p:nvSpPr>
        <p:spPr bwMode="auto">
          <a:xfrm>
            <a:off x="958890" y="2677711"/>
            <a:ext cx="4726374"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弃尾策略</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删除一个或者多个已排队分组</a:t>
            </a:r>
          </a:p>
        </p:txBody>
      </p:sp>
      <p:grpSp>
        <p:nvGrpSpPr>
          <p:cNvPr id="46" name="组合 45"/>
          <p:cNvGrpSpPr/>
          <p:nvPr/>
        </p:nvGrpSpPr>
        <p:grpSpPr>
          <a:xfrm>
            <a:off x="1003277" y="3801597"/>
            <a:ext cx="5769031" cy="476221"/>
            <a:chOff x="1403750" y="3593123"/>
            <a:chExt cx="5769031" cy="476221"/>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1985930" y="3593123"/>
              <a:ext cx="518685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主动队列管理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随机早期检测</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RED</a:t>
              </a:r>
            </a:p>
          </p:txBody>
        </p:sp>
      </p:grpSp>
      <p:sp>
        <p:nvSpPr>
          <p:cNvPr id="51" name="Text Box 79"/>
          <p:cNvSpPr txBox="1">
            <a:spLocks noChangeArrowheads="1"/>
          </p:cNvSpPr>
          <p:nvPr/>
        </p:nvSpPr>
        <p:spPr bwMode="auto">
          <a:xfrm>
            <a:off x="958890" y="4309356"/>
            <a:ext cx="7861458" cy="210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随时计算平均队列长度</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avg</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endParaRPr kumimoji="1" lang="en-US" altLang="zh-CN" sz="2400"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最小阈值</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min</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、最大阈值</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max</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endParaRPr kumimoji="1" lang="en-US" altLang="zh-CN" sz="2400"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avg</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小于</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min</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，允许分组入列</a:t>
            </a:r>
          </a:p>
          <a:p>
            <a:pPr marL="342900" indent="-342900">
              <a:lnSpc>
                <a:spcPct val="110000"/>
              </a:lnSpc>
              <a:buClr>
                <a:srgbClr val="009FF6"/>
              </a:buClr>
              <a:buFont typeface="Wingdings" panose="05000000000000000000" pitchFamily="2" charset="2"/>
              <a:buChar char="p"/>
            </a:pP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avg</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大于</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max</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，分组被标记或丢弃</a:t>
            </a:r>
          </a:p>
          <a:p>
            <a:pPr marL="342900" indent="-342900">
              <a:lnSpc>
                <a:spcPct val="110000"/>
              </a:lnSpc>
              <a:buClr>
                <a:srgbClr val="009FF6"/>
              </a:buClr>
              <a:buFont typeface="Wingdings" panose="05000000000000000000" pitchFamily="2" charset="2"/>
              <a:buChar char="p"/>
            </a:pP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avg</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min</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max</a:t>
            </a:r>
            <a:r>
              <a:rPr kumimoji="1" lang="en-US" altLang="zh-CN" sz="2400" baseline="-25000" dirty="0" err="1">
                <a:latin typeface="Times New Roman" panose="02020803070505020304" pitchFamily="18" charset="0"/>
                <a:ea typeface="思源黑体 CN Normal" panose="020B0400000000000000" pitchFamily="34" charset="-122"/>
                <a:cs typeface="Times New Roman" panose="02020803070505020304" pitchFamily="18" charset="0"/>
              </a:rPr>
              <a:t>th</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之间，按照概率标记或丢弃分组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5">
                                            <p:txEl>
                                              <p:pRg st="0" end="0"/>
                                            </p:txEl>
                                          </p:spTgt>
                                        </p:tgtEl>
                                        <p:attrNameLst>
                                          <p:attrName>style.visibility</p:attrName>
                                        </p:attrNameLst>
                                      </p:cBhvr>
                                      <p:to>
                                        <p:strVal val="visible"/>
                                      </p:to>
                                    </p:set>
                                    <p:animEffect transition="in" filter="wipe(left)">
                                      <p:cBhvr>
                                        <p:cTn id="15" dur="500"/>
                                        <p:tgtEl>
                                          <p:spTgt spid="45">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animEffect transition="in" filter="wipe(left)">
                                      <p:cBhvr>
                                        <p:cTn id="19" dur="500"/>
                                        <p:tgtEl>
                                          <p:spTgt spid="4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1">
                                            <p:txEl>
                                              <p:pRg st="0" end="0"/>
                                            </p:txEl>
                                          </p:spTgt>
                                        </p:tgtEl>
                                        <p:attrNameLst>
                                          <p:attrName>style.visibility</p:attrName>
                                        </p:attrNameLst>
                                      </p:cBhvr>
                                      <p:to>
                                        <p:strVal val="visible"/>
                                      </p:to>
                                    </p:set>
                                    <p:animEffect transition="in" filter="wipe(left)">
                                      <p:cBhvr>
                                        <p:cTn id="28" dur="500"/>
                                        <p:tgtEl>
                                          <p:spTgt spid="51">
                                            <p:txEl>
                                              <p:pRg st="0" end="0"/>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51">
                                            <p:txEl>
                                              <p:pRg st="1" end="1"/>
                                            </p:txEl>
                                          </p:spTgt>
                                        </p:tgtEl>
                                        <p:attrNameLst>
                                          <p:attrName>style.visibility</p:attrName>
                                        </p:attrNameLst>
                                      </p:cBhvr>
                                      <p:to>
                                        <p:strVal val="visible"/>
                                      </p:to>
                                    </p:set>
                                    <p:animEffect transition="in" filter="wipe(left)">
                                      <p:cBhvr>
                                        <p:cTn id="32" dur="500"/>
                                        <p:tgtEl>
                                          <p:spTgt spid="51">
                                            <p:txEl>
                                              <p:pRg st="1" end="1"/>
                                            </p:tx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51">
                                            <p:txEl>
                                              <p:pRg st="2" end="2"/>
                                            </p:txEl>
                                          </p:spTgt>
                                        </p:tgtEl>
                                        <p:attrNameLst>
                                          <p:attrName>style.visibility</p:attrName>
                                        </p:attrNameLst>
                                      </p:cBhvr>
                                      <p:to>
                                        <p:strVal val="visible"/>
                                      </p:to>
                                    </p:set>
                                    <p:animEffect transition="in" filter="wipe(left)">
                                      <p:cBhvr>
                                        <p:cTn id="36" dur="500"/>
                                        <p:tgtEl>
                                          <p:spTgt spid="51">
                                            <p:txEl>
                                              <p:pRg st="2" end="2"/>
                                            </p:txEl>
                                          </p:spTgt>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51">
                                            <p:txEl>
                                              <p:pRg st="3" end="3"/>
                                            </p:txEl>
                                          </p:spTgt>
                                        </p:tgtEl>
                                        <p:attrNameLst>
                                          <p:attrName>style.visibility</p:attrName>
                                        </p:attrNameLst>
                                      </p:cBhvr>
                                      <p:to>
                                        <p:strVal val="visible"/>
                                      </p:to>
                                    </p:set>
                                    <p:animEffect transition="in" filter="wipe(left)">
                                      <p:cBhvr>
                                        <p:cTn id="40" dur="500"/>
                                        <p:tgtEl>
                                          <p:spTgt spid="51">
                                            <p:txEl>
                                              <p:pRg st="3" end="3"/>
                                            </p:txEl>
                                          </p:spTgt>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51">
                                            <p:txEl>
                                              <p:pRg st="4" end="4"/>
                                            </p:txEl>
                                          </p:spTgt>
                                        </p:tgtEl>
                                        <p:attrNameLst>
                                          <p:attrName>style.visibility</p:attrName>
                                        </p:attrNameLst>
                                      </p:cBhvr>
                                      <p:to>
                                        <p:strVal val="visible"/>
                                      </p:to>
                                    </p:set>
                                    <p:animEffect transition="in" filter="wipe(left)">
                                      <p:cBhvr>
                                        <p:cTn id="44"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5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414295"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5247954" y="1909523"/>
            <a:ext cx="4716352" cy="2304597"/>
            <a:chOff x="3112919" y="2160391"/>
            <a:chExt cx="4716352" cy="2304597"/>
          </a:xfrm>
        </p:grpSpPr>
        <p:grpSp>
          <p:nvGrpSpPr>
            <p:cNvPr id="9" name="组合 8"/>
            <p:cNvGrpSpPr/>
            <p:nvPr/>
          </p:nvGrpSpPr>
          <p:grpSpPr>
            <a:xfrm>
              <a:off x="3112919" y="2160391"/>
              <a:ext cx="4716352" cy="1756732"/>
              <a:chOff x="2334692" y="1620292"/>
              <a:chExt cx="3537270" cy="1317548"/>
            </a:xfrm>
          </p:grpSpPr>
          <p:sp>
            <p:nvSpPr>
              <p:cNvPr id="11" name="矩形 10"/>
              <p:cNvSpPr/>
              <p:nvPr/>
            </p:nvSpPr>
            <p:spPr>
              <a:xfrm>
                <a:off x="2334692" y="1620292"/>
                <a:ext cx="3537270" cy="830996"/>
              </a:xfrm>
              <a:prstGeom prst="rect">
                <a:avLst/>
              </a:prstGeom>
            </p:spPr>
            <p:txBody>
              <a:bodyPr wrap="none">
                <a:spAutoFit/>
              </a:bodyPr>
              <a:lstStyle/>
              <a:p>
                <a:pPr algn="ctr">
                  <a:lnSpc>
                    <a:spcPct val="110000"/>
                  </a:lnSpc>
                </a:pPr>
                <a:r>
                  <a:rPr lang="en-US" altLang="zh-CN" sz="60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rPr>
                  <a:t>IP</a:t>
                </a:r>
                <a:r>
                  <a:rPr lang="zh-CN" altLang="en-US" sz="60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rPr>
                  <a:t>数据报格式</a:t>
                </a:r>
              </a:p>
            </p:txBody>
          </p:sp>
          <p:sp>
            <p:nvSpPr>
              <p:cNvPr id="12" name="矩形 11"/>
              <p:cNvSpPr/>
              <p:nvPr/>
            </p:nvSpPr>
            <p:spPr>
              <a:xfrm>
                <a:off x="2944755" y="2392957"/>
                <a:ext cx="2881418"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P Datagram Format</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699871" y="1995450"/>
                <a:ext cx="344085"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I</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699871" y="2908489"/>
                <a:ext cx="3011474" cy="29351"/>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28778" y="375710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3084577"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02DAC720-2B1E-4F9E-8B94-18018C19DF0C}"/>
              </a:ext>
            </a:extLst>
          </p:cNvPr>
          <p:cNvSpPr>
            <a:spLocks noGrp="1"/>
          </p:cNvSpPr>
          <p:nvPr>
            <p:ph type="sldNum" sz="quarter" idx="12"/>
          </p:nvPr>
        </p:nvSpPr>
        <p:spPr/>
        <p:txBody>
          <a:bodyPr/>
          <a:lstStyle/>
          <a:p>
            <a:fld id="{91F2D4EF-46D4-4764-B373-FC59CD1D281E}" type="slidenum">
              <a:rPr lang="zh-CN" altLang="en-US" smtClean="0"/>
              <a:t>45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48845" y="2685011"/>
            <a:ext cx="6167387" cy="2387331"/>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30213" y="0"/>
            <a:ext cx="5474711" cy="1428589"/>
            <a:chOff x="551030" y="-368704"/>
            <a:chExt cx="5474711" cy="1428589"/>
          </a:xfrm>
        </p:grpSpPr>
        <p:grpSp>
          <p:nvGrpSpPr>
            <p:cNvPr id="29" name="组合 28"/>
            <p:cNvGrpSpPr/>
            <p:nvPr/>
          </p:nvGrpSpPr>
          <p:grpSpPr>
            <a:xfrm>
              <a:off x="1201631" y="303925"/>
              <a:ext cx="4824110" cy="682185"/>
              <a:chOff x="1839058" y="967769"/>
              <a:chExt cx="4824110" cy="682185"/>
            </a:xfrm>
          </p:grpSpPr>
          <p:sp>
            <p:nvSpPr>
              <p:cNvPr id="31" name="矩形: 圆角 30"/>
              <p:cNvSpPr/>
              <p:nvPr/>
            </p:nvSpPr>
            <p:spPr>
              <a:xfrm>
                <a:off x="1839058" y="967769"/>
                <a:ext cx="482411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3508427"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网络层组件构成</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3" name="组合 122"/>
          <p:cNvGrpSpPr/>
          <p:nvPr/>
        </p:nvGrpSpPr>
        <p:grpSpPr>
          <a:xfrm>
            <a:off x="897957" y="1485021"/>
            <a:ext cx="5020341" cy="526730"/>
            <a:chOff x="722008" y="1303131"/>
            <a:chExt cx="4793569" cy="502938"/>
          </a:xfrm>
        </p:grpSpPr>
        <p:sp>
          <p:nvSpPr>
            <p:cNvPr id="125" name="流程图: 手动输入 6"/>
            <p:cNvSpPr/>
            <p:nvPr/>
          </p:nvSpPr>
          <p:spPr>
            <a:xfrm rot="5400000" flipV="1">
              <a:off x="2974546" y="-758631"/>
              <a:ext cx="475861" cy="46062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643"/>
                  </a:moveTo>
                  <a:cubicBezTo>
                    <a:pt x="3337" y="358"/>
                    <a:pt x="6624" y="285"/>
                    <a:pt x="9911" y="0"/>
                  </a:cubicBezTo>
                  <a:cubicBezTo>
                    <a:pt x="9941" y="3334"/>
                    <a:pt x="9970" y="6841"/>
                    <a:pt x="10000" y="10175"/>
                  </a:cubicBezTo>
                  <a:lnTo>
                    <a:pt x="0" y="10175"/>
                  </a:lnTo>
                  <a:cubicBezTo>
                    <a:pt x="35" y="7110"/>
                    <a:pt x="15" y="3708"/>
                    <a:pt x="50" y="64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24" name="组合 123"/>
            <p:cNvGrpSpPr/>
            <p:nvPr/>
          </p:nvGrpSpPr>
          <p:grpSpPr>
            <a:xfrm>
              <a:off x="722008" y="1303131"/>
              <a:ext cx="546594" cy="475865"/>
              <a:chOff x="708742" y="1296102"/>
              <a:chExt cx="454744" cy="283828"/>
            </a:xfrm>
          </p:grpSpPr>
          <p:sp>
            <p:nvSpPr>
              <p:cNvPr id="127" name="平行四边形 12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8" name="平行四边形 12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26" name="Text Box 79"/>
            <p:cNvSpPr txBox="1">
              <a:spLocks noChangeArrowheads="1"/>
            </p:cNvSpPr>
            <p:nvPr/>
          </p:nvSpPr>
          <p:spPr bwMode="auto">
            <a:xfrm>
              <a:off x="1351236" y="1335869"/>
              <a:ext cx="416433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主机、路由器的网络层组件</a:t>
              </a:r>
            </a:p>
          </p:txBody>
        </p:sp>
      </p:grpSp>
      <p:sp>
        <p:nvSpPr>
          <p:cNvPr id="129" name="Rectangle 4"/>
          <p:cNvSpPr>
            <a:spLocks noChangeArrowheads="1"/>
          </p:cNvSpPr>
          <p:nvPr/>
        </p:nvSpPr>
        <p:spPr bwMode="auto">
          <a:xfrm>
            <a:off x="3194832" y="2061611"/>
            <a:ext cx="61737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130" name="Rectangle 5"/>
          <p:cNvSpPr>
            <a:spLocks noChangeArrowheads="1"/>
          </p:cNvSpPr>
          <p:nvPr/>
        </p:nvSpPr>
        <p:spPr bwMode="auto">
          <a:xfrm>
            <a:off x="3131332" y="2125111"/>
            <a:ext cx="6175375" cy="385127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楷体" panose="02010609060101010101" pitchFamily="49" charset="-122"/>
              <a:cs typeface="Times New Roman" panose="02020803070505020304" pitchFamily="18" charset="0"/>
            </a:endParaRPr>
          </a:p>
        </p:txBody>
      </p:sp>
      <p:grpSp>
        <p:nvGrpSpPr>
          <p:cNvPr id="132" name="Group 7"/>
          <p:cNvGrpSpPr/>
          <p:nvPr/>
        </p:nvGrpSpPr>
        <p:grpSpPr bwMode="auto">
          <a:xfrm>
            <a:off x="5299857" y="3776111"/>
            <a:ext cx="1181100" cy="1147763"/>
            <a:chOff x="3996" y="2883"/>
            <a:chExt cx="609" cy="765"/>
          </a:xfrm>
        </p:grpSpPr>
        <p:sp>
          <p:nvSpPr>
            <p:cNvPr id="133" name="Rectangle 8"/>
            <p:cNvSpPr>
              <a:spLocks noChangeArrowheads="1"/>
            </p:cNvSpPr>
            <p:nvPr/>
          </p:nvSpPr>
          <p:spPr bwMode="auto">
            <a:xfrm>
              <a:off x="4023" y="2883"/>
              <a:ext cx="582" cy="7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4" name="Rectangle 9"/>
            <p:cNvSpPr>
              <a:spLocks noChangeArrowheads="1"/>
            </p:cNvSpPr>
            <p:nvPr/>
          </p:nvSpPr>
          <p:spPr bwMode="auto">
            <a:xfrm>
              <a:off x="3996" y="2910"/>
              <a:ext cx="582" cy="738"/>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5" name="Text Box 10"/>
            <p:cNvSpPr txBox="1">
              <a:spLocks noChangeArrowheads="1"/>
            </p:cNvSpPr>
            <p:nvPr/>
          </p:nvSpPr>
          <p:spPr bwMode="auto">
            <a:xfrm>
              <a:off x="4071" y="3150"/>
              <a:ext cx="45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转发表</a:t>
              </a:r>
            </a:p>
          </p:txBody>
        </p:sp>
        <p:sp>
          <p:nvSpPr>
            <p:cNvPr id="136" name="Line 11"/>
            <p:cNvSpPr>
              <a:spLocks noChangeShapeType="1"/>
            </p:cNvSpPr>
            <p:nvPr/>
          </p:nvSpPr>
          <p:spPr bwMode="auto">
            <a:xfrm>
              <a:off x="4065" y="2994"/>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7" name="Line 12"/>
            <p:cNvSpPr>
              <a:spLocks noChangeShapeType="1"/>
            </p:cNvSpPr>
            <p:nvPr/>
          </p:nvSpPr>
          <p:spPr bwMode="auto">
            <a:xfrm>
              <a:off x="4071" y="3048"/>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8" name="Line 13"/>
            <p:cNvSpPr>
              <a:spLocks noChangeShapeType="1"/>
            </p:cNvSpPr>
            <p:nvPr/>
          </p:nvSpPr>
          <p:spPr bwMode="auto">
            <a:xfrm>
              <a:off x="4074" y="3102"/>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9" name="Line 14"/>
            <p:cNvSpPr>
              <a:spLocks noChangeShapeType="1"/>
            </p:cNvSpPr>
            <p:nvPr/>
          </p:nvSpPr>
          <p:spPr bwMode="auto">
            <a:xfrm>
              <a:off x="4065" y="3477"/>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0" name="Line 15"/>
            <p:cNvSpPr>
              <a:spLocks noChangeShapeType="1"/>
            </p:cNvSpPr>
            <p:nvPr/>
          </p:nvSpPr>
          <p:spPr bwMode="auto">
            <a:xfrm>
              <a:off x="4068" y="3528"/>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1" name="Line 16"/>
            <p:cNvSpPr>
              <a:spLocks noChangeShapeType="1"/>
            </p:cNvSpPr>
            <p:nvPr/>
          </p:nvSpPr>
          <p:spPr bwMode="auto">
            <a:xfrm>
              <a:off x="4071" y="3579"/>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42" name="Line 17"/>
          <p:cNvSpPr>
            <a:spLocks noChangeShapeType="1"/>
          </p:cNvSpPr>
          <p:nvPr/>
        </p:nvSpPr>
        <p:spPr bwMode="auto">
          <a:xfrm flipV="1">
            <a:off x="3123395" y="5544529"/>
            <a:ext cx="6183310" cy="958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3" name="Line 18"/>
          <p:cNvSpPr>
            <a:spLocks noChangeShapeType="1"/>
          </p:cNvSpPr>
          <p:nvPr/>
        </p:nvSpPr>
        <p:spPr bwMode="auto">
          <a:xfrm flipV="1">
            <a:off x="3150382" y="5076274"/>
            <a:ext cx="6164263" cy="952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44" name="Group 19"/>
          <p:cNvGrpSpPr/>
          <p:nvPr/>
        </p:nvGrpSpPr>
        <p:grpSpPr bwMode="auto">
          <a:xfrm>
            <a:off x="3331439" y="2748999"/>
            <a:ext cx="2642107" cy="1163637"/>
            <a:chOff x="1182" y="1848"/>
            <a:chExt cx="1447" cy="558"/>
          </a:xfrm>
        </p:grpSpPr>
        <p:sp>
          <p:nvSpPr>
            <p:cNvPr id="145" name="Rectangle 20"/>
            <p:cNvSpPr>
              <a:spLocks noChangeArrowheads="1"/>
            </p:cNvSpPr>
            <p:nvPr/>
          </p:nvSpPr>
          <p:spPr bwMode="auto">
            <a:xfrm>
              <a:off x="1224" y="1848"/>
              <a:ext cx="1140" cy="516"/>
            </a:xfrm>
            <a:prstGeom prst="rect">
              <a:avLst/>
            </a:prstGeom>
            <a:solidFill>
              <a:srgbClr val="ED7D3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6" name="Rectangle 21"/>
            <p:cNvSpPr>
              <a:spLocks noChangeArrowheads="1"/>
            </p:cNvSpPr>
            <p:nvPr/>
          </p:nvSpPr>
          <p:spPr bwMode="auto">
            <a:xfrm>
              <a:off x="1182" y="1890"/>
              <a:ext cx="1140" cy="516"/>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7" name="Text Box 22"/>
            <p:cNvSpPr txBox="1">
              <a:spLocks noChangeArrowheads="1"/>
            </p:cNvSpPr>
            <p:nvPr/>
          </p:nvSpPr>
          <p:spPr bwMode="auto">
            <a:xfrm>
              <a:off x="1284" y="1934"/>
              <a:ext cx="134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选路协议</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路径选择</a:t>
              </a:r>
            </a:p>
            <a:p>
              <a:pPr>
                <a:buFontTx/>
                <a:buChar char="•"/>
              </a:pPr>
              <a:r>
                <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RIP, OSPF, BGP</a:t>
              </a:r>
            </a:p>
          </p:txBody>
        </p:sp>
      </p:grpSp>
      <p:sp>
        <p:nvSpPr>
          <p:cNvPr id="148" name="Freeform 23"/>
          <p:cNvSpPr/>
          <p:nvPr/>
        </p:nvSpPr>
        <p:spPr bwMode="auto">
          <a:xfrm>
            <a:off x="4553732" y="3834849"/>
            <a:ext cx="593725" cy="368300"/>
          </a:xfrm>
          <a:custGeom>
            <a:avLst/>
            <a:gdLst>
              <a:gd name="T0" fmla="*/ 0 w 396"/>
              <a:gd name="T1" fmla="*/ 0 h 246"/>
              <a:gd name="T2" fmla="*/ 2147483646 w 396"/>
              <a:gd name="T3" fmla="*/ 2147483646 h 246"/>
              <a:gd name="T4" fmla="*/ 2147483646 w 396"/>
              <a:gd name="T5" fmla="*/ 2147483646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49" name="Group 24"/>
          <p:cNvGrpSpPr/>
          <p:nvPr/>
        </p:nvGrpSpPr>
        <p:grpSpPr bwMode="auto">
          <a:xfrm>
            <a:off x="6395232" y="2812499"/>
            <a:ext cx="2835275" cy="1256589"/>
            <a:chOff x="102" y="1272"/>
            <a:chExt cx="1890" cy="770"/>
          </a:xfrm>
        </p:grpSpPr>
        <p:sp>
          <p:nvSpPr>
            <p:cNvPr id="150" name="Rectangle 25"/>
            <p:cNvSpPr>
              <a:spLocks noChangeArrowheads="1"/>
            </p:cNvSpPr>
            <p:nvPr/>
          </p:nvSpPr>
          <p:spPr bwMode="auto">
            <a:xfrm>
              <a:off x="144" y="1272"/>
              <a:ext cx="1848" cy="69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1"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2" name="Text Box 27"/>
            <p:cNvSpPr txBox="1">
              <a:spLocks noChangeArrowheads="1"/>
            </p:cNvSpPr>
            <p:nvPr/>
          </p:nvSpPr>
          <p:spPr bwMode="auto">
            <a:xfrm>
              <a:off x="510" y="1306"/>
              <a:ext cx="109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协议</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编址规则</a:t>
              </a:r>
            </a:p>
            <a:p>
              <a:pPr>
                <a:buFontTx/>
                <a:buChar char="•"/>
              </a:pPr>
              <a:r>
                <a:rPr lang="zh-CN" altLang="en-US"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数据报格式</a:t>
              </a:r>
            </a:p>
            <a:p>
              <a:pPr>
                <a:buFontTx/>
                <a:buChar char="•"/>
              </a:pPr>
              <a:r>
                <a:rPr lang="zh-CN" altLang="en-US"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分组处理规则</a:t>
              </a:r>
            </a:p>
          </p:txBody>
        </p:sp>
      </p:grpSp>
      <p:grpSp>
        <p:nvGrpSpPr>
          <p:cNvPr id="8" name="组合 7"/>
          <p:cNvGrpSpPr/>
          <p:nvPr/>
        </p:nvGrpSpPr>
        <p:grpSpPr>
          <a:xfrm>
            <a:off x="6449207" y="4093611"/>
            <a:ext cx="2084410" cy="972381"/>
            <a:chOff x="4473758" y="4093611"/>
            <a:chExt cx="2084410" cy="972381"/>
          </a:xfrm>
        </p:grpSpPr>
        <p:sp>
          <p:nvSpPr>
            <p:cNvPr id="153" name="Rectangle 28"/>
            <p:cNvSpPr>
              <a:spLocks noChangeArrowheads="1"/>
            </p:cNvSpPr>
            <p:nvPr/>
          </p:nvSpPr>
          <p:spPr bwMode="auto">
            <a:xfrm>
              <a:off x="4540433" y="4093611"/>
              <a:ext cx="1892300" cy="8588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4" name="Rectangle 29"/>
            <p:cNvSpPr>
              <a:spLocks noChangeArrowheads="1"/>
            </p:cNvSpPr>
            <p:nvPr/>
          </p:nvSpPr>
          <p:spPr bwMode="auto">
            <a:xfrm>
              <a:off x="4473758" y="4165049"/>
              <a:ext cx="1893888" cy="857250"/>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5" name="Text Box 30"/>
            <p:cNvSpPr txBox="1">
              <a:spLocks noChangeArrowheads="1"/>
            </p:cNvSpPr>
            <p:nvPr/>
          </p:nvSpPr>
          <p:spPr bwMode="auto">
            <a:xfrm>
              <a:off x="4696030" y="4142662"/>
              <a:ext cx="1862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ICMP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协议</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错误报告</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 信令</a:t>
              </a:r>
            </a:p>
          </p:txBody>
        </p:sp>
      </p:grpSp>
      <p:sp>
        <p:nvSpPr>
          <p:cNvPr id="156" name="Line 31"/>
          <p:cNvSpPr>
            <a:spLocks noChangeShapeType="1"/>
          </p:cNvSpPr>
          <p:nvPr/>
        </p:nvSpPr>
        <p:spPr bwMode="auto">
          <a:xfrm flipV="1">
            <a:off x="3123396" y="2683910"/>
            <a:ext cx="6191250" cy="956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7" name="Text Box 32"/>
          <p:cNvSpPr txBox="1">
            <a:spLocks noChangeArrowheads="1"/>
          </p:cNvSpPr>
          <p:nvPr/>
        </p:nvSpPr>
        <p:spPr bwMode="auto">
          <a:xfrm>
            <a:off x="5147457" y="2215051"/>
            <a:ext cx="2163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zh-CN" altLang="en-US" sz="20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运输层</a:t>
            </a:r>
            <a:r>
              <a:rPr lang="en-US" altLang="zh-CN" sz="20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TCP, UDP</a:t>
            </a:r>
          </a:p>
        </p:txBody>
      </p:sp>
      <p:sp>
        <p:nvSpPr>
          <p:cNvPr id="158" name="Text Box 33"/>
          <p:cNvSpPr txBox="1">
            <a:spLocks noChangeArrowheads="1"/>
          </p:cNvSpPr>
          <p:nvPr/>
        </p:nvSpPr>
        <p:spPr bwMode="auto">
          <a:xfrm>
            <a:off x="5785622" y="513135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链路层</a:t>
            </a:r>
          </a:p>
        </p:txBody>
      </p:sp>
      <p:sp>
        <p:nvSpPr>
          <p:cNvPr id="159" name="Text Box 34"/>
          <p:cNvSpPr txBox="1">
            <a:spLocks noChangeArrowheads="1"/>
          </p:cNvSpPr>
          <p:nvPr/>
        </p:nvSpPr>
        <p:spPr bwMode="auto">
          <a:xfrm>
            <a:off x="5785622" y="558827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物理层</a:t>
            </a:r>
          </a:p>
        </p:txBody>
      </p:sp>
      <p:sp>
        <p:nvSpPr>
          <p:cNvPr id="160" name="Text Box 35"/>
          <p:cNvSpPr txBox="1">
            <a:spLocks noChangeArrowheads="1"/>
          </p:cNvSpPr>
          <p:nvPr/>
        </p:nvSpPr>
        <p:spPr bwMode="auto">
          <a:xfrm>
            <a:off x="2640506" y="3374059"/>
            <a:ext cx="45118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网络层</a:t>
            </a:r>
          </a:p>
        </p:txBody>
      </p:sp>
      <p:sp>
        <p:nvSpPr>
          <p:cNvPr id="161" name="Line 36"/>
          <p:cNvSpPr>
            <a:spLocks noChangeShapeType="1"/>
          </p:cNvSpPr>
          <p:nvPr/>
        </p:nvSpPr>
        <p:spPr bwMode="auto">
          <a:xfrm flipV="1">
            <a:off x="2888445" y="2714074"/>
            <a:ext cx="0" cy="703262"/>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Line 37"/>
          <p:cNvSpPr>
            <a:spLocks noChangeShapeType="1"/>
          </p:cNvSpPr>
          <p:nvPr/>
        </p:nvSpPr>
        <p:spPr bwMode="auto">
          <a:xfrm>
            <a:off x="2888445" y="4353961"/>
            <a:ext cx="0" cy="701675"/>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A90E4F3C-B708-45F7-94A2-7D9C19126399}"/>
              </a:ext>
            </a:extLst>
          </p:cNvPr>
          <p:cNvSpPr>
            <a:spLocks noGrp="1"/>
          </p:cNvSpPr>
          <p:nvPr>
            <p:ph type="sldNum" sz="quarter" idx="12"/>
          </p:nvPr>
        </p:nvSpPr>
        <p:spPr/>
        <p:txBody>
          <a:bodyPr/>
          <a:lstStyle/>
          <a:p>
            <a:fld id="{91F2D4EF-46D4-4764-B373-FC59CD1D281E}" type="slidenum">
              <a:rPr lang="zh-CN" altLang="en-US" smtClean="0"/>
              <a:t>46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500"/>
                                        <p:tgtEl>
                                          <p:spTgt spid="1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10" presetClass="entr" presetSubtype="0"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fade">
                                      <p:cBhvr>
                                        <p:cTn id="20" dur="500"/>
                                        <p:tgtEl>
                                          <p:spTgt spid="13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animEffect transition="in" filter="fade">
                                      <p:cBhvr>
                                        <p:cTn id="23" dur="500"/>
                                        <p:tgtEl>
                                          <p:spTgt spid="1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par>
                                <p:cTn id="27" presetID="10"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0"/>
                                        <p:tgtEl>
                                          <p:spTgt spid="1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10" presetClass="entr" presetSubtype="0"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fade">
                                      <p:cBhvr>
                                        <p:cTn id="35" dur="500"/>
                                        <p:tgtEl>
                                          <p:spTgt spid="14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animEffect transition="in" filter="fade">
                                      <p:cBhvr>
                                        <p:cTn id="41" dur="500"/>
                                        <p:tgtEl>
                                          <p:spTgt spid="1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fade">
                                      <p:cBhvr>
                                        <p:cTn id="44" dur="500"/>
                                        <p:tgtEl>
                                          <p:spTgt spid="1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fade">
                                      <p:cBhvr>
                                        <p:cTn id="47" dur="500"/>
                                        <p:tgtEl>
                                          <p:spTgt spid="1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fade">
                                      <p:cBhvr>
                                        <p:cTn id="50" dur="500"/>
                                        <p:tgtEl>
                                          <p:spTgt spid="1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1"/>
                                        </p:tgtEl>
                                        <p:attrNameLst>
                                          <p:attrName>style.visibility</p:attrName>
                                        </p:attrNameLst>
                                      </p:cBhvr>
                                      <p:to>
                                        <p:strVal val="visible"/>
                                      </p:to>
                                    </p:set>
                                    <p:animEffect transition="in" filter="fade">
                                      <p:cBhvr>
                                        <p:cTn id="56" dur="500"/>
                                        <p:tgtEl>
                                          <p:spTgt spid="1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childTnLst>
                          </p:cTn>
                        </p:par>
                        <p:par>
                          <p:cTn id="60" fill="hold">
                            <p:stCondLst>
                              <p:cond delay="1000"/>
                            </p:stCondLst>
                            <p:childTnLst>
                              <p:par>
                                <p:cTn id="61" presetID="26" presetClass="emph" presetSubtype="0" fill="hold" nodeType="afterEffect">
                                  <p:stCondLst>
                                    <p:cond delay="0"/>
                                  </p:stCondLst>
                                  <p:childTnLst>
                                    <p:animEffect transition="out" filter="fade">
                                      <p:cBhvr>
                                        <p:cTn id="62" dur="1000" tmFilter="0, 0; .2, .5; .8, .5; 1, 0"/>
                                        <p:tgtEl>
                                          <p:spTgt spid="132"/>
                                        </p:tgtEl>
                                      </p:cBhvr>
                                    </p:animEffect>
                                    <p:animScale>
                                      <p:cBhvr>
                                        <p:cTn id="63" dur="500" autoRev="1" fill="hold"/>
                                        <p:tgtEl>
                                          <p:spTgt spid="132"/>
                                        </p:tgtEl>
                                      </p:cBhvr>
                                      <p:by x="105000" y="105000"/>
                                    </p:animScale>
                                  </p:childTnLst>
                                </p:cTn>
                              </p:par>
                            </p:childTnLst>
                          </p:cTn>
                        </p:par>
                        <p:par>
                          <p:cTn id="64" fill="hold">
                            <p:stCondLst>
                              <p:cond delay="2000"/>
                            </p:stCondLst>
                            <p:childTnLst>
                              <p:par>
                                <p:cTn id="65" presetID="26" presetClass="emph" presetSubtype="0" fill="hold" nodeType="afterEffect">
                                  <p:stCondLst>
                                    <p:cond delay="0"/>
                                  </p:stCondLst>
                                  <p:childTnLst>
                                    <p:animEffect transition="out" filter="fade">
                                      <p:cBhvr>
                                        <p:cTn id="66" dur="1000" tmFilter="0, 0; .2, .5; .8, .5; 1, 0"/>
                                        <p:tgtEl>
                                          <p:spTgt spid="149"/>
                                        </p:tgtEl>
                                      </p:cBhvr>
                                    </p:animEffect>
                                    <p:animScale>
                                      <p:cBhvr>
                                        <p:cTn id="67" dur="500" autoRev="1" fill="hold"/>
                                        <p:tgtEl>
                                          <p:spTgt spid="149"/>
                                        </p:tgtEl>
                                      </p:cBhvr>
                                      <p:by x="105000" y="105000"/>
                                    </p:animScale>
                                  </p:childTnLst>
                                </p:cTn>
                              </p:par>
                            </p:childTnLst>
                          </p:cTn>
                        </p:par>
                        <p:par>
                          <p:cTn id="68" fill="hold">
                            <p:stCondLst>
                              <p:cond delay="3000"/>
                            </p:stCondLst>
                            <p:childTnLst>
                              <p:par>
                                <p:cTn id="69" presetID="26" presetClass="emph" presetSubtype="0" fill="hold" nodeType="afterEffect">
                                  <p:stCondLst>
                                    <p:cond delay="0"/>
                                  </p:stCondLst>
                                  <p:childTnLst>
                                    <p:animEffect transition="out" filter="fade">
                                      <p:cBhvr>
                                        <p:cTn id="70" dur="1000" tmFilter="0, 0; .2, .5; .8, .5; 1, 0"/>
                                        <p:tgtEl>
                                          <p:spTgt spid="144"/>
                                        </p:tgtEl>
                                      </p:cBhvr>
                                    </p:animEffect>
                                    <p:animScale>
                                      <p:cBhvr>
                                        <p:cTn id="71" dur="500" autoRev="1" fill="hold"/>
                                        <p:tgtEl>
                                          <p:spTgt spid="144"/>
                                        </p:tgtEl>
                                      </p:cBhvr>
                                      <p:by x="105000" y="105000"/>
                                    </p:animScale>
                                  </p:childTnLst>
                                </p:cTn>
                              </p:par>
                            </p:childTnLst>
                          </p:cTn>
                        </p:par>
                        <p:par>
                          <p:cTn id="72" fill="hold">
                            <p:stCondLst>
                              <p:cond delay="4000"/>
                            </p:stCondLst>
                            <p:childTnLst>
                              <p:par>
                                <p:cTn id="73" presetID="26" presetClass="emph" presetSubtype="0" fill="hold" nodeType="afterEffect">
                                  <p:stCondLst>
                                    <p:cond delay="0"/>
                                  </p:stCondLst>
                                  <p:childTnLst>
                                    <p:animEffect transition="out" filter="fade">
                                      <p:cBhvr>
                                        <p:cTn id="74" dur="1000" tmFilter="0, 0; .2, .5; .8, .5; 1, 0"/>
                                        <p:tgtEl>
                                          <p:spTgt spid="8"/>
                                        </p:tgtEl>
                                      </p:cBhvr>
                                    </p:animEffect>
                                    <p:animScale>
                                      <p:cBhvr>
                                        <p:cTn id="75"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9" grpId="0"/>
      <p:bldP spid="130" grpId="0" animBg="1"/>
      <p:bldP spid="142" grpId="0" animBg="1"/>
      <p:bldP spid="143" grpId="0" animBg="1"/>
      <p:bldP spid="148" grpId="0" animBg="1"/>
      <p:bldP spid="156" grpId="0" animBg="1"/>
      <p:bldP spid="157" grpId="0"/>
      <p:bldP spid="158" grpId="0"/>
      <p:bldP spid="159" grpId="0"/>
      <p:bldP spid="160" grpId="0"/>
      <p:bldP spid="161" grpId="0" animBg="1"/>
      <p:bldP spid="16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900517" cy="1428589"/>
            <a:chOff x="551030" y="-368704"/>
            <a:chExt cx="4900517" cy="1428589"/>
          </a:xfrm>
        </p:grpSpPr>
        <p:grpSp>
          <p:nvGrpSpPr>
            <p:cNvPr id="29" name="组合 28"/>
            <p:cNvGrpSpPr/>
            <p:nvPr/>
          </p:nvGrpSpPr>
          <p:grpSpPr>
            <a:xfrm>
              <a:off x="1201631" y="303925"/>
              <a:ext cx="4249916" cy="682185"/>
              <a:chOff x="1839058" y="967769"/>
              <a:chExt cx="4249916" cy="682185"/>
            </a:xfrm>
          </p:grpSpPr>
          <p:sp>
            <p:nvSpPr>
              <p:cNvPr id="31" name="矩形: 圆角 30"/>
              <p:cNvSpPr/>
              <p:nvPr/>
            </p:nvSpPr>
            <p:spPr>
              <a:xfrm>
                <a:off x="1839058" y="967769"/>
                <a:ext cx="4249916"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4" y="1034835"/>
                <a:ext cx="3155888"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28"/>
          <p:cNvSpPr>
            <a:spLocks noChangeArrowheads="1"/>
          </p:cNvSpPr>
          <p:nvPr/>
        </p:nvSpPr>
        <p:spPr bwMode="auto">
          <a:xfrm>
            <a:off x="9500767" y="2250367"/>
            <a:ext cx="41633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31</a:t>
            </a:r>
          </a:p>
        </p:txBody>
      </p:sp>
      <p:sp>
        <p:nvSpPr>
          <p:cNvPr id="55" name="Rectangle 8"/>
          <p:cNvSpPr>
            <a:spLocks noChangeArrowheads="1"/>
          </p:cNvSpPr>
          <p:nvPr/>
        </p:nvSpPr>
        <p:spPr bwMode="auto">
          <a:xfrm>
            <a:off x="4488895" y="5435742"/>
            <a:ext cx="1131551" cy="353136"/>
          </a:xfrm>
          <a:prstGeom prst="rect">
            <a:avLst/>
          </a:prstGeom>
          <a:solidFill>
            <a:srgbClr val="FCEBCD"/>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0" name="Rectangle 3"/>
          <p:cNvSpPr>
            <a:spLocks noChangeArrowheads="1"/>
          </p:cNvSpPr>
          <p:nvPr/>
        </p:nvSpPr>
        <p:spPr bwMode="auto">
          <a:xfrm>
            <a:off x="2925683" y="4206628"/>
            <a:ext cx="633768" cy="63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可变</a:t>
            </a:r>
          </a:p>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部分</a:t>
            </a:r>
          </a:p>
        </p:txBody>
      </p:sp>
      <p:sp>
        <p:nvSpPr>
          <p:cNvPr id="51" name="Line 4"/>
          <p:cNvSpPr>
            <a:spLocks noChangeShapeType="1"/>
          </p:cNvSpPr>
          <p:nvPr/>
        </p:nvSpPr>
        <p:spPr bwMode="auto">
          <a:xfrm>
            <a:off x="4512599" y="5978548"/>
            <a:ext cx="4259223"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2" name="AutoShape 5"/>
          <p:cNvSpPr>
            <a:spLocks noChangeArrowheads="1"/>
          </p:cNvSpPr>
          <p:nvPr/>
        </p:nvSpPr>
        <p:spPr bwMode="auto">
          <a:xfrm>
            <a:off x="3846394" y="5496885"/>
            <a:ext cx="646244" cy="150988"/>
          </a:xfrm>
          <a:prstGeom prst="leftArrow">
            <a:avLst>
              <a:gd name="adj1" fmla="val 50000"/>
              <a:gd name="adj2" fmla="val 107025"/>
            </a:avLst>
          </a:prstGeom>
          <a:solidFill>
            <a:srgbClr val="009FF6"/>
          </a:solidFill>
          <a:ln w="12700">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3" name="Rectangle 6"/>
          <p:cNvSpPr>
            <a:spLocks noChangeArrowheads="1"/>
          </p:cNvSpPr>
          <p:nvPr/>
        </p:nvSpPr>
        <p:spPr bwMode="auto">
          <a:xfrm>
            <a:off x="5137634" y="2586943"/>
            <a:ext cx="1545746" cy="341906"/>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6" name="Rectangle 9"/>
          <p:cNvSpPr>
            <a:spLocks noChangeArrowheads="1"/>
          </p:cNvSpPr>
          <p:nvPr/>
        </p:nvSpPr>
        <p:spPr bwMode="auto">
          <a:xfrm>
            <a:off x="3599374" y="2579456"/>
            <a:ext cx="6180489" cy="2077639"/>
          </a:xfrm>
          <a:prstGeom prst="rect">
            <a:avLst/>
          </a:prstGeom>
          <a:solidFill>
            <a:srgbClr val="F8F0E3"/>
          </a:solidFill>
          <a:ln w="254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7" name="Rectangle 10"/>
          <p:cNvSpPr>
            <a:spLocks noChangeArrowheads="1"/>
          </p:cNvSpPr>
          <p:nvPr/>
        </p:nvSpPr>
        <p:spPr bwMode="auto">
          <a:xfrm>
            <a:off x="3610602" y="4665830"/>
            <a:ext cx="6155538" cy="535320"/>
          </a:xfrm>
          <a:prstGeom prst="rect">
            <a:avLst/>
          </a:prstGeom>
          <a:solidFill>
            <a:srgbClr val="FFC000"/>
          </a:solidFill>
          <a:ln w="12700">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 name="Line 11"/>
          <p:cNvSpPr>
            <a:spLocks noChangeShapeType="1"/>
          </p:cNvSpPr>
          <p:nvPr/>
        </p:nvSpPr>
        <p:spPr bwMode="auto">
          <a:xfrm>
            <a:off x="3595631" y="2933840"/>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9" name="Line 12"/>
          <p:cNvSpPr>
            <a:spLocks noChangeShapeType="1"/>
          </p:cNvSpPr>
          <p:nvPr/>
        </p:nvSpPr>
        <p:spPr bwMode="auto">
          <a:xfrm>
            <a:off x="3595631" y="3281985"/>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0" name="Line 13"/>
          <p:cNvSpPr>
            <a:spLocks noChangeShapeType="1"/>
          </p:cNvSpPr>
          <p:nvPr/>
        </p:nvSpPr>
        <p:spPr bwMode="auto">
          <a:xfrm>
            <a:off x="3595631" y="3631378"/>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1" name="Line 14"/>
          <p:cNvSpPr>
            <a:spLocks noChangeShapeType="1"/>
          </p:cNvSpPr>
          <p:nvPr/>
        </p:nvSpPr>
        <p:spPr bwMode="auto">
          <a:xfrm>
            <a:off x="3595631" y="3975779"/>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2" name="Line 15"/>
          <p:cNvSpPr>
            <a:spLocks noChangeShapeType="1"/>
          </p:cNvSpPr>
          <p:nvPr/>
        </p:nvSpPr>
        <p:spPr bwMode="auto">
          <a:xfrm>
            <a:off x="3595631" y="4325172"/>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3" name="Line 16"/>
          <p:cNvSpPr>
            <a:spLocks noChangeShapeType="1"/>
          </p:cNvSpPr>
          <p:nvPr/>
        </p:nvSpPr>
        <p:spPr bwMode="auto">
          <a:xfrm>
            <a:off x="4274312" y="2585696"/>
            <a:ext cx="0" cy="34814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4" name="Line 17"/>
          <p:cNvSpPr>
            <a:spLocks noChangeShapeType="1"/>
          </p:cNvSpPr>
          <p:nvPr/>
        </p:nvSpPr>
        <p:spPr bwMode="auto">
          <a:xfrm>
            <a:off x="5339742" y="2585696"/>
            <a:ext cx="0" cy="34814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5" name="Line 18"/>
          <p:cNvSpPr>
            <a:spLocks noChangeShapeType="1"/>
          </p:cNvSpPr>
          <p:nvPr/>
        </p:nvSpPr>
        <p:spPr bwMode="auto">
          <a:xfrm>
            <a:off x="5130149" y="3289472"/>
            <a:ext cx="0" cy="33941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6" name="Line 19"/>
          <p:cNvSpPr>
            <a:spLocks noChangeShapeType="1"/>
          </p:cNvSpPr>
          <p:nvPr/>
        </p:nvSpPr>
        <p:spPr bwMode="auto">
          <a:xfrm>
            <a:off x="6680885" y="2585696"/>
            <a:ext cx="0" cy="10431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7" name="Line 20"/>
          <p:cNvSpPr>
            <a:spLocks noChangeShapeType="1"/>
          </p:cNvSpPr>
          <p:nvPr/>
        </p:nvSpPr>
        <p:spPr bwMode="auto">
          <a:xfrm flipV="1">
            <a:off x="8230374" y="4321429"/>
            <a:ext cx="0" cy="3468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8" name="Line 21"/>
          <p:cNvSpPr>
            <a:spLocks noChangeShapeType="1"/>
          </p:cNvSpPr>
          <p:nvPr/>
        </p:nvSpPr>
        <p:spPr bwMode="auto">
          <a:xfrm>
            <a:off x="7310911" y="2941327"/>
            <a:ext cx="0" cy="3406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9" name="Rectangle 22"/>
          <p:cNvSpPr>
            <a:spLocks noChangeArrowheads="1"/>
          </p:cNvSpPr>
          <p:nvPr/>
        </p:nvSpPr>
        <p:spPr bwMode="auto">
          <a:xfrm>
            <a:off x="3554461" y="224254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70" name="Rectangle 23"/>
          <p:cNvSpPr>
            <a:spLocks noChangeArrowheads="1"/>
          </p:cNvSpPr>
          <p:nvPr/>
        </p:nvSpPr>
        <p:spPr bwMode="auto">
          <a:xfrm>
            <a:off x="4289283" y="224254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4</a:t>
            </a:r>
          </a:p>
        </p:txBody>
      </p:sp>
      <p:sp>
        <p:nvSpPr>
          <p:cNvPr id="71" name="Rectangle 24"/>
          <p:cNvSpPr>
            <a:spLocks noChangeArrowheads="1"/>
          </p:cNvSpPr>
          <p:nvPr/>
        </p:nvSpPr>
        <p:spPr bwMode="auto">
          <a:xfrm>
            <a:off x="5071513" y="224254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8</a:t>
            </a:r>
          </a:p>
        </p:txBody>
      </p:sp>
      <p:sp>
        <p:nvSpPr>
          <p:cNvPr id="72" name="Rectangle 25"/>
          <p:cNvSpPr>
            <a:spLocks noChangeArrowheads="1"/>
          </p:cNvSpPr>
          <p:nvPr/>
        </p:nvSpPr>
        <p:spPr bwMode="auto">
          <a:xfrm>
            <a:off x="6604783" y="2242542"/>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16</a:t>
            </a:r>
          </a:p>
        </p:txBody>
      </p:sp>
      <p:sp>
        <p:nvSpPr>
          <p:cNvPr id="73" name="Rectangle 26"/>
          <p:cNvSpPr>
            <a:spLocks noChangeArrowheads="1"/>
          </p:cNvSpPr>
          <p:nvPr/>
        </p:nvSpPr>
        <p:spPr bwMode="auto">
          <a:xfrm>
            <a:off x="7231066" y="2242542"/>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19</a:t>
            </a:r>
          </a:p>
        </p:txBody>
      </p:sp>
      <p:sp>
        <p:nvSpPr>
          <p:cNvPr id="74" name="Rectangle 27"/>
          <p:cNvSpPr>
            <a:spLocks noChangeArrowheads="1"/>
          </p:cNvSpPr>
          <p:nvPr/>
        </p:nvSpPr>
        <p:spPr bwMode="auto">
          <a:xfrm>
            <a:off x="8154272" y="2242542"/>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24</a:t>
            </a:r>
          </a:p>
        </p:txBody>
      </p:sp>
      <p:sp>
        <p:nvSpPr>
          <p:cNvPr id="75" name="Rectangle 29"/>
          <p:cNvSpPr>
            <a:spLocks noChangeArrowheads="1"/>
          </p:cNvSpPr>
          <p:nvPr/>
        </p:nvSpPr>
        <p:spPr bwMode="auto">
          <a:xfrm>
            <a:off x="3590641" y="2569474"/>
            <a:ext cx="717356"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版 本</a:t>
            </a:r>
          </a:p>
        </p:txBody>
      </p:sp>
      <p:sp>
        <p:nvSpPr>
          <p:cNvPr id="76" name="Rectangle 30"/>
          <p:cNvSpPr>
            <a:spLocks noChangeArrowheads="1"/>
          </p:cNvSpPr>
          <p:nvPr/>
        </p:nvSpPr>
        <p:spPr bwMode="auto">
          <a:xfrm>
            <a:off x="6683381" y="2960045"/>
            <a:ext cx="633768"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标志</a:t>
            </a:r>
          </a:p>
        </p:txBody>
      </p:sp>
      <p:sp>
        <p:nvSpPr>
          <p:cNvPr id="77" name="Rectangle 31"/>
          <p:cNvSpPr>
            <a:spLocks noChangeArrowheads="1"/>
          </p:cNvSpPr>
          <p:nvPr/>
        </p:nvSpPr>
        <p:spPr bwMode="auto">
          <a:xfrm>
            <a:off x="3720389" y="3283233"/>
            <a:ext cx="132367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生 存 时 间</a:t>
            </a:r>
          </a:p>
        </p:txBody>
      </p:sp>
      <p:sp>
        <p:nvSpPr>
          <p:cNvPr id="78" name="Rectangle 32"/>
          <p:cNvSpPr>
            <a:spLocks noChangeArrowheads="1"/>
          </p:cNvSpPr>
          <p:nvPr/>
        </p:nvSpPr>
        <p:spPr bwMode="auto">
          <a:xfrm>
            <a:off x="5491946" y="3283233"/>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协    议</a:t>
            </a:r>
          </a:p>
        </p:txBody>
      </p:sp>
      <p:sp>
        <p:nvSpPr>
          <p:cNvPr id="79" name="Rectangle 33"/>
          <p:cNvSpPr>
            <a:spLocks noChangeArrowheads="1"/>
          </p:cNvSpPr>
          <p:nvPr/>
        </p:nvSpPr>
        <p:spPr bwMode="auto">
          <a:xfrm>
            <a:off x="4725935" y="2943823"/>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标    识</a:t>
            </a:r>
          </a:p>
        </p:txBody>
      </p:sp>
      <p:sp>
        <p:nvSpPr>
          <p:cNvPr id="80" name="Rectangle 34"/>
          <p:cNvSpPr>
            <a:spLocks noChangeArrowheads="1"/>
          </p:cNvSpPr>
          <p:nvPr/>
        </p:nvSpPr>
        <p:spPr bwMode="auto">
          <a:xfrm>
            <a:off x="5339742" y="2576961"/>
            <a:ext cx="132367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服 务 类 型</a:t>
            </a:r>
          </a:p>
        </p:txBody>
      </p:sp>
      <p:sp>
        <p:nvSpPr>
          <p:cNvPr id="81" name="Rectangle 35"/>
          <p:cNvSpPr>
            <a:spLocks noChangeArrowheads="1"/>
          </p:cNvSpPr>
          <p:nvPr/>
        </p:nvSpPr>
        <p:spPr bwMode="auto">
          <a:xfrm>
            <a:off x="7918480" y="2578209"/>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总   长   度</a:t>
            </a:r>
          </a:p>
        </p:txBody>
      </p:sp>
      <p:sp>
        <p:nvSpPr>
          <p:cNvPr id="82" name="Rectangle 36"/>
          <p:cNvSpPr>
            <a:spLocks noChangeArrowheads="1"/>
          </p:cNvSpPr>
          <p:nvPr/>
        </p:nvSpPr>
        <p:spPr bwMode="auto">
          <a:xfrm>
            <a:off x="7934699" y="2935088"/>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片   偏   移</a:t>
            </a:r>
          </a:p>
        </p:txBody>
      </p:sp>
      <p:sp>
        <p:nvSpPr>
          <p:cNvPr id="83" name="Rectangle 37"/>
          <p:cNvSpPr>
            <a:spLocks noChangeArrowheads="1"/>
          </p:cNvSpPr>
          <p:nvPr/>
        </p:nvSpPr>
        <p:spPr bwMode="auto">
          <a:xfrm>
            <a:off x="8526050" y="4312694"/>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填    充</a:t>
            </a:r>
          </a:p>
        </p:txBody>
      </p:sp>
      <p:sp>
        <p:nvSpPr>
          <p:cNvPr id="84" name="Rectangle 38"/>
          <p:cNvSpPr>
            <a:spLocks noChangeArrowheads="1"/>
          </p:cNvSpPr>
          <p:nvPr/>
        </p:nvSpPr>
        <p:spPr bwMode="auto">
          <a:xfrm>
            <a:off x="7142488" y="3278242"/>
            <a:ext cx="2113393"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首   部   检   验   和</a:t>
            </a:r>
          </a:p>
        </p:txBody>
      </p:sp>
      <p:sp>
        <p:nvSpPr>
          <p:cNvPr id="85" name="Rectangle 39"/>
          <p:cNvSpPr>
            <a:spLocks noChangeArrowheads="1"/>
          </p:cNvSpPr>
          <p:nvPr/>
        </p:nvSpPr>
        <p:spPr bwMode="auto">
          <a:xfrm>
            <a:off x="6176865" y="3622643"/>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   地   址</a:t>
            </a:r>
          </a:p>
        </p:txBody>
      </p:sp>
      <p:sp>
        <p:nvSpPr>
          <p:cNvPr id="86" name="Rectangle 40"/>
          <p:cNvSpPr>
            <a:spLocks noChangeArrowheads="1"/>
          </p:cNvSpPr>
          <p:nvPr/>
        </p:nvSpPr>
        <p:spPr bwMode="auto">
          <a:xfrm>
            <a:off x="5976005" y="3968292"/>
            <a:ext cx="1689217"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   的   地   址</a:t>
            </a:r>
          </a:p>
        </p:txBody>
      </p:sp>
      <p:sp>
        <p:nvSpPr>
          <p:cNvPr id="87" name="Rectangle 41"/>
          <p:cNvSpPr>
            <a:spLocks noChangeArrowheads="1"/>
          </p:cNvSpPr>
          <p:nvPr/>
        </p:nvSpPr>
        <p:spPr bwMode="auto">
          <a:xfrm>
            <a:off x="4381604" y="4312694"/>
            <a:ext cx="3635435"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可   选   字   段  （长   度   可   变）</a:t>
            </a:r>
          </a:p>
        </p:txBody>
      </p:sp>
      <p:sp>
        <p:nvSpPr>
          <p:cNvPr id="88" name="Rectangle 42"/>
          <p:cNvSpPr>
            <a:spLocks noChangeArrowheads="1"/>
          </p:cNvSpPr>
          <p:nvPr/>
        </p:nvSpPr>
        <p:spPr bwMode="auto">
          <a:xfrm>
            <a:off x="3046698" y="2230064"/>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比特</a:t>
            </a:r>
          </a:p>
        </p:txBody>
      </p:sp>
      <p:sp>
        <p:nvSpPr>
          <p:cNvPr id="89" name="Rectangle 43"/>
          <p:cNvSpPr>
            <a:spLocks noChangeArrowheads="1"/>
          </p:cNvSpPr>
          <p:nvPr/>
        </p:nvSpPr>
        <p:spPr bwMode="auto">
          <a:xfrm>
            <a:off x="4250608" y="2584448"/>
            <a:ext cx="1096619"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首部长度</a:t>
            </a:r>
          </a:p>
        </p:txBody>
      </p:sp>
      <p:grpSp>
        <p:nvGrpSpPr>
          <p:cNvPr id="90" name="Group 44"/>
          <p:cNvGrpSpPr/>
          <p:nvPr/>
        </p:nvGrpSpPr>
        <p:grpSpPr bwMode="auto">
          <a:xfrm>
            <a:off x="3546976" y="4454946"/>
            <a:ext cx="103549" cy="54905"/>
            <a:chOff x="833" y="3024"/>
            <a:chExt cx="78" cy="51"/>
          </a:xfrm>
        </p:grpSpPr>
        <p:sp>
          <p:nvSpPr>
            <p:cNvPr id="168"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0"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91" name="Group 48"/>
          <p:cNvGrpSpPr/>
          <p:nvPr/>
        </p:nvGrpSpPr>
        <p:grpSpPr bwMode="auto">
          <a:xfrm>
            <a:off x="9729960" y="4462433"/>
            <a:ext cx="103549" cy="52409"/>
            <a:chOff x="5432" y="3030"/>
            <a:chExt cx="78" cy="51"/>
          </a:xfrm>
        </p:grpSpPr>
        <p:sp>
          <p:nvSpPr>
            <p:cNvPr id="165"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6"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7"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92" name="Rectangle 52"/>
          <p:cNvSpPr>
            <a:spLocks noChangeArrowheads="1"/>
          </p:cNvSpPr>
          <p:nvPr/>
        </p:nvSpPr>
        <p:spPr bwMode="auto">
          <a:xfrm>
            <a:off x="4190725" y="1832006"/>
            <a:ext cx="4492520" cy="319445"/>
          </a:xfrm>
          <a:prstGeom prst="rect">
            <a:avLst/>
          </a:prstGeom>
          <a:solidFill>
            <a:srgbClr val="FCEBCD"/>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Line 53"/>
          <p:cNvSpPr>
            <a:spLocks noChangeShapeType="1"/>
          </p:cNvSpPr>
          <p:nvPr/>
        </p:nvSpPr>
        <p:spPr bwMode="auto">
          <a:xfrm>
            <a:off x="5869961" y="1824519"/>
            <a:ext cx="0" cy="3231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Line 54"/>
          <p:cNvSpPr>
            <a:spLocks noChangeShapeType="1"/>
          </p:cNvSpPr>
          <p:nvPr/>
        </p:nvSpPr>
        <p:spPr bwMode="auto">
          <a:xfrm>
            <a:off x="6442599" y="1829510"/>
            <a:ext cx="0" cy="318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5" name="Line 55"/>
          <p:cNvSpPr>
            <a:spLocks noChangeShapeType="1"/>
          </p:cNvSpPr>
          <p:nvPr/>
        </p:nvSpPr>
        <p:spPr bwMode="auto">
          <a:xfrm>
            <a:off x="7007750" y="1829510"/>
            <a:ext cx="0" cy="31071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6" name="Line 56"/>
          <p:cNvSpPr>
            <a:spLocks noChangeShapeType="1"/>
          </p:cNvSpPr>
          <p:nvPr/>
        </p:nvSpPr>
        <p:spPr bwMode="auto">
          <a:xfrm>
            <a:off x="7572902" y="1824519"/>
            <a:ext cx="0" cy="31570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7" name="Line 57"/>
          <p:cNvSpPr>
            <a:spLocks noChangeShapeType="1"/>
          </p:cNvSpPr>
          <p:nvPr/>
        </p:nvSpPr>
        <p:spPr bwMode="auto">
          <a:xfrm>
            <a:off x="8139301" y="1829510"/>
            <a:ext cx="0" cy="318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8" name="Rectangle 58"/>
          <p:cNvSpPr>
            <a:spLocks noChangeArrowheads="1"/>
          </p:cNvSpPr>
          <p:nvPr/>
        </p:nvSpPr>
        <p:spPr bwMode="auto">
          <a:xfrm>
            <a:off x="4293026"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99" name="Rectangle 59"/>
          <p:cNvSpPr>
            <a:spLocks noChangeArrowheads="1"/>
          </p:cNvSpPr>
          <p:nvPr/>
        </p:nvSpPr>
        <p:spPr bwMode="auto">
          <a:xfrm>
            <a:off x="4865663"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100" name="Rectangle 60"/>
          <p:cNvSpPr>
            <a:spLocks noChangeArrowheads="1"/>
          </p:cNvSpPr>
          <p:nvPr/>
        </p:nvSpPr>
        <p:spPr bwMode="auto">
          <a:xfrm>
            <a:off x="5437053"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101" name="Rectangle 61"/>
          <p:cNvSpPr>
            <a:spLocks noChangeArrowheads="1"/>
          </p:cNvSpPr>
          <p:nvPr/>
        </p:nvSpPr>
        <p:spPr bwMode="auto">
          <a:xfrm>
            <a:off x="6010937"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102" name="Rectangle 62"/>
          <p:cNvSpPr>
            <a:spLocks noChangeArrowheads="1"/>
          </p:cNvSpPr>
          <p:nvPr/>
        </p:nvSpPr>
        <p:spPr bwMode="auto">
          <a:xfrm>
            <a:off x="6583575"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4</a:t>
            </a:r>
          </a:p>
        </p:txBody>
      </p:sp>
      <p:sp>
        <p:nvSpPr>
          <p:cNvPr id="103" name="Rectangle 63"/>
          <p:cNvSpPr>
            <a:spLocks noChangeArrowheads="1"/>
          </p:cNvSpPr>
          <p:nvPr/>
        </p:nvSpPr>
        <p:spPr bwMode="auto">
          <a:xfrm>
            <a:off x="7156212"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p>
        </p:txBody>
      </p:sp>
      <p:sp>
        <p:nvSpPr>
          <p:cNvPr id="104" name="Rectangle 64"/>
          <p:cNvSpPr>
            <a:spLocks noChangeArrowheads="1"/>
          </p:cNvSpPr>
          <p:nvPr/>
        </p:nvSpPr>
        <p:spPr bwMode="auto">
          <a:xfrm>
            <a:off x="7730097"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6</a:t>
            </a:r>
          </a:p>
        </p:txBody>
      </p:sp>
      <p:sp>
        <p:nvSpPr>
          <p:cNvPr id="105" name="Rectangle 65"/>
          <p:cNvSpPr>
            <a:spLocks noChangeArrowheads="1"/>
          </p:cNvSpPr>
          <p:nvPr/>
        </p:nvSpPr>
        <p:spPr bwMode="auto">
          <a:xfrm>
            <a:off x="8302734"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7</a:t>
            </a:r>
          </a:p>
        </p:txBody>
      </p:sp>
      <p:sp>
        <p:nvSpPr>
          <p:cNvPr id="106" name="Rectangle 66"/>
          <p:cNvSpPr>
            <a:spLocks noChangeArrowheads="1"/>
          </p:cNvSpPr>
          <p:nvPr/>
        </p:nvSpPr>
        <p:spPr bwMode="auto">
          <a:xfrm>
            <a:off x="5982243" y="1812040"/>
            <a:ext cx="346826"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D</a:t>
            </a:r>
          </a:p>
        </p:txBody>
      </p:sp>
      <p:sp>
        <p:nvSpPr>
          <p:cNvPr id="107" name="Rectangle 67"/>
          <p:cNvSpPr>
            <a:spLocks noChangeArrowheads="1"/>
          </p:cNvSpPr>
          <p:nvPr/>
        </p:nvSpPr>
        <p:spPr bwMode="auto">
          <a:xfrm>
            <a:off x="6556128" y="1812040"/>
            <a:ext cx="320627"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T</a:t>
            </a:r>
          </a:p>
        </p:txBody>
      </p:sp>
      <p:sp>
        <p:nvSpPr>
          <p:cNvPr id="108" name="Rectangle 68"/>
          <p:cNvSpPr>
            <a:spLocks noChangeArrowheads="1"/>
          </p:cNvSpPr>
          <p:nvPr/>
        </p:nvSpPr>
        <p:spPr bwMode="auto">
          <a:xfrm>
            <a:off x="7128765" y="1812040"/>
            <a:ext cx="3343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R</a:t>
            </a:r>
          </a:p>
        </p:txBody>
      </p:sp>
      <p:sp>
        <p:nvSpPr>
          <p:cNvPr id="109" name="Rectangle 69"/>
          <p:cNvSpPr>
            <a:spLocks noChangeArrowheads="1"/>
          </p:cNvSpPr>
          <p:nvPr/>
        </p:nvSpPr>
        <p:spPr bwMode="auto">
          <a:xfrm>
            <a:off x="7677698" y="1812040"/>
            <a:ext cx="3343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p>
        </p:txBody>
      </p:sp>
      <p:sp>
        <p:nvSpPr>
          <p:cNvPr id="110" name="Rectangle 70"/>
          <p:cNvSpPr>
            <a:spLocks noChangeArrowheads="1"/>
          </p:cNvSpPr>
          <p:nvPr/>
        </p:nvSpPr>
        <p:spPr bwMode="auto">
          <a:xfrm>
            <a:off x="8083160" y="1812040"/>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未用</a:t>
            </a:r>
          </a:p>
        </p:txBody>
      </p:sp>
      <p:sp>
        <p:nvSpPr>
          <p:cNvPr id="111" name="Rectangle 71"/>
          <p:cNvSpPr>
            <a:spLocks noChangeArrowheads="1"/>
          </p:cNvSpPr>
          <p:nvPr/>
        </p:nvSpPr>
        <p:spPr bwMode="auto">
          <a:xfrm>
            <a:off x="4457706" y="1812040"/>
            <a:ext cx="1142779"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优  先  级</a:t>
            </a:r>
          </a:p>
        </p:txBody>
      </p:sp>
      <p:sp>
        <p:nvSpPr>
          <p:cNvPr id="112" name="Rectangle 72"/>
          <p:cNvSpPr>
            <a:spLocks noChangeArrowheads="1"/>
          </p:cNvSpPr>
          <p:nvPr/>
        </p:nvSpPr>
        <p:spPr bwMode="auto">
          <a:xfrm>
            <a:off x="5470737" y="4770648"/>
            <a:ext cx="248641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113" name="Rectangle 73"/>
          <p:cNvSpPr>
            <a:spLocks noChangeArrowheads="1"/>
          </p:cNvSpPr>
          <p:nvPr/>
        </p:nvSpPr>
        <p:spPr bwMode="auto">
          <a:xfrm>
            <a:off x="3714151" y="1503826"/>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比特</a:t>
            </a:r>
          </a:p>
        </p:txBody>
      </p:sp>
      <p:sp>
        <p:nvSpPr>
          <p:cNvPr id="114" name="Rectangle 74"/>
          <p:cNvSpPr>
            <a:spLocks noChangeArrowheads="1"/>
          </p:cNvSpPr>
          <p:nvPr/>
        </p:nvSpPr>
        <p:spPr bwMode="auto">
          <a:xfrm>
            <a:off x="5620446" y="5435742"/>
            <a:ext cx="3130167" cy="353136"/>
          </a:xfrm>
          <a:prstGeom prst="rect">
            <a:avLst/>
          </a:prstGeom>
          <a:solidFill>
            <a:srgbClr val="FFC000"/>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5" name="Rectangle 75"/>
          <p:cNvSpPr>
            <a:spLocks noChangeArrowheads="1"/>
          </p:cNvSpPr>
          <p:nvPr/>
        </p:nvSpPr>
        <p:spPr bwMode="auto">
          <a:xfrm>
            <a:off x="6038384" y="5434494"/>
            <a:ext cx="243651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116" name="Rectangle 76"/>
          <p:cNvSpPr>
            <a:spLocks noChangeArrowheads="1"/>
          </p:cNvSpPr>
          <p:nvPr/>
        </p:nvSpPr>
        <p:spPr bwMode="auto">
          <a:xfrm>
            <a:off x="4628624" y="5434494"/>
            <a:ext cx="83961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首   部</a:t>
            </a:r>
          </a:p>
        </p:txBody>
      </p:sp>
      <p:sp>
        <p:nvSpPr>
          <p:cNvPr id="117" name="Rectangle 77"/>
          <p:cNvSpPr>
            <a:spLocks noChangeArrowheads="1"/>
          </p:cNvSpPr>
          <p:nvPr/>
        </p:nvSpPr>
        <p:spPr bwMode="auto">
          <a:xfrm>
            <a:off x="3268766" y="5408289"/>
            <a:ext cx="633768"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传送</a:t>
            </a:r>
          </a:p>
        </p:txBody>
      </p:sp>
      <p:sp>
        <p:nvSpPr>
          <p:cNvPr id="118" name="Rectangle 78"/>
          <p:cNvSpPr>
            <a:spLocks noChangeArrowheads="1"/>
          </p:cNvSpPr>
          <p:nvPr/>
        </p:nvSpPr>
        <p:spPr bwMode="auto">
          <a:xfrm>
            <a:off x="6069573" y="5817578"/>
            <a:ext cx="1119075" cy="361871"/>
          </a:xfrm>
          <a:prstGeom prst="rect">
            <a:avLst/>
          </a:prstGeom>
          <a:solidFill>
            <a:srgbClr val="F9EF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 </a:t>
            </a:r>
            <a:r>
              <a:rPr kumimoji="1"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grpSp>
        <p:nvGrpSpPr>
          <p:cNvPr id="119" name="Group 79"/>
          <p:cNvGrpSpPr/>
          <p:nvPr/>
        </p:nvGrpSpPr>
        <p:grpSpPr bwMode="auto">
          <a:xfrm>
            <a:off x="2719833" y="2563235"/>
            <a:ext cx="414195" cy="2093861"/>
            <a:chOff x="11" y="845"/>
            <a:chExt cx="332" cy="1678"/>
          </a:xfrm>
        </p:grpSpPr>
        <p:sp>
          <p:nvSpPr>
            <p:cNvPr id="163" name="Line 80"/>
            <p:cNvSpPr>
              <a:spLocks noChangeShapeType="1"/>
            </p:cNvSpPr>
            <p:nvPr/>
          </p:nvSpPr>
          <p:spPr bwMode="auto">
            <a:xfrm>
              <a:off x="149" y="845"/>
              <a:ext cx="0" cy="1678"/>
            </a:xfrm>
            <a:prstGeom prst="line">
              <a:avLst/>
            </a:prstGeom>
            <a:noFill/>
            <a:ln w="28575">
              <a:solidFill>
                <a:schemeClr val="tx1">
                  <a:lumMod val="85000"/>
                  <a:lumOff val="15000"/>
                </a:schemeClr>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Rectangle 81"/>
            <p:cNvSpPr>
              <a:spLocks noChangeArrowheads="1"/>
            </p:cNvSpPr>
            <p:nvPr/>
          </p:nvSpPr>
          <p:spPr bwMode="auto">
            <a:xfrm>
              <a:off x="11" y="1389"/>
              <a:ext cx="332" cy="534"/>
            </a:xfrm>
            <a:prstGeom prst="rect">
              <a:avLst/>
            </a:prstGeom>
            <a:solidFill>
              <a:srgbClr val="FCEBC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首</a:t>
              </a:r>
            </a:p>
            <a:p>
              <a:pPr>
                <a:defRPr/>
              </a:pPr>
              <a:r>
                <a:rPr kumimoji="1" lang="zh-CN" altLang="en-US" sz="189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部</a:t>
              </a:r>
            </a:p>
          </p:txBody>
        </p:sp>
      </p:grpSp>
      <p:grpSp>
        <p:nvGrpSpPr>
          <p:cNvPr id="120" name="Group 82"/>
          <p:cNvGrpSpPr/>
          <p:nvPr/>
        </p:nvGrpSpPr>
        <p:grpSpPr bwMode="auto">
          <a:xfrm>
            <a:off x="3590641" y="2574465"/>
            <a:ext cx="6184232" cy="3213165"/>
            <a:chOff x="709" y="854"/>
            <a:chExt cx="4957" cy="2575"/>
          </a:xfrm>
        </p:grpSpPr>
        <p:sp>
          <p:nvSpPr>
            <p:cNvPr id="122" name="Rectangle 83"/>
            <p:cNvSpPr>
              <a:spLocks noChangeArrowheads="1"/>
            </p:cNvSpPr>
            <p:nvPr/>
          </p:nvSpPr>
          <p:spPr bwMode="auto">
            <a:xfrm>
              <a:off x="709" y="854"/>
              <a:ext cx="4957" cy="1669"/>
            </a:xfrm>
            <a:prstGeom prst="rect">
              <a:avLst/>
            </a:prstGeom>
            <a:noFill/>
            <a:ln w="28575">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Rectangle 84"/>
            <p:cNvSpPr>
              <a:spLocks noChangeArrowheads="1"/>
            </p:cNvSpPr>
            <p:nvPr/>
          </p:nvSpPr>
          <p:spPr bwMode="auto">
            <a:xfrm>
              <a:off x="1426" y="3145"/>
              <a:ext cx="915" cy="284"/>
            </a:xfrm>
            <a:prstGeom prst="rect">
              <a:avLst/>
            </a:prstGeom>
            <a:noFill/>
            <a:ln w="28575">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21" name="AutoShape 85"/>
          <p:cNvSpPr/>
          <p:nvPr/>
        </p:nvSpPr>
        <p:spPr bwMode="auto">
          <a:xfrm>
            <a:off x="3422218" y="2620635"/>
            <a:ext cx="130995" cy="1698298"/>
          </a:xfrm>
          <a:prstGeom prst="leftBrace">
            <a:avLst>
              <a:gd name="adj1" fmla="val 108016"/>
              <a:gd name="adj2" fmla="val 50000"/>
            </a:avLst>
          </a:prstGeom>
          <a:noFill/>
          <a:ln w="19050">
            <a:solidFill>
              <a:schemeClr val="tx1">
                <a:lumMod val="85000"/>
                <a:lumOff val="15000"/>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9" name="Rectangle 2"/>
          <p:cNvSpPr>
            <a:spLocks noChangeArrowheads="1"/>
          </p:cNvSpPr>
          <p:nvPr/>
        </p:nvSpPr>
        <p:spPr bwMode="auto">
          <a:xfrm>
            <a:off x="3060421" y="2908884"/>
            <a:ext cx="414195" cy="113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固</a:t>
            </a:r>
          </a:p>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定</a:t>
            </a:r>
          </a:p>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部</a:t>
            </a:r>
          </a:p>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分</a:t>
            </a:r>
          </a:p>
        </p:txBody>
      </p:sp>
      <p:sp>
        <p:nvSpPr>
          <p:cNvPr id="259" name="AutoShape 5"/>
          <p:cNvSpPr>
            <a:spLocks noChangeArrowheads="1"/>
          </p:cNvSpPr>
          <p:nvPr/>
        </p:nvSpPr>
        <p:spPr bwMode="auto">
          <a:xfrm rot="5400000">
            <a:off x="6036742" y="2279014"/>
            <a:ext cx="324436" cy="150988"/>
          </a:xfrm>
          <a:prstGeom prst="leftArrow">
            <a:avLst>
              <a:gd name="adj1" fmla="val 50000"/>
              <a:gd name="adj2" fmla="val 83894"/>
            </a:avLst>
          </a:prstGeom>
          <a:solidFill>
            <a:srgbClr val="009FF6"/>
          </a:solidFill>
          <a:ln w="12700">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C79C423A-A2A5-4ECD-8DAA-105CFDDF4FA3}"/>
              </a:ext>
            </a:extLst>
          </p:cNvPr>
          <p:cNvSpPr>
            <a:spLocks noGrp="1"/>
          </p:cNvSpPr>
          <p:nvPr>
            <p:ph type="sldNum" sz="quarter" idx="12"/>
          </p:nvPr>
        </p:nvSpPr>
        <p:spPr/>
        <p:txBody>
          <a:bodyPr/>
          <a:lstStyle/>
          <a:p>
            <a:fld id="{91F2D4EF-46D4-4764-B373-FC59CD1D281E}" type="slidenum">
              <a:rPr lang="zh-CN" altLang="en-US" smtClean="0"/>
              <a:t>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500"/>
                                        <p:tgtEl>
                                          <p:spTgt spid="7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500"/>
                                        <p:tgtEl>
                                          <p:spTgt spid="7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fade">
                                      <p:cBhvr>
                                        <p:cTn id="124" dur="500"/>
                                        <p:tgtEl>
                                          <p:spTgt spid="89"/>
                                        </p:tgtEl>
                                      </p:cBhvr>
                                    </p:animEffect>
                                  </p:childTnLst>
                                </p:cTn>
                              </p:par>
                              <p:par>
                                <p:cTn id="125" presetID="10" presetClass="entr" presetSubtype="0" fill="hold" nodeType="withEffect">
                                  <p:stCondLst>
                                    <p:cond delay="0"/>
                                  </p:stCondLst>
                                  <p:childTnLst>
                                    <p:set>
                                      <p:cBhvr>
                                        <p:cTn id="126" dur="1" fill="hold">
                                          <p:stCondLst>
                                            <p:cond delay="0"/>
                                          </p:stCondLst>
                                        </p:cTn>
                                        <p:tgtEl>
                                          <p:spTgt spid="90"/>
                                        </p:tgtEl>
                                        <p:attrNameLst>
                                          <p:attrName>style.visibility</p:attrName>
                                        </p:attrNameLst>
                                      </p:cBhvr>
                                      <p:to>
                                        <p:strVal val="visible"/>
                                      </p:to>
                                    </p:set>
                                    <p:animEffect transition="in" filter="fade">
                                      <p:cBhvr>
                                        <p:cTn id="127" dur="500"/>
                                        <p:tgtEl>
                                          <p:spTgt spid="90"/>
                                        </p:tgtEl>
                                      </p:cBhvr>
                                    </p:animEffect>
                                  </p:childTnLst>
                                </p:cTn>
                              </p:par>
                              <p:par>
                                <p:cTn id="128" presetID="10" presetClass="entr" presetSubtype="0" fill="hold"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fade">
                                      <p:cBhvr>
                                        <p:cTn id="130" dur="500"/>
                                        <p:tgtEl>
                                          <p:spTgt spid="9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2"/>
                                        </p:tgtEl>
                                        <p:attrNameLst>
                                          <p:attrName>style.visibility</p:attrName>
                                        </p:attrNameLst>
                                      </p:cBhvr>
                                      <p:to>
                                        <p:strVal val="visible"/>
                                      </p:to>
                                    </p:set>
                                    <p:animEffect transition="in" filter="fade">
                                      <p:cBhvr>
                                        <p:cTn id="133" dur="500"/>
                                        <p:tgtEl>
                                          <p:spTgt spid="9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fade">
                                      <p:cBhvr>
                                        <p:cTn id="136" dur="500"/>
                                        <p:tgtEl>
                                          <p:spTgt spid="9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fade">
                                      <p:cBhvr>
                                        <p:cTn id="139" dur="500"/>
                                        <p:tgtEl>
                                          <p:spTgt spid="9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500"/>
                                        <p:tgtEl>
                                          <p:spTgt spid="9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6"/>
                                        </p:tgtEl>
                                        <p:attrNameLst>
                                          <p:attrName>style.visibility</p:attrName>
                                        </p:attrNameLst>
                                      </p:cBhvr>
                                      <p:to>
                                        <p:strVal val="visible"/>
                                      </p:to>
                                    </p:set>
                                    <p:animEffect transition="in" filter="fade">
                                      <p:cBhvr>
                                        <p:cTn id="145" dur="500"/>
                                        <p:tgtEl>
                                          <p:spTgt spid="9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animEffect transition="in" filter="fade">
                                      <p:cBhvr>
                                        <p:cTn id="151" dur="500"/>
                                        <p:tgtEl>
                                          <p:spTgt spid="9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fade">
                                      <p:cBhvr>
                                        <p:cTn id="154" dur="500"/>
                                        <p:tgtEl>
                                          <p:spTgt spid="9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0"/>
                                        </p:tgtEl>
                                        <p:attrNameLst>
                                          <p:attrName>style.visibility</p:attrName>
                                        </p:attrNameLst>
                                      </p:cBhvr>
                                      <p:to>
                                        <p:strVal val="visible"/>
                                      </p:to>
                                    </p:set>
                                    <p:animEffect transition="in" filter="fade">
                                      <p:cBhvr>
                                        <p:cTn id="157" dur="500"/>
                                        <p:tgtEl>
                                          <p:spTgt spid="10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1"/>
                                        </p:tgtEl>
                                        <p:attrNameLst>
                                          <p:attrName>style.visibility</p:attrName>
                                        </p:attrNameLst>
                                      </p:cBhvr>
                                      <p:to>
                                        <p:strVal val="visible"/>
                                      </p:to>
                                    </p:set>
                                    <p:animEffect transition="in" filter="fade">
                                      <p:cBhvr>
                                        <p:cTn id="160" dur="500"/>
                                        <p:tgtEl>
                                          <p:spTgt spid="10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2"/>
                                        </p:tgtEl>
                                        <p:attrNameLst>
                                          <p:attrName>style.visibility</p:attrName>
                                        </p:attrNameLst>
                                      </p:cBhvr>
                                      <p:to>
                                        <p:strVal val="visible"/>
                                      </p:to>
                                    </p:set>
                                    <p:animEffect transition="in" filter="fade">
                                      <p:cBhvr>
                                        <p:cTn id="163" dur="500"/>
                                        <p:tgtEl>
                                          <p:spTgt spid="10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3"/>
                                        </p:tgtEl>
                                        <p:attrNameLst>
                                          <p:attrName>style.visibility</p:attrName>
                                        </p:attrNameLst>
                                      </p:cBhvr>
                                      <p:to>
                                        <p:strVal val="visible"/>
                                      </p:to>
                                    </p:set>
                                    <p:animEffect transition="in" filter="fade">
                                      <p:cBhvr>
                                        <p:cTn id="166" dur="500"/>
                                        <p:tgtEl>
                                          <p:spTgt spid="10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4"/>
                                        </p:tgtEl>
                                        <p:attrNameLst>
                                          <p:attrName>style.visibility</p:attrName>
                                        </p:attrNameLst>
                                      </p:cBhvr>
                                      <p:to>
                                        <p:strVal val="visible"/>
                                      </p:to>
                                    </p:set>
                                    <p:animEffect transition="in" filter="fade">
                                      <p:cBhvr>
                                        <p:cTn id="169" dur="500"/>
                                        <p:tgtEl>
                                          <p:spTgt spid="10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07"/>
                                        </p:tgtEl>
                                        <p:attrNameLst>
                                          <p:attrName>style.visibility</p:attrName>
                                        </p:attrNameLst>
                                      </p:cBhvr>
                                      <p:to>
                                        <p:strVal val="visible"/>
                                      </p:to>
                                    </p:set>
                                    <p:animEffect transition="in" filter="fade">
                                      <p:cBhvr>
                                        <p:cTn id="178" dur="500"/>
                                        <p:tgtEl>
                                          <p:spTgt spid="10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8"/>
                                        </p:tgtEl>
                                        <p:attrNameLst>
                                          <p:attrName>style.visibility</p:attrName>
                                        </p:attrNameLst>
                                      </p:cBhvr>
                                      <p:to>
                                        <p:strVal val="visible"/>
                                      </p:to>
                                    </p:set>
                                    <p:animEffect transition="in" filter="fade">
                                      <p:cBhvr>
                                        <p:cTn id="181" dur="500"/>
                                        <p:tgtEl>
                                          <p:spTgt spid="10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9"/>
                                        </p:tgtEl>
                                        <p:attrNameLst>
                                          <p:attrName>style.visibility</p:attrName>
                                        </p:attrNameLst>
                                      </p:cBhvr>
                                      <p:to>
                                        <p:strVal val="visible"/>
                                      </p:to>
                                    </p:set>
                                    <p:animEffect transition="in" filter="fade">
                                      <p:cBhvr>
                                        <p:cTn id="184" dur="500"/>
                                        <p:tgtEl>
                                          <p:spTgt spid="10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10"/>
                                        </p:tgtEl>
                                        <p:attrNameLst>
                                          <p:attrName>style.visibility</p:attrName>
                                        </p:attrNameLst>
                                      </p:cBhvr>
                                      <p:to>
                                        <p:strVal val="visible"/>
                                      </p:to>
                                    </p:set>
                                    <p:animEffect transition="in" filter="fade">
                                      <p:cBhvr>
                                        <p:cTn id="187" dur="500"/>
                                        <p:tgtEl>
                                          <p:spTgt spid="11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1"/>
                                        </p:tgtEl>
                                        <p:attrNameLst>
                                          <p:attrName>style.visibility</p:attrName>
                                        </p:attrNameLst>
                                      </p:cBhvr>
                                      <p:to>
                                        <p:strVal val="visible"/>
                                      </p:to>
                                    </p:set>
                                    <p:animEffect transition="in" filter="fade">
                                      <p:cBhvr>
                                        <p:cTn id="190" dur="500"/>
                                        <p:tgtEl>
                                          <p:spTgt spid="11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2"/>
                                        </p:tgtEl>
                                        <p:attrNameLst>
                                          <p:attrName>style.visibility</p:attrName>
                                        </p:attrNameLst>
                                      </p:cBhvr>
                                      <p:to>
                                        <p:strVal val="visible"/>
                                      </p:to>
                                    </p:set>
                                    <p:animEffect transition="in" filter="fade">
                                      <p:cBhvr>
                                        <p:cTn id="193" dur="500"/>
                                        <p:tgtEl>
                                          <p:spTgt spid="11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13"/>
                                        </p:tgtEl>
                                        <p:attrNameLst>
                                          <p:attrName>style.visibility</p:attrName>
                                        </p:attrNameLst>
                                      </p:cBhvr>
                                      <p:to>
                                        <p:strVal val="visible"/>
                                      </p:to>
                                    </p:set>
                                    <p:animEffect transition="in" filter="fade">
                                      <p:cBhvr>
                                        <p:cTn id="196" dur="500"/>
                                        <p:tgtEl>
                                          <p:spTgt spid="11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14"/>
                                        </p:tgtEl>
                                        <p:attrNameLst>
                                          <p:attrName>style.visibility</p:attrName>
                                        </p:attrNameLst>
                                      </p:cBhvr>
                                      <p:to>
                                        <p:strVal val="visible"/>
                                      </p:to>
                                    </p:set>
                                    <p:animEffect transition="in" filter="fade">
                                      <p:cBhvr>
                                        <p:cTn id="199" dur="500"/>
                                        <p:tgtEl>
                                          <p:spTgt spid="11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15"/>
                                        </p:tgtEl>
                                        <p:attrNameLst>
                                          <p:attrName>style.visibility</p:attrName>
                                        </p:attrNameLst>
                                      </p:cBhvr>
                                      <p:to>
                                        <p:strVal val="visible"/>
                                      </p:to>
                                    </p:set>
                                    <p:animEffect transition="in" filter="fade">
                                      <p:cBhvr>
                                        <p:cTn id="202" dur="500"/>
                                        <p:tgtEl>
                                          <p:spTgt spid="11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16"/>
                                        </p:tgtEl>
                                        <p:attrNameLst>
                                          <p:attrName>style.visibility</p:attrName>
                                        </p:attrNameLst>
                                      </p:cBhvr>
                                      <p:to>
                                        <p:strVal val="visible"/>
                                      </p:to>
                                    </p:set>
                                    <p:animEffect transition="in" filter="fade">
                                      <p:cBhvr>
                                        <p:cTn id="205" dur="500"/>
                                        <p:tgtEl>
                                          <p:spTgt spid="11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fade">
                                      <p:cBhvr>
                                        <p:cTn id="208" dur="500"/>
                                        <p:tgtEl>
                                          <p:spTgt spid="11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18"/>
                                        </p:tgtEl>
                                        <p:attrNameLst>
                                          <p:attrName>style.visibility</p:attrName>
                                        </p:attrNameLst>
                                      </p:cBhvr>
                                      <p:to>
                                        <p:strVal val="visible"/>
                                      </p:to>
                                    </p:set>
                                    <p:animEffect transition="in" filter="fade">
                                      <p:cBhvr>
                                        <p:cTn id="211" dur="500"/>
                                        <p:tgtEl>
                                          <p:spTgt spid="118"/>
                                        </p:tgtEl>
                                      </p:cBhvr>
                                    </p:animEffect>
                                  </p:childTnLst>
                                </p:cTn>
                              </p:par>
                              <p:par>
                                <p:cTn id="212" presetID="10" presetClass="entr" presetSubtype="0" fill="hold" nodeType="withEffect">
                                  <p:stCondLst>
                                    <p:cond delay="0"/>
                                  </p:stCondLst>
                                  <p:childTnLst>
                                    <p:set>
                                      <p:cBhvr>
                                        <p:cTn id="213" dur="1" fill="hold">
                                          <p:stCondLst>
                                            <p:cond delay="0"/>
                                          </p:stCondLst>
                                        </p:cTn>
                                        <p:tgtEl>
                                          <p:spTgt spid="119"/>
                                        </p:tgtEl>
                                        <p:attrNameLst>
                                          <p:attrName>style.visibility</p:attrName>
                                        </p:attrNameLst>
                                      </p:cBhvr>
                                      <p:to>
                                        <p:strVal val="visible"/>
                                      </p:to>
                                    </p:set>
                                    <p:animEffect transition="in" filter="fade">
                                      <p:cBhvr>
                                        <p:cTn id="214" dur="500"/>
                                        <p:tgtEl>
                                          <p:spTgt spid="119"/>
                                        </p:tgtEl>
                                      </p:cBhvr>
                                    </p:animEffect>
                                  </p:childTnLst>
                                </p:cTn>
                              </p:par>
                              <p:par>
                                <p:cTn id="215" presetID="10" presetClass="entr" presetSubtype="0" fill="hold" nodeType="withEffect">
                                  <p:stCondLst>
                                    <p:cond delay="0"/>
                                  </p:stCondLst>
                                  <p:childTnLst>
                                    <p:set>
                                      <p:cBhvr>
                                        <p:cTn id="216" dur="1" fill="hold">
                                          <p:stCondLst>
                                            <p:cond delay="0"/>
                                          </p:stCondLst>
                                        </p:cTn>
                                        <p:tgtEl>
                                          <p:spTgt spid="120"/>
                                        </p:tgtEl>
                                        <p:attrNameLst>
                                          <p:attrName>style.visibility</p:attrName>
                                        </p:attrNameLst>
                                      </p:cBhvr>
                                      <p:to>
                                        <p:strVal val="visible"/>
                                      </p:to>
                                    </p:set>
                                    <p:animEffect transition="in" filter="fade">
                                      <p:cBhvr>
                                        <p:cTn id="217" dur="500"/>
                                        <p:tgtEl>
                                          <p:spTgt spid="120"/>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21"/>
                                        </p:tgtEl>
                                        <p:attrNameLst>
                                          <p:attrName>style.visibility</p:attrName>
                                        </p:attrNameLst>
                                      </p:cBhvr>
                                      <p:to>
                                        <p:strVal val="visible"/>
                                      </p:to>
                                    </p:set>
                                    <p:animEffect transition="in" filter="fade">
                                      <p:cBhvr>
                                        <p:cTn id="220" dur="500"/>
                                        <p:tgtEl>
                                          <p:spTgt spid="121"/>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49"/>
                                        </p:tgtEl>
                                        <p:attrNameLst>
                                          <p:attrName>style.visibility</p:attrName>
                                        </p:attrNameLst>
                                      </p:cBhvr>
                                      <p:to>
                                        <p:strVal val="visible"/>
                                      </p:to>
                                    </p:set>
                                    <p:animEffect transition="in" filter="fade">
                                      <p:cBhvr>
                                        <p:cTn id="223" dur="500"/>
                                        <p:tgtEl>
                                          <p:spTgt spid="4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259"/>
                                        </p:tgtEl>
                                        <p:attrNameLst>
                                          <p:attrName>style.visibility</p:attrName>
                                        </p:attrNameLst>
                                      </p:cBhvr>
                                      <p:to>
                                        <p:strVal val="visible"/>
                                      </p:to>
                                    </p:set>
                                    <p:animEffect transition="in" filter="fade">
                                      <p:cBhvr>
                                        <p:cTn id="226" dur="500"/>
                                        <p:tgtEl>
                                          <p:spTgt spid="259"/>
                                        </p:tgtEl>
                                      </p:cBhvr>
                                    </p:animEffect>
                                  </p:childTnLst>
                                </p:cTn>
                              </p:par>
                            </p:childTnLst>
                          </p:cTn>
                        </p:par>
                      </p:childTnLst>
                    </p:cTn>
                  </p:par>
                  <p:par>
                    <p:cTn id="227" fill="hold">
                      <p:stCondLst>
                        <p:cond delay="indefinite"/>
                      </p:stCondLst>
                      <p:childTnLst>
                        <p:par>
                          <p:cTn id="228" fill="hold">
                            <p:stCondLst>
                              <p:cond delay="0"/>
                            </p:stCondLst>
                            <p:childTnLst>
                              <p:par>
                                <p:cTn id="229" presetID="26" presetClass="emph" presetSubtype="0" fill="hold" grpId="2" nodeType="clickEffect">
                                  <p:stCondLst>
                                    <p:cond delay="0"/>
                                  </p:stCondLst>
                                  <p:childTnLst>
                                    <p:animEffect transition="out" filter="fade">
                                      <p:cBhvr>
                                        <p:cTn id="230" dur="500" tmFilter="0, 0; .2, .5; .8, .5; 1, 0"/>
                                        <p:tgtEl>
                                          <p:spTgt spid="116"/>
                                        </p:tgtEl>
                                      </p:cBhvr>
                                    </p:animEffect>
                                    <p:animScale>
                                      <p:cBhvr>
                                        <p:cTn id="231" dur="250" autoRev="1" fill="hold"/>
                                        <p:tgtEl>
                                          <p:spTgt spid="116"/>
                                        </p:tgtEl>
                                      </p:cBhvr>
                                      <p:by x="105000" y="105000"/>
                                    </p:animScale>
                                  </p:childTnLst>
                                </p:cTn>
                              </p:par>
                            </p:childTnLst>
                          </p:cTn>
                        </p:par>
                        <p:par>
                          <p:cTn id="232" fill="hold">
                            <p:stCondLst>
                              <p:cond delay="500"/>
                            </p:stCondLst>
                            <p:childTnLst>
                              <p:par>
                                <p:cTn id="233" presetID="26" presetClass="emph" presetSubtype="0" fill="hold" grpId="1" nodeType="afterEffect">
                                  <p:stCondLst>
                                    <p:cond delay="0"/>
                                  </p:stCondLst>
                                  <p:childTnLst>
                                    <p:animEffect transition="out" filter="fade">
                                      <p:cBhvr>
                                        <p:cTn id="234" dur="500" tmFilter="0, 0; .2, .5; .8, .5; 1, 0"/>
                                        <p:tgtEl>
                                          <p:spTgt spid="75"/>
                                        </p:tgtEl>
                                      </p:cBhvr>
                                    </p:animEffect>
                                    <p:animScale>
                                      <p:cBhvr>
                                        <p:cTn id="235" dur="250" autoRev="1" fill="hold"/>
                                        <p:tgtEl>
                                          <p:spTgt spid="75"/>
                                        </p:tgtEl>
                                      </p:cBhvr>
                                      <p:by x="105000" y="105000"/>
                                    </p:animScale>
                                  </p:childTnLst>
                                </p:cTn>
                              </p:par>
                            </p:childTnLst>
                          </p:cTn>
                        </p:par>
                        <p:par>
                          <p:cTn id="236" fill="hold">
                            <p:stCondLst>
                              <p:cond delay="1000"/>
                            </p:stCondLst>
                            <p:childTnLst>
                              <p:par>
                                <p:cTn id="237" presetID="26" presetClass="emph" presetSubtype="0" fill="hold" grpId="1" nodeType="afterEffect">
                                  <p:stCondLst>
                                    <p:cond delay="0"/>
                                  </p:stCondLst>
                                  <p:childTnLst>
                                    <p:animEffect transition="out" filter="fade">
                                      <p:cBhvr>
                                        <p:cTn id="238" dur="500" tmFilter="0, 0; .2, .5; .8, .5; 1, 0"/>
                                        <p:tgtEl>
                                          <p:spTgt spid="89"/>
                                        </p:tgtEl>
                                      </p:cBhvr>
                                    </p:animEffect>
                                    <p:animScale>
                                      <p:cBhvr>
                                        <p:cTn id="239" dur="250" autoRev="1" fill="hold"/>
                                        <p:tgtEl>
                                          <p:spTgt spid="89"/>
                                        </p:tgtEl>
                                      </p:cBhvr>
                                      <p:by x="105000" y="105000"/>
                                    </p:animScale>
                                  </p:childTnLst>
                                </p:cTn>
                              </p:par>
                            </p:childTnLst>
                          </p:cTn>
                        </p:par>
                        <p:par>
                          <p:cTn id="240" fill="hold">
                            <p:stCondLst>
                              <p:cond delay="1500"/>
                            </p:stCondLst>
                            <p:childTnLst>
                              <p:par>
                                <p:cTn id="241" presetID="26" presetClass="emph" presetSubtype="0" fill="hold" grpId="1" nodeType="afterEffect">
                                  <p:stCondLst>
                                    <p:cond delay="0"/>
                                  </p:stCondLst>
                                  <p:childTnLst>
                                    <p:animEffect transition="out" filter="fade">
                                      <p:cBhvr>
                                        <p:cTn id="242" dur="500" tmFilter="0, 0; .2, .5; .8, .5; 1, 0"/>
                                        <p:tgtEl>
                                          <p:spTgt spid="80"/>
                                        </p:tgtEl>
                                      </p:cBhvr>
                                    </p:animEffect>
                                    <p:animScale>
                                      <p:cBhvr>
                                        <p:cTn id="243" dur="250" autoRev="1" fill="hold"/>
                                        <p:tgtEl>
                                          <p:spTgt spid="80"/>
                                        </p:tgtEl>
                                      </p:cBhvr>
                                      <p:by x="105000" y="105000"/>
                                    </p:animScale>
                                  </p:childTnLst>
                                </p:cTn>
                              </p:par>
                            </p:childTnLst>
                          </p:cTn>
                        </p:par>
                        <p:par>
                          <p:cTn id="244" fill="hold">
                            <p:stCondLst>
                              <p:cond delay="2000"/>
                            </p:stCondLst>
                            <p:childTnLst>
                              <p:par>
                                <p:cTn id="245" presetID="26" presetClass="emph" presetSubtype="0" fill="hold" grpId="1" nodeType="afterEffect">
                                  <p:stCondLst>
                                    <p:cond delay="0"/>
                                  </p:stCondLst>
                                  <p:childTnLst>
                                    <p:animEffect transition="out" filter="fade">
                                      <p:cBhvr>
                                        <p:cTn id="246" dur="500" tmFilter="0, 0; .2, .5; .8, .5; 1, 0"/>
                                        <p:tgtEl>
                                          <p:spTgt spid="81"/>
                                        </p:tgtEl>
                                      </p:cBhvr>
                                    </p:animEffect>
                                    <p:animScale>
                                      <p:cBhvr>
                                        <p:cTn id="247" dur="250" autoRev="1" fill="hold"/>
                                        <p:tgtEl>
                                          <p:spTgt spid="81"/>
                                        </p:tgtEl>
                                      </p:cBhvr>
                                      <p:by x="105000" y="105000"/>
                                    </p:animScale>
                                  </p:childTnLst>
                                </p:cTn>
                              </p:par>
                            </p:childTnLst>
                          </p:cTn>
                        </p:par>
                        <p:par>
                          <p:cTn id="248" fill="hold">
                            <p:stCondLst>
                              <p:cond delay="2500"/>
                            </p:stCondLst>
                            <p:childTnLst>
                              <p:par>
                                <p:cTn id="249" presetID="26" presetClass="emph" presetSubtype="0" fill="hold" grpId="1" nodeType="afterEffect">
                                  <p:stCondLst>
                                    <p:cond delay="0"/>
                                  </p:stCondLst>
                                  <p:childTnLst>
                                    <p:animEffect transition="out" filter="fade">
                                      <p:cBhvr>
                                        <p:cTn id="250" dur="500" tmFilter="0, 0; .2, .5; .8, .5; 1, 0"/>
                                        <p:tgtEl>
                                          <p:spTgt spid="79"/>
                                        </p:tgtEl>
                                      </p:cBhvr>
                                    </p:animEffect>
                                    <p:animScale>
                                      <p:cBhvr>
                                        <p:cTn id="251" dur="250" autoRev="1" fill="hold"/>
                                        <p:tgtEl>
                                          <p:spTgt spid="79"/>
                                        </p:tgtEl>
                                      </p:cBhvr>
                                      <p:by x="105000" y="105000"/>
                                    </p:animScale>
                                  </p:childTnLst>
                                </p:cTn>
                              </p:par>
                            </p:childTnLst>
                          </p:cTn>
                        </p:par>
                        <p:par>
                          <p:cTn id="252" fill="hold">
                            <p:stCondLst>
                              <p:cond delay="3000"/>
                            </p:stCondLst>
                            <p:childTnLst>
                              <p:par>
                                <p:cTn id="253" presetID="26" presetClass="emph" presetSubtype="0" fill="hold" grpId="1" nodeType="afterEffect">
                                  <p:stCondLst>
                                    <p:cond delay="0"/>
                                  </p:stCondLst>
                                  <p:childTnLst>
                                    <p:animEffect transition="out" filter="fade">
                                      <p:cBhvr>
                                        <p:cTn id="254" dur="500" tmFilter="0, 0; .2, .5; .8, .5; 1, 0"/>
                                        <p:tgtEl>
                                          <p:spTgt spid="76"/>
                                        </p:tgtEl>
                                      </p:cBhvr>
                                    </p:animEffect>
                                    <p:animScale>
                                      <p:cBhvr>
                                        <p:cTn id="255" dur="250" autoRev="1" fill="hold"/>
                                        <p:tgtEl>
                                          <p:spTgt spid="76"/>
                                        </p:tgtEl>
                                      </p:cBhvr>
                                      <p:by x="105000" y="105000"/>
                                    </p:animScale>
                                  </p:childTnLst>
                                </p:cTn>
                              </p:par>
                            </p:childTnLst>
                          </p:cTn>
                        </p:par>
                        <p:par>
                          <p:cTn id="256" fill="hold">
                            <p:stCondLst>
                              <p:cond delay="3500"/>
                            </p:stCondLst>
                            <p:childTnLst>
                              <p:par>
                                <p:cTn id="257" presetID="26" presetClass="emph" presetSubtype="0" fill="hold" grpId="1" nodeType="afterEffect">
                                  <p:stCondLst>
                                    <p:cond delay="0"/>
                                  </p:stCondLst>
                                  <p:childTnLst>
                                    <p:animEffect transition="out" filter="fade">
                                      <p:cBhvr>
                                        <p:cTn id="258" dur="500" tmFilter="0, 0; .2, .5; .8, .5; 1, 0"/>
                                        <p:tgtEl>
                                          <p:spTgt spid="82"/>
                                        </p:tgtEl>
                                      </p:cBhvr>
                                    </p:animEffect>
                                    <p:animScale>
                                      <p:cBhvr>
                                        <p:cTn id="259" dur="250" autoRev="1" fill="hold"/>
                                        <p:tgtEl>
                                          <p:spTgt spid="82"/>
                                        </p:tgtEl>
                                      </p:cBhvr>
                                      <p:by x="105000" y="105000"/>
                                    </p:animScale>
                                  </p:childTnLst>
                                </p:cTn>
                              </p:par>
                            </p:childTnLst>
                          </p:cTn>
                        </p:par>
                        <p:par>
                          <p:cTn id="260" fill="hold">
                            <p:stCondLst>
                              <p:cond delay="4000"/>
                            </p:stCondLst>
                            <p:childTnLst>
                              <p:par>
                                <p:cTn id="261" presetID="26" presetClass="emph" presetSubtype="0" fill="hold" grpId="1" nodeType="afterEffect">
                                  <p:stCondLst>
                                    <p:cond delay="0"/>
                                  </p:stCondLst>
                                  <p:childTnLst>
                                    <p:animEffect transition="out" filter="fade">
                                      <p:cBhvr>
                                        <p:cTn id="262" dur="500" tmFilter="0, 0; .2, .5; .8, .5; 1, 0"/>
                                        <p:tgtEl>
                                          <p:spTgt spid="77"/>
                                        </p:tgtEl>
                                      </p:cBhvr>
                                    </p:animEffect>
                                    <p:animScale>
                                      <p:cBhvr>
                                        <p:cTn id="263" dur="250" autoRev="1" fill="hold"/>
                                        <p:tgtEl>
                                          <p:spTgt spid="77"/>
                                        </p:tgtEl>
                                      </p:cBhvr>
                                      <p:by x="105000" y="105000"/>
                                    </p:animScale>
                                  </p:childTnLst>
                                </p:cTn>
                              </p:par>
                            </p:childTnLst>
                          </p:cTn>
                        </p:par>
                        <p:par>
                          <p:cTn id="264" fill="hold">
                            <p:stCondLst>
                              <p:cond delay="4500"/>
                            </p:stCondLst>
                            <p:childTnLst>
                              <p:par>
                                <p:cTn id="265" presetID="26" presetClass="emph" presetSubtype="0" fill="hold" grpId="1" nodeType="afterEffect">
                                  <p:stCondLst>
                                    <p:cond delay="0"/>
                                  </p:stCondLst>
                                  <p:childTnLst>
                                    <p:animEffect transition="out" filter="fade">
                                      <p:cBhvr>
                                        <p:cTn id="266" dur="500" tmFilter="0, 0; .2, .5; .8, .5; 1, 0"/>
                                        <p:tgtEl>
                                          <p:spTgt spid="78"/>
                                        </p:tgtEl>
                                      </p:cBhvr>
                                    </p:animEffect>
                                    <p:animScale>
                                      <p:cBhvr>
                                        <p:cTn id="267" dur="250" autoRev="1" fill="hold"/>
                                        <p:tgtEl>
                                          <p:spTgt spid="78"/>
                                        </p:tgtEl>
                                      </p:cBhvr>
                                      <p:by x="105000" y="105000"/>
                                    </p:animScale>
                                  </p:childTnLst>
                                </p:cTn>
                              </p:par>
                            </p:childTnLst>
                          </p:cTn>
                        </p:par>
                        <p:par>
                          <p:cTn id="268" fill="hold">
                            <p:stCondLst>
                              <p:cond delay="5000"/>
                            </p:stCondLst>
                            <p:childTnLst>
                              <p:par>
                                <p:cTn id="269" presetID="26" presetClass="emph" presetSubtype="0" fill="hold" grpId="1" nodeType="afterEffect">
                                  <p:stCondLst>
                                    <p:cond delay="0"/>
                                  </p:stCondLst>
                                  <p:childTnLst>
                                    <p:animEffect transition="out" filter="fade">
                                      <p:cBhvr>
                                        <p:cTn id="270" dur="500" tmFilter="0, 0; .2, .5; .8, .5; 1, 0"/>
                                        <p:tgtEl>
                                          <p:spTgt spid="83"/>
                                        </p:tgtEl>
                                      </p:cBhvr>
                                    </p:animEffect>
                                    <p:animScale>
                                      <p:cBhvr>
                                        <p:cTn id="271" dur="250" autoRev="1" fill="hold"/>
                                        <p:tgtEl>
                                          <p:spTgt spid="83"/>
                                        </p:tgtEl>
                                      </p:cBhvr>
                                      <p:by x="105000" y="105000"/>
                                    </p:animScale>
                                  </p:childTnLst>
                                </p:cTn>
                              </p:par>
                            </p:childTnLst>
                          </p:cTn>
                        </p:par>
                        <p:par>
                          <p:cTn id="272" fill="hold">
                            <p:stCondLst>
                              <p:cond delay="5500"/>
                            </p:stCondLst>
                            <p:childTnLst>
                              <p:par>
                                <p:cTn id="273" presetID="26" presetClass="emph" presetSubtype="0" fill="hold" grpId="1" nodeType="afterEffect">
                                  <p:stCondLst>
                                    <p:cond delay="0"/>
                                  </p:stCondLst>
                                  <p:childTnLst>
                                    <p:animEffect transition="out" filter="fade">
                                      <p:cBhvr>
                                        <p:cTn id="274" dur="500" tmFilter="0, 0; .2, .5; .8, .5; 1, 0"/>
                                        <p:tgtEl>
                                          <p:spTgt spid="84"/>
                                        </p:tgtEl>
                                      </p:cBhvr>
                                    </p:animEffect>
                                    <p:animScale>
                                      <p:cBhvr>
                                        <p:cTn id="275" dur="250" autoRev="1" fill="hold"/>
                                        <p:tgtEl>
                                          <p:spTgt spid="84"/>
                                        </p:tgtEl>
                                      </p:cBhvr>
                                      <p:by x="105000" y="105000"/>
                                    </p:animScale>
                                  </p:childTnLst>
                                </p:cTn>
                              </p:par>
                            </p:childTnLst>
                          </p:cTn>
                        </p:par>
                        <p:par>
                          <p:cTn id="276" fill="hold">
                            <p:stCondLst>
                              <p:cond delay="6000"/>
                            </p:stCondLst>
                            <p:childTnLst>
                              <p:par>
                                <p:cTn id="277" presetID="26" presetClass="emph" presetSubtype="0" fill="hold" grpId="1" nodeType="afterEffect">
                                  <p:stCondLst>
                                    <p:cond delay="0"/>
                                  </p:stCondLst>
                                  <p:childTnLst>
                                    <p:animEffect transition="out" filter="fade">
                                      <p:cBhvr>
                                        <p:cTn id="278" dur="500" tmFilter="0, 0; .2, .5; .8, .5; 1, 0"/>
                                        <p:tgtEl>
                                          <p:spTgt spid="85"/>
                                        </p:tgtEl>
                                      </p:cBhvr>
                                    </p:animEffect>
                                    <p:animScale>
                                      <p:cBhvr>
                                        <p:cTn id="279" dur="250" autoRev="1" fill="hold"/>
                                        <p:tgtEl>
                                          <p:spTgt spid="85"/>
                                        </p:tgtEl>
                                      </p:cBhvr>
                                      <p:by x="105000" y="105000"/>
                                    </p:animScale>
                                  </p:childTnLst>
                                </p:cTn>
                              </p:par>
                            </p:childTnLst>
                          </p:cTn>
                        </p:par>
                        <p:par>
                          <p:cTn id="280" fill="hold">
                            <p:stCondLst>
                              <p:cond delay="6500"/>
                            </p:stCondLst>
                            <p:childTnLst>
                              <p:par>
                                <p:cTn id="281" presetID="26" presetClass="emph" presetSubtype="0" fill="hold" grpId="1" nodeType="afterEffect">
                                  <p:stCondLst>
                                    <p:cond delay="0"/>
                                  </p:stCondLst>
                                  <p:childTnLst>
                                    <p:animEffect transition="out" filter="fade">
                                      <p:cBhvr>
                                        <p:cTn id="282" dur="500" tmFilter="0, 0; .2, .5; .8, .5; 1, 0"/>
                                        <p:tgtEl>
                                          <p:spTgt spid="86"/>
                                        </p:tgtEl>
                                      </p:cBhvr>
                                    </p:animEffect>
                                    <p:animScale>
                                      <p:cBhvr>
                                        <p:cTn id="283" dur="250" autoRev="1" fill="hold"/>
                                        <p:tgtEl>
                                          <p:spTgt spid="86"/>
                                        </p:tgtEl>
                                      </p:cBhvr>
                                      <p:by x="105000" y="105000"/>
                                    </p:animScale>
                                  </p:childTnLst>
                                </p:cTn>
                              </p:par>
                            </p:childTnLst>
                          </p:cTn>
                        </p:par>
                        <p:par>
                          <p:cTn id="284" fill="hold">
                            <p:stCondLst>
                              <p:cond delay="7000"/>
                            </p:stCondLst>
                            <p:childTnLst>
                              <p:par>
                                <p:cTn id="285" presetID="26" presetClass="emph" presetSubtype="0" fill="hold" grpId="1" nodeType="afterEffect">
                                  <p:stCondLst>
                                    <p:cond delay="0"/>
                                  </p:stCondLst>
                                  <p:childTnLst>
                                    <p:animEffect transition="out" filter="fade">
                                      <p:cBhvr>
                                        <p:cTn id="286" dur="500" tmFilter="0, 0; .2, .5; .8, .5; 1, 0"/>
                                        <p:tgtEl>
                                          <p:spTgt spid="87"/>
                                        </p:tgtEl>
                                      </p:cBhvr>
                                    </p:animEffect>
                                    <p:animScale>
                                      <p:cBhvr>
                                        <p:cTn id="287" dur="250" autoRev="1" fill="hold"/>
                                        <p:tgtEl>
                                          <p:spTgt spid="87"/>
                                        </p:tgtEl>
                                      </p:cBhvr>
                                      <p:by x="105000" y="105000"/>
                                    </p:animScale>
                                  </p:childTnLst>
                                </p:cTn>
                              </p:par>
                            </p:childTnLst>
                          </p:cTn>
                        </p:par>
                        <p:par>
                          <p:cTn id="288" fill="hold">
                            <p:stCondLst>
                              <p:cond delay="7500"/>
                            </p:stCondLst>
                            <p:childTnLst>
                              <p:par>
                                <p:cTn id="289" presetID="26" presetClass="emph" presetSubtype="0" fill="hold" grpId="1" nodeType="afterEffect">
                                  <p:stCondLst>
                                    <p:cond delay="0"/>
                                  </p:stCondLst>
                                  <p:childTnLst>
                                    <p:animEffect transition="out" filter="fade">
                                      <p:cBhvr>
                                        <p:cTn id="290" dur="500" tmFilter="0, 0; .2, .5; .8, .5; 1, 0"/>
                                        <p:tgtEl>
                                          <p:spTgt spid="112"/>
                                        </p:tgtEl>
                                      </p:cBhvr>
                                    </p:animEffect>
                                    <p:animScale>
                                      <p:cBhvr>
                                        <p:cTn id="291" dur="250" autoRev="1" fill="hold"/>
                                        <p:tgtEl>
                                          <p:spTgt spid="112"/>
                                        </p:tgtEl>
                                      </p:cBhvr>
                                      <p:by x="105000" y="105000"/>
                                    </p:animScale>
                                  </p:childTnLst>
                                </p:cTn>
                              </p:par>
                            </p:childTnLst>
                          </p:cTn>
                        </p:par>
                        <p:par>
                          <p:cTn id="292" fill="hold">
                            <p:stCondLst>
                              <p:cond delay="8000"/>
                            </p:stCondLst>
                            <p:childTnLst>
                              <p:par>
                                <p:cTn id="293" presetID="26" presetClass="emph" presetSubtype="0" fill="hold" grpId="1" nodeType="afterEffect">
                                  <p:stCondLst>
                                    <p:cond delay="0"/>
                                  </p:stCondLst>
                                  <p:childTnLst>
                                    <p:animEffect transition="out" filter="fade">
                                      <p:cBhvr>
                                        <p:cTn id="294" dur="500" tmFilter="0, 0; .2, .5; .8, .5; 1, 0"/>
                                        <p:tgtEl>
                                          <p:spTgt spid="115"/>
                                        </p:tgtEl>
                                      </p:cBhvr>
                                    </p:animEffect>
                                    <p:animScale>
                                      <p:cBhvr>
                                        <p:cTn id="295" dur="250" autoRev="1" fill="hold"/>
                                        <p:tgtEl>
                                          <p:spTgt spid="115"/>
                                        </p:tgtEl>
                                      </p:cBhvr>
                                      <p:by x="105000" y="105000"/>
                                    </p:animScale>
                                  </p:childTnLst>
                                </p:cTn>
                              </p:par>
                            </p:childTnLst>
                          </p:cTn>
                        </p:par>
                        <p:par>
                          <p:cTn id="296" fill="hold">
                            <p:stCondLst>
                              <p:cond delay="8500"/>
                            </p:stCondLst>
                            <p:childTnLst>
                              <p:par>
                                <p:cTn id="297" presetID="26" presetClass="emph" presetSubtype="0" fill="hold" grpId="1" nodeType="afterEffect">
                                  <p:stCondLst>
                                    <p:cond delay="0"/>
                                  </p:stCondLst>
                                  <p:childTnLst>
                                    <p:animEffect transition="out" filter="fade">
                                      <p:cBhvr>
                                        <p:cTn id="298" dur="500" tmFilter="0, 0; .2, .5; .8, .5; 1, 0"/>
                                        <p:tgtEl>
                                          <p:spTgt spid="116"/>
                                        </p:tgtEl>
                                      </p:cBhvr>
                                    </p:animEffect>
                                    <p:animScale>
                                      <p:cBhvr>
                                        <p:cTn id="299" dur="250" autoRev="1" fill="hold"/>
                                        <p:tgtEl>
                                          <p:spTgt spid="116"/>
                                        </p:tgtEl>
                                      </p:cBhvr>
                                      <p:by x="105000" y="105000"/>
                                    </p:animScale>
                                  </p:childTnLst>
                                </p:cTn>
                              </p:par>
                            </p:childTnLst>
                          </p:cTn>
                        </p:par>
                        <p:par>
                          <p:cTn id="300" fill="hold">
                            <p:stCondLst>
                              <p:cond delay="9000"/>
                            </p:stCondLst>
                            <p:childTnLst>
                              <p:par>
                                <p:cTn id="301" presetID="26" presetClass="emph" presetSubtype="0" fill="hold" grpId="1" nodeType="afterEffect">
                                  <p:stCondLst>
                                    <p:cond delay="0"/>
                                  </p:stCondLst>
                                  <p:childTnLst>
                                    <p:animEffect transition="out" filter="fade">
                                      <p:cBhvr>
                                        <p:cTn id="302" dur="500" tmFilter="0, 0; .2, .5; .8, .5; 1, 0"/>
                                        <p:tgtEl>
                                          <p:spTgt spid="50"/>
                                        </p:tgtEl>
                                      </p:cBhvr>
                                    </p:animEffect>
                                    <p:animScale>
                                      <p:cBhvr>
                                        <p:cTn id="303" dur="250" autoRev="1" fill="hold"/>
                                        <p:tgtEl>
                                          <p:spTgt spid="50"/>
                                        </p:tgtEl>
                                      </p:cBhvr>
                                      <p:by x="105000" y="105000"/>
                                    </p:animScale>
                                  </p:childTnLst>
                                </p:cTn>
                              </p:par>
                            </p:childTnLst>
                          </p:cTn>
                        </p:par>
                        <p:par>
                          <p:cTn id="304" fill="hold">
                            <p:stCondLst>
                              <p:cond delay="9500"/>
                            </p:stCondLst>
                            <p:childTnLst>
                              <p:par>
                                <p:cTn id="305" presetID="26" presetClass="emph" presetSubtype="0" fill="hold" grpId="1" nodeType="afterEffect">
                                  <p:stCondLst>
                                    <p:cond delay="0"/>
                                  </p:stCondLst>
                                  <p:childTnLst>
                                    <p:animEffect transition="out" filter="fade">
                                      <p:cBhvr>
                                        <p:cTn id="306" dur="500" tmFilter="0, 0; .2, .5; .8, .5; 1, 0"/>
                                        <p:tgtEl>
                                          <p:spTgt spid="49"/>
                                        </p:tgtEl>
                                      </p:cBhvr>
                                    </p:animEffect>
                                    <p:animScale>
                                      <p:cBhvr>
                                        <p:cTn id="307" dur="250" autoRev="1" fill="hold"/>
                                        <p:tgtEl>
                                          <p:spTgt spid="49"/>
                                        </p:tgtEl>
                                      </p:cBhvr>
                                      <p:by x="105000" y="105000"/>
                                    </p:animScale>
                                  </p:childTnLst>
                                </p:cTn>
                              </p:par>
                            </p:childTnLst>
                          </p:cTn>
                        </p:par>
                        <p:par>
                          <p:cTn id="308" fill="hold">
                            <p:stCondLst>
                              <p:cond delay="10000"/>
                            </p:stCondLst>
                            <p:childTnLst>
                              <p:par>
                                <p:cTn id="309" presetID="26" presetClass="emph" presetSubtype="0" fill="hold" nodeType="afterEffect">
                                  <p:stCondLst>
                                    <p:cond delay="0"/>
                                  </p:stCondLst>
                                  <p:childTnLst>
                                    <p:animEffect transition="out" filter="fade">
                                      <p:cBhvr>
                                        <p:cTn id="310" dur="500" tmFilter="0, 0; .2, .5; .8, .5; 1, 0"/>
                                        <p:tgtEl>
                                          <p:spTgt spid="119"/>
                                        </p:tgtEl>
                                      </p:cBhvr>
                                    </p:animEffect>
                                    <p:animScale>
                                      <p:cBhvr>
                                        <p:cTn id="311" dur="250" autoRev="1" fill="hold"/>
                                        <p:tgtEl>
                                          <p:spTgt spid="119"/>
                                        </p:tgtEl>
                                      </p:cBhvr>
                                      <p:by x="105000" y="105000"/>
                                    </p:animScale>
                                  </p:childTnLst>
                                </p:cTn>
                              </p:par>
                            </p:childTnLst>
                          </p:cTn>
                        </p:par>
                        <p:par>
                          <p:cTn id="312" fill="hold">
                            <p:stCondLst>
                              <p:cond delay="10500"/>
                            </p:stCondLst>
                            <p:childTnLst>
                              <p:par>
                                <p:cTn id="313" presetID="26" presetClass="emph" presetSubtype="0" fill="hold" grpId="1" nodeType="afterEffect">
                                  <p:stCondLst>
                                    <p:cond delay="0"/>
                                  </p:stCondLst>
                                  <p:childTnLst>
                                    <p:animEffect transition="out" filter="fade">
                                      <p:cBhvr>
                                        <p:cTn id="314" dur="500" tmFilter="0, 0; .2, .5; .8, .5; 1, 0"/>
                                        <p:tgtEl>
                                          <p:spTgt spid="117"/>
                                        </p:tgtEl>
                                      </p:cBhvr>
                                    </p:animEffect>
                                    <p:animScale>
                                      <p:cBhvr>
                                        <p:cTn id="315" dur="250" autoRev="1" fill="hold"/>
                                        <p:tgtEl>
                                          <p:spTgt spid="117"/>
                                        </p:tgtEl>
                                      </p:cBhvr>
                                      <p:by x="105000" y="105000"/>
                                    </p:animScale>
                                  </p:childTnLst>
                                </p:cTn>
                              </p:par>
                            </p:childTnLst>
                          </p:cTn>
                        </p:par>
                        <p:par>
                          <p:cTn id="316" fill="hold">
                            <p:stCondLst>
                              <p:cond delay="11000"/>
                            </p:stCondLst>
                            <p:childTnLst>
                              <p:par>
                                <p:cTn id="317" presetID="26" presetClass="emph" presetSubtype="0" fill="hold" grpId="1" nodeType="afterEffect">
                                  <p:stCondLst>
                                    <p:cond delay="0"/>
                                  </p:stCondLst>
                                  <p:childTnLst>
                                    <p:animEffect transition="out" filter="fade">
                                      <p:cBhvr>
                                        <p:cTn id="318" dur="500" tmFilter="0, 0; .2, .5; .8, .5; 1, 0"/>
                                        <p:tgtEl>
                                          <p:spTgt spid="118"/>
                                        </p:tgtEl>
                                      </p:cBhvr>
                                    </p:animEffect>
                                    <p:animScale>
                                      <p:cBhvr>
                                        <p:cTn id="319" dur="25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5" grpId="0" animBg="1"/>
      <p:bldP spid="50" grpId="0"/>
      <p:bldP spid="50" grpId="1"/>
      <p:bldP spid="51" grpId="0" animBg="1"/>
      <p:bldP spid="52" grpId="0" animBg="1"/>
      <p:bldP spid="53"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P spid="73" grpId="0"/>
      <p:bldP spid="74" grpId="0"/>
      <p:bldP spid="75" grpId="0"/>
      <p:bldP spid="75" grpId="1"/>
      <p:bldP spid="76" grpId="0"/>
      <p:bldP spid="76" grpId="1"/>
      <p:bldP spid="77" grpId="0"/>
      <p:bldP spid="77" grpId="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P spid="88" grpId="0"/>
      <p:bldP spid="89" grpId="0"/>
      <p:bldP spid="89" grpId="1"/>
      <p:bldP spid="92" grpId="0" animBg="1"/>
      <p:bldP spid="93" grpId="0" animBg="1"/>
      <p:bldP spid="94" grpId="0" animBg="1"/>
      <p:bldP spid="95" grpId="0" animBg="1"/>
      <p:bldP spid="96" grpId="0" animBg="1"/>
      <p:bldP spid="97" grpId="0" animBg="1"/>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2" grpId="1"/>
      <p:bldP spid="113" grpId="0"/>
      <p:bldP spid="114" grpId="0" animBg="1"/>
      <p:bldP spid="115" grpId="0"/>
      <p:bldP spid="115" grpId="1"/>
      <p:bldP spid="116" grpId="0"/>
      <p:bldP spid="116" grpId="1"/>
      <p:bldP spid="116" grpId="2"/>
      <p:bldP spid="117" grpId="0"/>
      <p:bldP spid="117" grpId="1"/>
      <p:bldP spid="118" grpId="0" animBg="1"/>
      <p:bldP spid="118" grpId="1" animBg="1"/>
      <p:bldP spid="121" grpId="0" animBg="1"/>
      <p:bldP spid="49" grpId="0"/>
      <p:bldP spid="49" grpId="1"/>
      <p:bldP spid="25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3" name="组合 122"/>
          <p:cNvGrpSpPr/>
          <p:nvPr/>
        </p:nvGrpSpPr>
        <p:grpSpPr>
          <a:xfrm>
            <a:off x="515938" y="1514317"/>
            <a:ext cx="1903416" cy="526731"/>
            <a:chOff x="722008" y="1303131"/>
            <a:chExt cx="1817437" cy="502939"/>
          </a:xfrm>
        </p:grpSpPr>
        <p:sp>
          <p:nvSpPr>
            <p:cNvPr id="125" name="流程图: 手动输入 6"/>
            <p:cNvSpPr/>
            <p:nvPr/>
          </p:nvSpPr>
          <p:spPr>
            <a:xfrm rot="5400000" flipV="1">
              <a:off x="1486481" y="729437"/>
              <a:ext cx="475861" cy="163006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 name="connsiteX0-121" fmla="*/ 50 w 10000"/>
                <a:gd name="connsiteY0-122" fmla="*/ 1820 h 10175"/>
                <a:gd name="connsiteX1-123" fmla="*/ 9911 w 10000"/>
                <a:gd name="connsiteY1-124" fmla="*/ 0 h 10175"/>
                <a:gd name="connsiteX2-125" fmla="*/ 10000 w 10000"/>
                <a:gd name="connsiteY2-126" fmla="*/ 10175 h 10175"/>
                <a:gd name="connsiteX3-127" fmla="*/ 0 w 10000"/>
                <a:gd name="connsiteY3-128" fmla="*/ 10175 h 10175"/>
                <a:gd name="connsiteX4-129" fmla="*/ 50 w 10000"/>
                <a:gd name="connsiteY4-130" fmla="*/ 1820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820"/>
                  </a:moveTo>
                  <a:cubicBezTo>
                    <a:pt x="3337" y="1535"/>
                    <a:pt x="6624" y="285"/>
                    <a:pt x="9911" y="0"/>
                  </a:cubicBezTo>
                  <a:cubicBezTo>
                    <a:pt x="9941" y="3334"/>
                    <a:pt x="9970" y="6841"/>
                    <a:pt x="10000" y="10175"/>
                  </a:cubicBezTo>
                  <a:lnTo>
                    <a:pt x="0" y="10175"/>
                  </a:lnTo>
                  <a:cubicBezTo>
                    <a:pt x="35" y="7110"/>
                    <a:pt x="15" y="4885"/>
                    <a:pt x="50" y="182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24" name="组合 123"/>
            <p:cNvGrpSpPr/>
            <p:nvPr/>
          </p:nvGrpSpPr>
          <p:grpSpPr>
            <a:xfrm>
              <a:off x="722008" y="1303131"/>
              <a:ext cx="546594" cy="475865"/>
              <a:chOff x="708742" y="1296102"/>
              <a:chExt cx="454744" cy="283828"/>
            </a:xfrm>
          </p:grpSpPr>
          <p:sp>
            <p:nvSpPr>
              <p:cNvPr id="127" name="平行四边形 12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8" name="平行四边形 12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26" name="Text Box 79"/>
            <p:cNvSpPr txBox="1">
              <a:spLocks noChangeArrowheads="1"/>
            </p:cNvSpPr>
            <p:nvPr/>
          </p:nvSpPr>
          <p:spPr bwMode="auto">
            <a:xfrm>
              <a:off x="1351238" y="1335870"/>
              <a:ext cx="10790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版本</a:t>
              </a:r>
            </a:p>
          </p:txBody>
        </p:sp>
      </p:grpSp>
      <p:grpSp>
        <p:nvGrpSpPr>
          <p:cNvPr id="129" name="组合 128"/>
          <p:cNvGrpSpPr/>
          <p:nvPr/>
        </p:nvGrpSpPr>
        <p:grpSpPr>
          <a:xfrm>
            <a:off x="1174935" y="2266523"/>
            <a:ext cx="8049988" cy="476221"/>
            <a:chOff x="1403750" y="3593123"/>
            <a:chExt cx="8049988" cy="476221"/>
          </a:xfrm>
        </p:grpSpPr>
        <p:grpSp>
          <p:nvGrpSpPr>
            <p:cNvPr id="130" name="组合 129"/>
            <p:cNvGrpSpPr/>
            <p:nvPr/>
          </p:nvGrpSpPr>
          <p:grpSpPr>
            <a:xfrm>
              <a:off x="1403750" y="3593123"/>
              <a:ext cx="490436" cy="476221"/>
              <a:chOff x="1403750" y="3593123"/>
              <a:chExt cx="808892" cy="785446"/>
            </a:xfrm>
          </p:grpSpPr>
          <p:sp>
            <p:nvSpPr>
              <p:cNvPr id="133" name="对话气泡: 椭圆形 13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2" name="Text Box 79"/>
            <p:cNvSpPr txBox="1">
              <a:spLocks noChangeArrowheads="1"/>
            </p:cNvSpPr>
            <p:nvPr/>
          </p:nvSpPr>
          <p:spPr bwMode="auto">
            <a:xfrm>
              <a:off x="1985932" y="3593123"/>
              <a:ext cx="746780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，版本协议不同，无法通信。</a:t>
              </a:r>
            </a:p>
          </p:txBody>
        </p:sp>
      </p:grpSp>
      <p:grpSp>
        <p:nvGrpSpPr>
          <p:cNvPr id="135" name="组合 134"/>
          <p:cNvGrpSpPr/>
          <p:nvPr/>
        </p:nvGrpSpPr>
        <p:grpSpPr>
          <a:xfrm>
            <a:off x="515938" y="3114867"/>
            <a:ext cx="2589213" cy="526731"/>
            <a:chOff x="722008" y="1303131"/>
            <a:chExt cx="2472256" cy="502939"/>
          </a:xfrm>
        </p:grpSpPr>
        <p:sp>
          <p:nvSpPr>
            <p:cNvPr id="136" name="流程图: 手动输入 6"/>
            <p:cNvSpPr/>
            <p:nvPr/>
          </p:nvSpPr>
          <p:spPr>
            <a:xfrm rot="5400000" flipV="1">
              <a:off x="1813890" y="402027"/>
              <a:ext cx="475861" cy="228488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37" name="组合 136"/>
            <p:cNvGrpSpPr/>
            <p:nvPr/>
          </p:nvGrpSpPr>
          <p:grpSpPr>
            <a:xfrm>
              <a:off x="722008" y="1303131"/>
              <a:ext cx="546594" cy="475865"/>
              <a:chOff x="708742" y="1296102"/>
              <a:chExt cx="454744" cy="283828"/>
            </a:xfrm>
          </p:grpSpPr>
          <p:sp>
            <p:nvSpPr>
              <p:cNvPr id="139" name="平行四边形 13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0" name="平行四边形 13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8" name="Text Box 79"/>
            <p:cNvSpPr txBox="1">
              <a:spLocks noChangeArrowheads="1"/>
            </p:cNvSpPr>
            <p:nvPr/>
          </p:nvSpPr>
          <p:spPr bwMode="auto">
            <a:xfrm>
              <a:off x="1351238" y="1335870"/>
              <a:ext cx="16611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服务类型</a:t>
              </a:r>
            </a:p>
          </p:txBody>
        </p:sp>
      </p:grpSp>
      <p:grpSp>
        <p:nvGrpSpPr>
          <p:cNvPr id="141" name="组合 140"/>
          <p:cNvGrpSpPr/>
          <p:nvPr/>
        </p:nvGrpSpPr>
        <p:grpSpPr>
          <a:xfrm>
            <a:off x="1174935" y="3776875"/>
            <a:ext cx="6765012" cy="476221"/>
            <a:chOff x="1403750" y="3593123"/>
            <a:chExt cx="6765012" cy="476221"/>
          </a:xfrm>
        </p:grpSpPr>
        <p:grpSp>
          <p:nvGrpSpPr>
            <p:cNvPr id="142" name="组合 141"/>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3" name="Text Box 79"/>
            <p:cNvSpPr txBox="1">
              <a:spLocks noChangeArrowheads="1"/>
            </p:cNvSpPr>
            <p:nvPr/>
          </p:nvSpPr>
          <p:spPr bwMode="auto">
            <a:xfrm>
              <a:off x="1985932" y="3593123"/>
              <a:ext cx="61828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8bit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，用于服务质量保证</a:t>
              </a:r>
            </a:p>
          </p:txBody>
        </p:sp>
      </p:grpSp>
      <p:grpSp>
        <p:nvGrpSpPr>
          <p:cNvPr id="146" name="组合 145"/>
          <p:cNvGrpSpPr/>
          <p:nvPr/>
        </p:nvGrpSpPr>
        <p:grpSpPr>
          <a:xfrm>
            <a:off x="1174935" y="4444707"/>
            <a:ext cx="10464927" cy="1282595"/>
            <a:chOff x="1403750" y="3593123"/>
            <a:chExt cx="10464927" cy="1282595"/>
          </a:xfrm>
        </p:grpSpPr>
        <p:grpSp>
          <p:nvGrpSpPr>
            <p:cNvPr id="147" name="组合 146"/>
            <p:cNvGrpSpPr/>
            <p:nvPr/>
          </p:nvGrpSpPr>
          <p:grpSpPr>
            <a:xfrm>
              <a:off x="1403750" y="3593123"/>
              <a:ext cx="490436" cy="476221"/>
              <a:chOff x="1403750" y="3593123"/>
              <a:chExt cx="808892" cy="785446"/>
            </a:xfrm>
          </p:grpSpPr>
          <p:sp>
            <p:nvSpPr>
              <p:cNvPr id="149" name="对话气泡: 椭圆形 1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8" name="Text Box 79"/>
            <p:cNvSpPr txBox="1">
              <a:spLocks noChangeArrowheads="1"/>
            </p:cNvSpPr>
            <p:nvPr/>
          </p:nvSpPr>
          <p:spPr bwMode="auto">
            <a:xfrm>
              <a:off x="1985931" y="3593123"/>
              <a:ext cx="9882746"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3bit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表示优先级，第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表示要求更低时延，第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比特表示要求更高吞吐量，第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比特表示要求更高可靠性，第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7</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比特表示要求选择费用更低廉的路由，第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8</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比特未用。 </a:t>
              </a:r>
            </a:p>
          </p:txBody>
        </p:sp>
      </p:grpSp>
      <p:grpSp>
        <p:nvGrpSpPr>
          <p:cNvPr id="151" name="组合 150"/>
          <p:cNvGrpSpPr/>
          <p:nvPr/>
        </p:nvGrpSpPr>
        <p:grpSpPr>
          <a:xfrm>
            <a:off x="1080814" y="5976660"/>
            <a:ext cx="6765012" cy="476221"/>
            <a:chOff x="1403750" y="3593123"/>
            <a:chExt cx="6765012" cy="476221"/>
          </a:xfrm>
        </p:grpSpPr>
        <p:grpSp>
          <p:nvGrpSpPr>
            <p:cNvPr id="152" name="组合 151"/>
            <p:cNvGrpSpPr/>
            <p:nvPr/>
          </p:nvGrpSpPr>
          <p:grpSpPr>
            <a:xfrm>
              <a:off x="1403750" y="3593123"/>
              <a:ext cx="490436" cy="476221"/>
              <a:chOff x="1403750" y="3593123"/>
              <a:chExt cx="808892" cy="785446"/>
            </a:xfrm>
          </p:grpSpPr>
          <p:sp>
            <p:nvSpPr>
              <p:cNvPr id="154" name="对话气泡: 椭圆形 1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3" name="Text Box 79"/>
            <p:cNvSpPr txBox="1">
              <a:spLocks noChangeArrowheads="1"/>
            </p:cNvSpPr>
            <p:nvPr/>
          </p:nvSpPr>
          <p:spPr bwMode="auto">
            <a:xfrm>
              <a:off x="1985932" y="3593123"/>
              <a:ext cx="61828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最新的服务类型</a:t>
              </a: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位定义区分服务，</a:t>
              </a: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位保留</a:t>
              </a:r>
            </a:p>
          </p:txBody>
        </p:sp>
      </p:grpSp>
      <p:sp>
        <p:nvSpPr>
          <p:cNvPr id="2" name="灯片编号占位符 1">
            <a:extLst>
              <a:ext uri="{FF2B5EF4-FFF2-40B4-BE49-F238E27FC236}">
                <a16:creationId xmlns:a16="http://schemas.microsoft.com/office/drawing/2014/main" id="{532EA3BC-1F15-4F58-ACC5-B07B431AEA72}"/>
              </a:ext>
            </a:extLst>
          </p:cNvPr>
          <p:cNvSpPr>
            <a:spLocks noGrp="1"/>
          </p:cNvSpPr>
          <p:nvPr>
            <p:ph type="sldNum" sz="quarter" idx="12"/>
          </p:nvPr>
        </p:nvSpPr>
        <p:spPr/>
        <p:txBody>
          <a:bodyPr/>
          <a:lstStyle/>
          <a:p>
            <a:fld id="{91F2D4EF-46D4-4764-B373-FC59CD1D281E}" type="slidenum">
              <a:rPr lang="zh-CN" altLang="en-US" smtClean="0"/>
              <a:t>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left)">
                                      <p:cBhvr>
                                        <p:cTn id="11" dur="500"/>
                                        <p:tgtEl>
                                          <p:spTgt spid="1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wipe(left)">
                                      <p:cBhvr>
                                        <p:cTn id="15" dur="500"/>
                                        <p:tgtEl>
                                          <p:spTgt spid="1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wipe(left)">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wipe(left)">
                                      <p:cBhvr>
                                        <p:cTn id="23" dur="500"/>
                                        <p:tgtEl>
                                          <p:spTgt spid="14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wipe(left)">
                                      <p:cBhvr>
                                        <p:cTn id="2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5" name="组合 134"/>
          <p:cNvGrpSpPr/>
          <p:nvPr/>
        </p:nvGrpSpPr>
        <p:grpSpPr>
          <a:xfrm>
            <a:off x="515938" y="1518826"/>
            <a:ext cx="2589213" cy="526732"/>
            <a:chOff x="722008" y="1303131"/>
            <a:chExt cx="2472256" cy="502940"/>
          </a:xfrm>
        </p:grpSpPr>
        <p:sp>
          <p:nvSpPr>
            <p:cNvPr id="136" name="流程图: 手动输入 6"/>
            <p:cNvSpPr/>
            <p:nvPr/>
          </p:nvSpPr>
          <p:spPr>
            <a:xfrm rot="5400000" flipV="1">
              <a:off x="1813890" y="402027"/>
              <a:ext cx="475861" cy="228488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37" name="组合 136"/>
            <p:cNvGrpSpPr/>
            <p:nvPr/>
          </p:nvGrpSpPr>
          <p:grpSpPr>
            <a:xfrm>
              <a:off x="722008" y="1303131"/>
              <a:ext cx="546594" cy="475865"/>
              <a:chOff x="708742" y="1296102"/>
              <a:chExt cx="454744" cy="283828"/>
            </a:xfrm>
          </p:grpSpPr>
          <p:sp>
            <p:nvSpPr>
              <p:cNvPr id="139" name="平行四边形 13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0" name="平行四边形 13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8" name="Text Box 79"/>
            <p:cNvSpPr txBox="1">
              <a:spLocks noChangeArrowheads="1"/>
            </p:cNvSpPr>
            <p:nvPr/>
          </p:nvSpPr>
          <p:spPr bwMode="auto">
            <a:xfrm>
              <a:off x="1351238" y="1335871"/>
              <a:ext cx="16611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生存时间</a:t>
              </a:r>
            </a:p>
          </p:txBody>
        </p:sp>
      </p:grpSp>
      <p:grpSp>
        <p:nvGrpSpPr>
          <p:cNvPr id="141" name="组合 140"/>
          <p:cNvGrpSpPr/>
          <p:nvPr/>
        </p:nvGrpSpPr>
        <p:grpSpPr>
          <a:xfrm>
            <a:off x="1080158" y="2137983"/>
            <a:ext cx="10031684" cy="1282595"/>
            <a:chOff x="1403750" y="3593123"/>
            <a:chExt cx="7808449" cy="1282595"/>
          </a:xfrm>
        </p:grpSpPr>
        <p:grpSp>
          <p:nvGrpSpPr>
            <p:cNvPr id="142" name="组合 141"/>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3" name="Text Box 79"/>
            <p:cNvSpPr txBox="1">
              <a:spLocks noChangeArrowheads="1"/>
            </p:cNvSpPr>
            <p:nvPr/>
          </p:nvSpPr>
          <p:spPr bwMode="auto">
            <a:xfrm>
              <a:off x="1985931" y="3593123"/>
              <a:ext cx="7226268"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记为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TTL</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Time To Live</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），又称生存时间。每当数据报经过一台路由器，该字段值减</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。该值为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时被丢弃，避免数据报进入循环路由无法退出</a:t>
              </a:r>
            </a:p>
          </p:txBody>
        </p:sp>
      </p:grpSp>
      <p:grpSp>
        <p:nvGrpSpPr>
          <p:cNvPr id="146" name="组合 145"/>
          <p:cNvGrpSpPr/>
          <p:nvPr/>
        </p:nvGrpSpPr>
        <p:grpSpPr>
          <a:xfrm>
            <a:off x="1073976" y="3454490"/>
            <a:ext cx="9732138" cy="476221"/>
            <a:chOff x="1403750" y="3593123"/>
            <a:chExt cx="9732138" cy="476221"/>
          </a:xfrm>
        </p:grpSpPr>
        <p:grpSp>
          <p:nvGrpSpPr>
            <p:cNvPr id="147" name="组合 146"/>
            <p:cNvGrpSpPr/>
            <p:nvPr/>
          </p:nvGrpSpPr>
          <p:grpSpPr>
            <a:xfrm>
              <a:off x="1403750" y="3593123"/>
              <a:ext cx="490436" cy="476221"/>
              <a:chOff x="1403750" y="3593123"/>
              <a:chExt cx="808892" cy="785446"/>
            </a:xfrm>
          </p:grpSpPr>
          <p:sp>
            <p:nvSpPr>
              <p:cNvPr id="149" name="对话气泡: 椭圆形 1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8" name="Text Box 79"/>
            <p:cNvSpPr txBox="1">
              <a:spLocks noChangeArrowheads="1"/>
            </p:cNvSpPr>
            <p:nvPr/>
          </p:nvSpPr>
          <p:spPr bwMode="auto">
            <a:xfrm>
              <a:off x="1985931" y="3593123"/>
              <a:ext cx="914995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反映源目的主机之间数据报经历的跳数，每经过</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个节点，跳数减</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p>
          </p:txBody>
        </p:sp>
      </p:grpSp>
      <p:grpSp>
        <p:nvGrpSpPr>
          <p:cNvPr id="151" name="组合 150"/>
          <p:cNvGrpSpPr/>
          <p:nvPr/>
        </p:nvGrpSpPr>
        <p:grpSpPr>
          <a:xfrm>
            <a:off x="1080158" y="4244514"/>
            <a:ext cx="6765012" cy="476221"/>
            <a:chOff x="1403750" y="3593123"/>
            <a:chExt cx="6765012" cy="476221"/>
          </a:xfrm>
        </p:grpSpPr>
        <p:grpSp>
          <p:nvGrpSpPr>
            <p:cNvPr id="152" name="组合 151"/>
            <p:cNvGrpSpPr/>
            <p:nvPr/>
          </p:nvGrpSpPr>
          <p:grpSpPr>
            <a:xfrm>
              <a:off x="1403750" y="3593123"/>
              <a:ext cx="490436" cy="476221"/>
              <a:chOff x="1403750" y="3593123"/>
              <a:chExt cx="808892" cy="785446"/>
            </a:xfrm>
          </p:grpSpPr>
          <p:sp>
            <p:nvSpPr>
              <p:cNvPr id="154" name="对话气泡: 椭圆形 1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3" name="Text Box 79"/>
            <p:cNvSpPr txBox="1">
              <a:spLocks noChangeArrowheads="1"/>
            </p:cNvSpPr>
            <p:nvPr/>
          </p:nvSpPr>
          <p:spPr bwMode="auto">
            <a:xfrm>
              <a:off x="1985932" y="3593123"/>
              <a:ext cx="61828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不同系统，</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TTL</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默认最大取值不同</a:t>
              </a:r>
            </a:p>
          </p:txBody>
        </p:sp>
      </p:grpSp>
      <p:grpSp>
        <p:nvGrpSpPr>
          <p:cNvPr id="39" name="组合 38"/>
          <p:cNvGrpSpPr/>
          <p:nvPr/>
        </p:nvGrpSpPr>
        <p:grpSpPr>
          <a:xfrm>
            <a:off x="515938" y="5030969"/>
            <a:ext cx="2859033" cy="526731"/>
            <a:chOff x="722008" y="1303131"/>
            <a:chExt cx="2729888" cy="502939"/>
          </a:xfrm>
        </p:grpSpPr>
        <p:sp>
          <p:nvSpPr>
            <p:cNvPr id="40" name="流程图: 手动输入 6"/>
            <p:cNvSpPr/>
            <p:nvPr/>
          </p:nvSpPr>
          <p:spPr>
            <a:xfrm rot="5400000" flipV="1">
              <a:off x="1942707" y="273212"/>
              <a:ext cx="475861" cy="254251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41" name="组合 40"/>
            <p:cNvGrpSpPr/>
            <p:nvPr/>
          </p:nvGrpSpPr>
          <p:grpSpPr>
            <a:xfrm>
              <a:off x="722008" y="1303131"/>
              <a:ext cx="546594" cy="475865"/>
              <a:chOff x="708742" y="1296102"/>
              <a:chExt cx="454744" cy="283828"/>
            </a:xfrm>
          </p:grpSpPr>
          <p:sp>
            <p:nvSpPr>
              <p:cNvPr id="43" name="平行四边形 4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4" name="平行四边形 4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2" name="Text Box 79"/>
            <p:cNvSpPr txBox="1">
              <a:spLocks noChangeArrowheads="1"/>
            </p:cNvSpPr>
            <p:nvPr/>
          </p:nvSpPr>
          <p:spPr bwMode="auto">
            <a:xfrm>
              <a:off x="1351238" y="1335870"/>
              <a:ext cx="19736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首部检验和</a:t>
              </a:r>
            </a:p>
          </p:txBody>
        </p:sp>
      </p:grpSp>
      <p:grpSp>
        <p:nvGrpSpPr>
          <p:cNvPr id="45" name="组合 44"/>
          <p:cNvGrpSpPr/>
          <p:nvPr/>
        </p:nvGrpSpPr>
        <p:grpSpPr>
          <a:xfrm>
            <a:off x="1080157" y="5656963"/>
            <a:ext cx="10743247" cy="1282595"/>
            <a:chOff x="1403750" y="3593123"/>
            <a:chExt cx="6856758" cy="1282595"/>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1" y="3593123"/>
              <a:ext cx="6274577"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16bit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，差错检测，只检验首部。和运输层（</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TCP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UDP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）一起进行重复校验的原因：校验的内容不同；可能不属于同一个协议栈。</a:t>
              </a:r>
            </a:p>
          </p:txBody>
        </p:sp>
      </p:grpSp>
      <p:sp>
        <p:nvSpPr>
          <p:cNvPr id="2" name="灯片编号占位符 1">
            <a:extLst>
              <a:ext uri="{FF2B5EF4-FFF2-40B4-BE49-F238E27FC236}">
                <a16:creationId xmlns:a16="http://schemas.microsoft.com/office/drawing/2014/main" id="{21C97048-9131-434B-BA81-5A5E8A95489A}"/>
              </a:ext>
            </a:extLst>
          </p:cNvPr>
          <p:cNvSpPr>
            <a:spLocks noGrp="1"/>
          </p:cNvSpPr>
          <p:nvPr>
            <p:ph type="sldNum" sz="quarter" idx="12"/>
          </p:nvPr>
        </p:nvSpPr>
        <p:spPr/>
        <p:txBody>
          <a:bodyPr/>
          <a:lstStyle/>
          <a:p>
            <a:fld id="{91F2D4EF-46D4-4764-B373-FC59CD1D281E}" type="slidenum">
              <a:rPr lang="zh-CN" altLang="en-US" smtClean="0"/>
              <a:t>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left)">
                                      <p:cBhvr>
                                        <p:cTn id="7" dur="500"/>
                                        <p:tgtEl>
                                          <p:spTgt spid="1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wipe(left)">
                                      <p:cBhvr>
                                        <p:cTn id="15" dur="500"/>
                                        <p:tgtEl>
                                          <p:spTgt spid="14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left)">
                                      <p:cBhvr>
                                        <p:cTn id="19" dur="500"/>
                                        <p:tgtEl>
                                          <p:spTgt spid="1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852903" cy="1428589"/>
            <a:chOff x="551030" y="-368704"/>
            <a:chExt cx="6852903" cy="1428589"/>
          </a:xfrm>
        </p:grpSpPr>
        <p:grpSp>
          <p:nvGrpSpPr>
            <p:cNvPr id="29" name="组合 28"/>
            <p:cNvGrpSpPr/>
            <p:nvPr/>
          </p:nvGrpSpPr>
          <p:grpSpPr>
            <a:xfrm>
              <a:off x="1201630" y="303925"/>
              <a:ext cx="6202303" cy="687997"/>
              <a:chOff x="1839057" y="967769"/>
              <a:chExt cx="6202303" cy="687997"/>
            </a:xfrm>
          </p:grpSpPr>
          <p:sp>
            <p:nvSpPr>
              <p:cNvPr id="31" name="矩形: 圆角 30"/>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2693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网络层存在的意义设计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4195010" y="3963196"/>
            <a:ext cx="1393073" cy="1287203"/>
            <a:chOff x="2707027" y="1673538"/>
            <a:chExt cx="3810000" cy="3520449"/>
          </a:xfrm>
        </p:grpSpPr>
        <p:grpSp>
          <p:nvGrpSpPr>
            <p:cNvPr id="68" name="组合 67"/>
            <p:cNvGrpSpPr/>
            <p:nvPr/>
          </p:nvGrpSpPr>
          <p:grpSpPr>
            <a:xfrm>
              <a:off x="2707027" y="1673538"/>
              <a:ext cx="3810000" cy="3520449"/>
              <a:chOff x="2286000" y="1867097"/>
              <a:chExt cx="3810000" cy="3520449"/>
            </a:xfrm>
          </p:grpSpPr>
          <p:grpSp>
            <p:nvGrpSpPr>
              <p:cNvPr id="81" name="组合 80"/>
              <p:cNvGrpSpPr/>
              <p:nvPr/>
            </p:nvGrpSpPr>
            <p:grpSpPr>
              <a:xfrm>
                <a:off x="2286000" y="1867097"/>
                <a:ext cx="3810000" cy="3520449"/>
                <a:chOff x="2363126" y="1676863"/>
                <a:chExt cx="3995264" cy="3691633"/>
              </a:xfrm>
            </p:grpSpPr>
            <p:sp>
              <p:nvSpPr>
                <p:cNvPr id="84" name="椭圆 83"/>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2602241" y="2813839"/>
                <a:ext cx="3156145" cy="1565666"/>
              </a:xfrm>
              <a:prstGeom prst="rect">
                <a:avLst/>
              </a:prstGeom>
              <a:noFill/>
            </p:spPr>
            <p:txBody>
              <a:bodyPr wrap="square" rtlCol="0">
                <a:spAutoFit/>
              </a:bodyPr>
              <a:lstStyle/>
              <a:p>
                <a:pPr algn="ctr">
                  <a:lnSpc>
                    <a:spcPct val="130000"/>
                  </a:lnSpc>
                </a:pPr>
                <a:r>
                  <a:rPr lang="zh-CN" altLang="en-US" sz="2400" dirty="0">
                    <a:latin typeface="思源黑体 CN Normal" panose="020B0400000000000000" pitchFamily="34" charset="-122"/>
                    <a:ea typeface="思源黑体 CN Normal" panose="020B0400000000000000" pitchFamily="34" charset="-122"/>
                  </a:rPr>
                  <a:t>传输层</a:t>
                </a:r>
                <a:endParaRPr lang="en-US" altLang="zh-CN" sz="2400" dirty="0">
                  <a:latin typeface="思源黑体 CN Normal" panose="020B0400000000000000" pitchFamily="34" charset="-122"/>
                  <a:ea typeface="思源黑体 CN Normal" panose="020B0400000000000000" pitchFamily="34" charset="-122"/>
                </a:endParaRPr>
              </a:p>
            </p:txBody>
          </p:sp>
        </p:grpSp>
        <p:sp>
          <p:nvSpPr>
            <p:cNvPr id="80" name="弧形 7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9" name="组合 88"/>
          <p:cNvGrpSpPr/>
          <p:nvPr/>
        </p:nvGrpSpPr>
        <p:grpSpPr>
          <a:xfrm>
            <a:off x="7283116" y="3963196"/>
            <a:ext cx="1393073" cy="1287203"/>
            <a:chOff x="2707027" y="1673538"/>
            <a:chExt cx="3810000" cy="3520449"/>
          </a:xfrm>
        </p:grpSpPr>
        <p:grpSp>
          <p:nvGrpSpPr>
            <p:cNvPr id="90" name="组合 89"/>
            <p:cNvGrpSpPr/>
            <p:nvPr/>
          </p:nvGrpSpPr>
          <p:grpSpPr>
            <a:xfrm>
              <a:off x="2707027" y="1673538"/>
              <a:ext cx="3810000" cy="3520449"/>
              <a:chOff x="2286000" y="1867097"/>
              <a:chExt cx="3810000" cy="3520449"/>
            </a:xfrm>
          </p:grpSpPr>
          <p:grpSp>
            <p:nvGrpSpPr>
              <p:cNvPr id="92" name="组合 91"/>
              <p:cNvGrpSpPr/>
              <p:nvPr/>
            </p:nvGrpSpPr>
            <p:grpSpPr>
              <a:xfrm>
                <a:off x="2286000" y="1867097"/>
                <a:ext cx="3810000" cy="3520449"/>
                <a:chOff x="2363126" y="1676863"/>
                <a:chExt cx="3995264" cy="3691633"/>
              </a:xfrm>
            </p:grpSpPr>
            <p:sp>
              <p:nvSpPr>
                <p:cNvPr id="94" name="椭圆 93"/>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文本框 92"/>
              <p:cNvSpPr txBox="1"/>
              <p:nvPr/>
            </p:nvSpPr>
            <p:spPr>
              <a:xfrm>
                <a:off x="2602241" y="2813839"/>
                <a:ext cx="3156145" cy="1459222"/>
              </a:xfrm>
              <a:prstGeom prst="rect">
                <a:avLst/>
              </a:prstGeom>
              <a:noFill/>
            </p:spPr>
            <p:txBody>
              <a:bodyPr wrap="square" rtlCol="0">
                <a:spAutoFit/>
              </a:bodyPr>
              <a:lstStyle/>
              <a:p>
                <a:pPr algn="ctr">
                  <a:lnSpc>
                    <a:spcPct val="130000"/>
                  </a:lnSpc>
                </a:pPr>
                <a:r>
                  <a:rPr lang="zh-CN" altLang="en-US" sz="2400" dirty="0">
                    <a:latin typeface="思源黑体 CN Normal" panose="020B0400000000000000" pitchFamily="34" charset="-122"/>
                    <a:ea typeface="思源黑体 CN Normal" panose="020B0400000000000000" pitchFamily="34" charset="-122"/>
                  </a:rPr>
                  <a:t>网络层</a:t>
                </a:r>
                <a:endParaRPr lang="en-US" altLang="zh-CN" sz="2400" dirty="0">
                  <a:latin typeface="思源黑体 CN Normal" panose="020B0400000000000000" pitchFamily="34" charset="-122"/>
                  <a:ea typeface="思源黑体 CN Normal" panose="020B0400000000000000" pitchFamily="34" charset="-122"/>
                </a:endParaRPr>
              </a:p>
            </p:txBody>
          </p:sp>
        </p:grpSp>
        <p:sp>
          <p:nvSpPr>
            <p:cNvPr id="91" name="弧形 90"/>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 name="组合 11"/>
          <p:cNvGrpSpPr/>
          <p:nvPr/>
        </p:nvGrpSpPr>
        <p:grpSpPr>
          <a:xfrm>
            <a:off x="5268451" y="4601544"/>
            <a:ext cx="719644" cy="488018"/>
            <a:chOff x="3152268" y="3206709"/>
            <a:chExt cx="1443016" cy="978563"/>
          </a:xfrm>
        </p:grpSpPr>
        <p:cxnSp>
          <p:nvCxnSpPr>
            <p:cNvPr id="4" name="直接连接符 3"/>
            <p:cNvCxnSpPr/>
            <p:nvPr/>
          </p:nvCxnSpPr>
          <p:spPr>
            <a:xfrm>
              <a:off x="3152268" y="3801979"/>
              <a:ext cx="21287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09825" y="3776805"/>
              <a:ext cx="368967" cy="36896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616720" y="3206709"/>
              <a:ext cx="978564" cy="97856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8517035" y="4069102"/>
            <a:ext cx="1004057" cy="1305678"/>
          </a:xfrm>
          <a:prstGeom prst="rect">
            <a:avLst/>
          </a:prstGeom>
          <a:noFill/>
        </p:spPr>
        <p:txBody>
          <a:bodyPr wrap="square" rtlCol="0">
            <a:spAutoFit/>
          </a:bodyPr>
          <a:lstStyle/>
          <a:p>
            <a:pPr algn="ctr">
              <a:lnSpc>
                <a:spcPct val="130000"/>
              </a:lnSpc>
            </a:pPr>
            <a:r>
              <a:rPr lang="zh-CN" altLang="en-US" sz="6600" dirty="0">
                <a:solidFill>
                  <a:srgbClr val="C00000"/>
                </a:solidFill>
                <a:latin typeface="思源黑体 CN Normal" panose="020B0400000000000000" pitchFamily="34" charset="-122"/>
                <a:ea typeface="思源黑体 CN Normal" panose="020B0400000000000000" pitchFamily="34" charset="-122"/>
              </a:rPr>
              <a:t>？</a:t>
            </a:r>
            <a:endParaRPr lang="en-US" altLang="zh-CN" sz="6600" dirty="0">
              <a:solidFill>
                <a:srgbClr val="C00000"/>
              </a:solidFill>
              <a:latin typeface="思源黑体 CN Normal" panose="020B0400000000000000" pitchFamily="34" charset="-122"/>
              <a:ea typeface="思源黑体 CN Normal" panose="020B0400000000000000" pitchFamily="34" charset="-122"/>
            </a:endParaRPr>
          </a:p>
        </p:txBody>
      </p:sp>
      <p:grpSp>
        <p:nvGrpSpPr>
          <p:cNvPr id="35" name="组合 34"/>
          <p:cNvGrpSpPr/>
          <p:nvPr/>
        </p:nvGrpSpPr>
        <p:grpSpPr>
          <a:xfrm>
            <a:off x="1724819" y="2263268"/>
            <a:ext cx="10060781" cy="784732"/>
            <a:chOff x="1724819" y="2533650"/>
            <a:chExt cx="9451181" cy="1200150"/>
          </a:xfrm>
        </p:grpSpPr>
        <p:sp>
          <p:nvSpPr>
            <p:cNvPr id="36" name="矩形: 圆角 35"/>
            <p:cNvSpPr/>
            <p:nvPr/>
          </p:nvSpPr>
          <p:spPr>
            <a:xfrm>
              <a:off x="1791494" y="2533650"/>
              <a:ext cx="9149521"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066148" y="2651462"/>
              <a:ext cx="9109852" cy="553998"/>
            </a:xfrm>
            <a:prstGeom prst="rect">
              <a:avLst/>
            </a:prstGeom>
            <a:noFill/>
          </p:spPr>
          <p:txBody>
            <a:bodyPr wrap="square" rtlCol="0">
              <a:spAutoFit/>
            </a:bodyPr>
            <a:lstStyle/>
            <a:p>
              <a:r>
                <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rPr>
                <a:t>传输层解决了应用进程间通信，为什么还需要网络层？</a:t>
              </a:r>
            </a:p>
          </p:txBody>
        </p:sp>
        <p:sp>
          <p:nvSpPr>
            <p:cNvPr id="38" name="矩形: 圆角 37"/>
            <p:cNvSpPr/>
            <p:nvPr/>
          </p:nvSpPr>
          <p:spPr>
            <a:xfrm>
              <a:off x="1724819" y="2603030"/>
              <a:ext cx="909326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63" y="1348072"/>
            <a:ext cx="2341562" cy="2341562"/>
          </a:xfrm>
          <a:prstGeom prst="rect">
            <a:avLst/>
          </a:prstGeom>
        </p:spPr>
      </p:pic>
      <p:sp>
        <p:nvSpPr>
          <p:cNvPr id="2" name="灯片编号占位符 1">
            <a:extLst>
              <a:ext uri="{FF2B5EF4-FFF2-40B4-BE49-F238E27FC236}">
                <a16:creationId xmlns:a16="http://schemas.microsoft.com/office/drawing/2014/main" id="{B0E62298-51D2-4792-8545-C09499AC3C46}"/>
              </a:ext>
            </a:extLst>
          </p:cNvPr>
          <p:cNvSpPr>
            <a:spLocks noGrp="1"/>
          </p:cNvSpPr>
          <p:nvPr>
            <p:ph type="sldNum" sz="quarter" idx="12"/>
          </p:nvPr>
        </p:nvSpPr>
        <p:spPr/>
        <p:txBody>
          <a:bodyPr/>
          <a:lstStyle/>
          <a:p>
            <a:fld id="{91F2D4EF-46D4-4764-B373-FC59CD1D281E}"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12" presetClass="entr" presetSubtype="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p:tgtEl>
                                          <p:spTgt spid="35"/>
                                        </p:tgtEl>
                                        <p:attrNameLst>
                                          <p:attrName>ppt_x</p:attrName>
                                        </p:attrNameLst>
                                      </p:cBhvr>
                                      <p:tavLst>
                                        <p:tav tm="0">
                                          <p:val>
                                            <p:strVal val="#ppt_x-#ppt_w*1.125000"/>
                                          </p:val>
                                        </p:tav>
                                        <p:tav tm="100000">
                                          <p:val>
                                            <p:strVal val="#ppt_x"/>
                                          </p:val>
                                        </p:tav>
                                      </p:tavLst>
                                    </p:anim>
                                    <p:animEffect transition="in" filter="wipe(right)">
                                      <p:cBhvr>
                                        <p:cTn id="17" dur="500"/>
                                        <p:tgtEl>
                                          <p:spTgt spid="35"/>
                                        </p:tgtEl>
                                      </p:cBhvr>
                                    </p:animEffec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p:cTn id="33" dur="500" fill="hold"/>
                                        <p:tgtEl>
                                          <p:spTgt spid="89"/>
                                        </p:tgtEl>
                                        <p:attrNameLst>
                                          <p:attrName>ppt_w</p:attrName>
                                        </p:attrNameLst>
                                      </p:cBhvr>
                                      <p:tavLst>
                                        <p:tav tm="0">
                                          <p:val>
                                            <p:fltVal val="0"/>
                                          </p:val>
                                        </p:tav>
                                        <p:tav tm="100000">
                                          <p:val>
                                            <p:strVal val="#ppt_w"/>
                                          </p:val>
                                        </p:tav>
                                      </p:tavLst>
                                    </p:anim>
                                    <p:anim calcmode="lin" valueType="num">
                                      <p:cBhvr>
                                        <p:cTn id="34" dur="500" fill="hold"/>
                                        <p:tgtEl>
                                          <p:spTgt spid="89"/>
                                        </p:tgtEl>
                                        <p:attrNameLst>
                                          <p:attrName>ppt_h</p:attrName>
                                        </p:attrNameLst>
                                      </p:cBhvr>
                                      <p:tavLst>
                                        <p:tav tm="0">
                                          <p:val>
                                            <p:fltVal val="0"/>
                                          </p:val>
                                        </p:tav>
                                        <p:tav tm="100000">
                                          <p:val>
                                            <p:strVal val="#ppt_h"/>
                                          </p:val>
                                        </p:tav>
                                      </p:tavLst>
                                    </p:anim>
                                    <p:animEffect transition="in" filter="fade">
                                      <p:cBhvr>
                                        <p:cTn id="35" dur="500"/>
                                        <p:tgtEl>
                                          <p:spTgt spid="89"/>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cBhvr>
                                        <p:cTn id="39" dur="500" fill="hold"/>
                                        <p:tgtEl>
                                          <p:spTgt spid="97"/>
                                        </p:tgtEl>
                                        <p:attrNameLst>
                                          <p:attrName>ppt_w</p:attrName>
                                        </p:attrNameLst>
                                      </p:cBhvr>
                                      <p:tavLst>
                                        <p:tav tm="0">
                                          <p:val>
                                            <p:fltVal val="0"/>
                                          </p:val>
                                        </p:tav>
                                        <p:tav tm="100000">
                                          <p:val>
                                            <p:strVal val="#ppt_w"/>
                                          </p:val>
                                        </p:tav>
                                      </p:tavLst>
                                    </p:anim>
                                    <p:anim calcmode="lin" valueType="num">
                                      <p:cBhvr>
                                        <p:cTn id="40" dur="500" fill="hold"/>
                                        <p:tgtEl>
                                          <p:spTgt spid="97"/>
                                        </p:tgtEl>
                                        <p:attrNameLst>
                                          <p:attrName>ppt_h</p:attrName>
                                        </p:attrNameLst>
                                      </p:cBhvr>
                                      <p:tavLst>
                                        <p:tav tm="0">
                                          <p:val>
                                            <p:fltVal val="0"/>
                                          </p:val>
                                        </p:tav>
                                        <p:tav tm="100000">
                                          <p:val>
                                            <p:strVal val="#ppt_h"/>
                                          </p:val>
                                        </p:tav>
                                      </p:tavLst>
                                    </p:anim>
                                    <p:animEffect transition="in" filter="fade">
                                      <p:cBhvr>
                                        <p:cTn id="4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0" name="组合 49"/>
          <p:cNvGrpSpPr/>
          <p:nvPr/>
        </p:nvGrpSpPr>
        <p:grpSpPr>
          <a:xfrm>
            <a:off x="515938" y="1514317"/>
            <a:ext cx="1903416" cy="526731"/>
            <a:chOff x="722008" y="1303131"/>
            <a:chExt cx="1817437" cy="502939"/>
          </a:xfrm>
        </p:grpSpPr>
        <p:sp>
          <p:nvSpPr>
            <p:cNvPr id="51" name="流程图: 手动输入 6"/>
            <p:cNvSpPr/>
            <p:nvPr/>
          </p:nvSpPr>
          <p:spPr>
            <a:xfrm rot="5400000" flipV="1">
              <a:off x="1486481" y="729437"/>
              <a:ext cx="475861" cy="163006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 name="connsiteX0-121" fmla="*/ 50 w 10000"/>
                <a:gd name="connsiteY0-122" fmla="*/ 1820 h 10175"/>
                <a:gd name="connsiteX1-123" fmla="*/ 9911 w 10000"/>
                <a:gd name="connsiteY1-124" fmla="*/ 0 h 10175"/>
                <a:gd name="connsiteX2-125" fmla="*/ 10000 w 10000"/>
                <a:gd name="connsiteY2-126" fmla="*/ 10175 h 10175"/>
                <a:gd name="connsiteX3-127" fmla="*/ 0 w 10000"/>
                <a:gd name="connsiteY3-128" fmla="*/ 10175 h 10175"/>
                <a:gd name="connsiteX4-129" fmla="*/ 50 w 10000"/>
                <a:gd name="connsiteY4-130" fmla="*/ 1820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820"/>
                  </a:moveTo>
                  <a:cubicBezTo>
                    <a:pt x="3337" y="1535"/>
                    <a:pt x="6624" y="285"/>
                    <a:pt x="9911" y="0"/>
                  </a:cubicBezTo>
                  <a:cubicBezTo>
                    <a:pt x="9941" y="3334"/>
                    <a:pt x="9970" y="6841"/>
                    <a:pt x="10000" y="10175"/>
                  </a:cubicBezTo>
                  <a:lnTo>
                    <a:pt x="0" y="10175"/>
                  </a:lnTo>
                  <a:cubicBezTo>
                    <a:pt x="35" y="7110"/>
                    <a:pt x="15" y="4885"/>
                    <a:pt x="50" y="182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52" name="组合 51"/>
            <p:cNvGrpSpPr/>
            <p:nvPr/>
          </p:nvGrpSpPr>
          <p:grpSpPr>
            <a:xfrm>
              <a:off x="722008" y="1303131"/>
              <a:ext cx="546594" cy="475865"/>
              <a:chOff x="708742" y="1296102"/>
              <a:chExt cx="454744" cy="283828"/>
            </a:xfrm>
          </p:grpSpPr>
          <p:sp>
            <p:nvSpPr>
              <p:cNvPr id="54" name="平行四边形 5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 name="平行四边形 5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3" name="Text Box 79"/>
            <p:cNvSpPr txBox="1">
              <a:spLocks noChangeArrowheads="1"/>
            </p:cNvSpPr>
            <p:nvPr/>
          </p:nvSpPr>
          <p:spPr bwMode="auto">
            <a:xfrm>
              <a:off x="1351238" y="1335870"/>
              <a:ext cx="10790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协议</a:t>
              </a:r>
            </a:p>
          </p:txBody>
        </p:sp>
      </p:grpSp>
      <p:grpSp>
        <p:nvGrpSpPr>
          <p:cNvPr id="56" name="组合 55"/>
          <p:cNvGrpSpPr/>
          <p:nvPr/>
        </p:nvGrpSpPr>
        <p:grpSpPr>
          <a:xfrm>
            <a:off x="958889" y="2420151"/>
            <a:ext cx="9652403" cy="876330"/>
            <a:chOff x="1403750" y="3593123"/>
            <a:chExt cx="6765012" cy="876330"/>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6182830"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8bit</a:t>
              </a:r>
              <a:r>
                <a:rPr kumimoji="1"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，协议字段指出此数据报携带的数据是使用何种协议，以便目的主机的</a:t>
              </a: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层知道应将数据部分上交给哪个处理过程</a:t>
              </a:r>
            </a:p>
          </p:txBody>
        </p:sp>
      </p:grpSp>
      <p:graphicFrame>
        <p:nvGraphicFramePr>
          <p:cNvPr id="2" name="表格 1"/>
          <p:cNvGraphicFramePr>
            <a:graphicFrameLocks noGrp="1"/>
          </p:cNvGraphicFramePr>
          <p:nvPr>
            <p:extLst>
              <p:ext uri="{D42A27DB-BD31-4B8C-83A1-F6EECF244321}">
                <p14:modId xmlns:p14="http://schemas.microsoft.com/office/powerpoint/2010/main" val="1716407682"/>
              </p:ext>
            </p:extLst>
          </p:nvPr>
        </p:nvGraphicFramePr>
        <p:xfrm>
          <a:off x="1789553" y="3445950"/>
          <a:ext cx="8128000" cy="2286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协议号</a:t>
                      </a:r>
                    </a:p>
                  </a:txBody>
                  <a:tcPr/>
                </a:tc>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对应的协议</a:t>
                      </a:r>
                    </a:p>
                  </a:txBody>
                  <a:tcPr/>
                </a:tc>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协议号</a:t>
                      </a:r>
                    </a:p>
                  </a:txBody>
                  <a:tcPr/>
                </a:tc>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对应的协议</a:t>
                      </a:r>
                    </a:p>
                  </a:txBody>
                  <a:tcPr/>
                </a:tc>
                <a:extLst>
                  <a:ext uri="{0D108BD9-81ED-4DB2-BD59-A6C34878D82A}">
                    <a16:rowId xmlns:a16="http://schemas.microsoft.com/office/drawing/2014/main" val="10000"/>
                  </a:ext>
                </a:extLst>
              </a:tr>
              <a:tr h="370840">
                <a:tc>
                  <a:txBody>
                    <a:bodyPr/>
                    <a:lstStyle/>
                    <a:p>
                      <a:pPr algn="ctr"/>
                      <a:r>
                        <a:rPr lang="en-US" altLang="zh-CN" sz="2400" b="0" dirty="0"/>
                        <a:t>1</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ICMP</a:t>
                      </a:r>
                      <a:endParaRPr lang="zh-CN" altLang="en-US" sz="2400" b="0" dirty="0"/>
                    </a:p>
                  </a:txBody>
                  <a:tcPr/>
                </a:tc>
                <a:tc>
                  <a:txBody>
                    <a:bodyPr/>
                    <a:lstStyle/>
                    <a:p>
                      <a:pPr algn="ctr"/>
                      <a:r>
                        <a:rPr lang="en-US" altLang="zh-CN" sz="2400" b="0" dirty="0"/>
                        <a:t>8</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EGP</a:t>
                      </a:r>
                      <a:endParaRPr lang="zh-CN" altLang="en-US" sz="2400" b="0" dirty="0"/>
                    </a:p>
                  </a:txBody>
                  <a:tcPr/>
                </a:tc>
                <a:extLst>
                  <a:ext uri="{0D108BD9-81ED-4DB2-BD59-A6C34878D82A}">
                    <a16:rowId xmlns:a16="http://schemas.microsoft.com/office/drawing/2014/main" val="10001"/>
                  </a:ext>
                </a:extLst>
              </a:tr>
              <a:tr h="348810">
                <a:tc>
                  <a:txBody>
                    <a:bodyPr/>
                    <a:lstStyle/>
                    <a:p>
                      <a:pPr algn="ctr"/>
                      <a:r>
                        <a:rPr lang="en-US" altLang="zh-CN" sz="2400" b="0" dirty="0"/>
                        <a:t>2</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IGMP </a:t>
                      </a:r>
                      <a:endParaRPr lang="zh-CN" altLang="en-US" sz="2400" b="0" dirty="0"/>
                    </a:p>
                  </a:txBody>
                  <a:tcPr/>
                </a:tc>
                <a:tc>
                  <a:txBody>
                    <a:bodyPr/>
                    <a:lstStyle/>
                    <a:p>
                      <a:pPr algn="ctr"/>
                      <a:r>
                        <a:rPr lang="en-US" altLang="zh-CN" sz="2400" b="0" dirty="0"/>
                        <a:t>17</a:t>
                      </a:r>
                      <a:endParaRPr lang="zh-CN" altLang="en-US" sz="2400" b="0" dirty="0"/>
                    </a:p>
                  </a:txBody>
                  <a:tcPr/>
                </a:tc>
                <a:tc>
                  <a:txBody>
                    <a:bodyPr/>
                    <a:lstStyle/>
                    <a:p>
                      <a:pPr algn="ctr"/>
                      <a:r>
                        <a:rPr kumimoji="1" lang="en-US" altLang="zh-CN" sz="2400" b="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UDP</a:t>
                      </a:r>
                      <a:endParaRPr lang="zh-CN" altLang="en-US" sz="2400" b="0" dirty="0">
                        <a:solidFill>
                          <a:srgbClr val="FF0000"/>
                        </a:solidFill>
                      </a:endParaRPr>
                    </a:p>
                  </a:txBody>
                  <a:tcPr/>
                </a:tc>
                <a:extLst>
                  <a:ext uri="{0D108BD9-81ED-4DB2-BD59-A6C34878D82A}">
                    <a16:rowId xmlns:a16="http://schemas.microsoft.com/office/drawing/2014/main" val="10002"/>
                  </a:ext>
                </a:extLst>
              </a:tr>
              <a:tr h="370840">
                <a:tc>
                  <a:txBody>
                    <a:bodyPr/>
                    <a:lstStyle/>
                    <a:p>
                      <a:pPr algn="ctr"/>
                      <a:r>
                        <a:rPr lang="en-US" altLang="zh-CN" sz="2400" b="0" dirty="0"/>
                        <a:t>4</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IP</a:t>
                      </a:r>
                      <a:endParaRPr lang="zh-CN" altLang="en-US" sz="2400" b="0" dirty="0"/>
                    </a:p>
                  </a:txBody>
                  <a:tcPr/>
                </a:tc>
                <a:tc>
                  <a:txBody>
                    <a:bodyPr/>
                    <a:lstStyle/>
                    <a:p>
                      <a:pPr algn="ctr"/>
                      <a:r>
                        <a:rPr lang="en-US" altLang="zh-CN" sz="2400" b="0" dirty="0"/>
                        <a:t>41</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IPV6</a:t>
                      </a:r>
                      <a:endParaRPr lang="zh-CN" altLang="en-US" sz="2400" b="0" dirty="0"/>
                    </a:p>
                  </a:txBody>
                  <a:tcPr/>
                </a:tc>
                <a:extLst>
                  <a:ext uri="{0D108BD9-81ED-4DB2-BD59-A6C34878D82A}">
                    <a16:rowId xmlns:a16="http://schemas.microsoft.com/office/drawing/2014/main" val="10003"/>
                  </a:ext>
                </a:extLst>
              </a:tr>
              <a:tr h="370840">
                <a:tc>
                  <a:txBody>
                    <a:bodyPr/>
                    <a:lstStyle/>
                    <a:p>
                      <a:pPr algn="ctr"/>
                      <a:r>
                        <a:rPr lang="en-US" altLang="zh-CN" sz="2400" b="0" dirty="0"/>
                        <a:t>6</a:t>
                      </a:r>
                      <a:endParaRPr lang="zh-CN" altLang="en-US" sz="2400" b="0" dirty="0"/>
                    </a:p>
                  </a:txBody>
                  <a:tcPr/>
                </a:tc>
                <a:tc>
                  <a:txBody>
                    <a:bodyPr/>
                    <a:lstStyle/>
                    <a:p>
                      <a:pPr algn="ctr"/>
                      <a:r>
                        <a:rPr kumimoji="1" lang="en-US" altLang="zh-CN" sz="2400" b="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TCP</a:t>
                      </a:r>
                      <a:endParaRPr lang="zh-CN" altLang="en-US" sz="2400" b="0" dirty="0">
                        <a:solidFill>
                          <a:srgbClr val="FF0000"/>
                        </a:solidFill>
                      </a:endParaRPr>
                    </a:p>
                  </a:txBody>
                  <a:tcPr/>
                </a:tc>
                <a:tc>
                  <a:txBody>
                    <a:bodyPr/>
                    <a:lstStyle/>
                    <a:p>
                      <a:pPr algn="ctr"/>
                      <a:r>
                        <a:rPr lang="en-US" altLang="zh-CN" sz="2400" b="0" dirty="0"/>
                        <a:t>89</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OSPF</a:t>
                      </a:r>
                      <a:endParaRPr lang="zh-CN" altLang="en-US" sz="2400" b="0" dirty="0"/>
                    </a:p>
                  </a:txBody>
                  <a:tcPr/>
                </a:tc>
                <a:extLst>
                  <a:ext uri="{0D108BD9-81ED-4DB2-BD59-A6C34878D82A}">
                    <a16:rowId xmlns:a16="http://schemas.microsoft.com/office/drawing/2014/main" val="10004"/>
                  </a:ext>
                </a:extLst>
              </a:tr>
            </a:tbl>
          </a:graphicData>
        </a:graphic>
      </p:graphicFrame>
      <p:sp>
        <p:nvSpPr>
          <p:cNvPr id="3" name="文本框 2">
            <a:extLst>
              <a:ext uri="{FF2B5EF4-FFF2-40B4-BE49-F238E27FC236}">
                <a16:creationId xmlns:a16="http://schemas.microsoft.com/office/drawing/2014/main" id="{2805565C-1682-4E9A-A292-3FB5D2DDFC71}"/>
              </a:ext>
            </a:extLst>
          </p:cNvPr>
          <p:cNvSpPr txBox="1"/>
          <p:nvPr/>
        </p:nvSpPr>
        <p:spPr>
          <a:xfrm>
            <a:off x="2305052" y="6185371"/>
            <a:ext cx="7981768" cy="369332"/>
          </a:xfrm>
          <a:prstGeom prst="rect">
            <a:avLst/>
          </a:prstGeom>
          <a:noFill/>
        </p:spPr>
        <p:txBody>
          <a:bodyPr wrap="square" rtlCol="0">
            <a:spAutoFit/>
          </a:bodyPr>
          <a:lstStyle/>
          <a:p>
            <a:r>
              <a:rPr lang="en-US" altLang="zh-CN" b="1" dirty="0">
                <a:solidFill>
                  <a:srgbClr val="FF0000"/>
                </a:solidFill>
              </a:rPr>
              <a:t>IP</a:t>
            </a:r>
            <a:r>
              <a:rPr lang="zh-CN" altLang="en-US" b="1" dirty="0">
                <a:solidFill>
                  <a:srgbClr val="FF0000"/>
                </a:solidFill>
              </a:rPr>
              <a:t>数据报除了携带运输层数据外，可以携带网络层其他协议的数据</a:t>
            </a:r>
          </a:p>
        </p:txBody>
      </p:sp>
      <p:sp>
        <p:nvSpPr>
          <p:cNvPr id="4" name="灯片编号占位符 3">
            <a:extLst>
              <a:ext uri="{FF2B5EF4-FFF2-40B4-BE49-F238E27FC236}">
                <a16:creationId xmlns:a16="http://schemas.microsoft.com/office/drawing/2014/main" id="{81E28B55-B38F-46FD-9288-30D53ED45C87}"/>
              </a:ext>
            </a:extLst>
          </p:cNvPr>
          <p:cNvSpPr>
            <a:spLocks noGrp="1"/>
          </p:cNvSpPr>
          <p:nvPr>
            <p:ph type="sldNum" sz="quarter" idx="12"/>
          </p:nvPr>
        </p:nvSpPr>
        <p:spPr/>
        <p:txBody>
          <a:bodyPr/>
          <a:lstStyle/>
          <a:p>
            <a:fld id="{91F2D4EF-46D4-4764-B373-FC59CD1D281E}" type="slidenum">
              <a:rPr lang="zh-CN" altLang="en-US" smtClean="0"/>
              <a:t>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5" name="组合 134"/>
          <p:cNvGrpSpPr/>
          <p:nvPr/>
        </p:nvGrpSpPr>
        <p:grpSpPr>
          <a:xfrm>
            <a:off x="515938" y="1995075"/>
            <a:ext cx="3132141" cy="526733"/>
            <a:chOff x="722008" y="1303131"/>
            <a:chExt cx="2990660" cy="502941"/>
          </a:xfrm>
        </p:grpSpPr>
        <p:sp>
          <p:nvSpPr>
            <p:cNvPr id="136" name="流程图: 手动输入 6"/>
            <p:cNvSpPr/>
            <p:nvPr/>
          </p:nvSpPr>
          <p:spPr>
            <a:xfrm rot="5400000" flipV="1">
              <a:off x="2073093" y="142826"/>
              <a:ext cx="475861" cy="28032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37" name="组合 136"/>
            <p:cNvGrpSpPr/>
            <p:nvPr/>
          </p:nvGrpSpPr>
          <p:grpSpPr>
            <a:xfrm>
              <a:off x="722008" y="1303131"/>
              <a:ext cx="546594" cy="475865"/>
              <a:chOff x="708742" y="1296102"/>
              <a:chExt cx="454744" cy="283828"/>
            </a:xfrm>
          </p:grpSpPr>
          <p:sp>
            <p:nvSpPr>
              <p:cNvPr id="139" name="平行四边形 13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0" name="平行四边形 13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8" name="Text Box 79"/>
            <p:cNvSpPr txBox="1">
              <a:spLocks noChangeArrowheads="1"/>
            </p:cNvSpPr>
            <p:nvPr/>
          </p:nvSpPr>
          <p:spPr bwMode="auto">
            <a:xfrm>
              <a:off x="1351238" y="1335872"/>
              <a:ext cx="228488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源地址：</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32bit</a:t>
              </a:r>
            </a:p>
          </p:txBody>
        </p:sp>
      </p:grpSp>
      <p:grpSp>
        <p:nvGrpSpPr>
          <p:cNvPr id="141" name="组合 140"/>
          <p:cNvGrpSpPr/>
          <p:nvPr/>
        </p:nvGrpSpPr>
        <p:grpSpPr>
          <a:xfrm>
            <a:off x="1174935" y="2707755"/>
            <a:ext cx="6856758" cy="476221"/>
            <a:chOff x="1403750" y="3593123"/>
            <a:chExt cx="6856758" cy="476221"/>
          </a:xfrm>
        </p:grpSpPr>
        <p:grpSp>
          <p:nvGrpSpPr>
            <p:cNvPr id="142" name="组合 141"/>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3" name="Text Box 79"/>
            <p:cNvSpPr txBox="1">
              <a:spLocks noChangeArrowheads="1"/>
            </p:cNvSpPr>
            <p:nvPr/>
          </p:nvSpPr>
          <p:spPr bwMode="auto">
            <a:xfrm>
              <a:off x="1985931" y="3593123"/>
              <a:ext cx="6274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发送端标识；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grpSp>
      <p:grpSp>
        <p:nvGrpSpPr>
          <p:cNvPr id="39" name="组合 38"/>
          <p:cNvGrpSpPr/>
          <p:nvPr/>
        </p:nvGrpSpPr>
        <p:grpSpPr>
          <a:xfrm>
            <a:off x="515938" y="3759545"/>
            <a:ext cx="3475494" cy="526732"/>
            <a:chOff x="722008" y="1303131"/>
            <a:chExt cx="3318503" cy="502940"/>
          </a:xfrm>
        </p:grpSpPr>
        <p:sp>
          <p:nvSpPr>
            <p:cNvPr id="40" name="流程图: 手动输入 6"/>
            <p:cNvSpPr/>
            <p:nvPr/>
          </p:nvSpPr>
          <p:spPr>
            <a:xfrm rot="5400000" flipV="1">
              <a:off x="2237015" y="-21095"/>
              <a:ext cx="475861" cy="31311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41" name="组合 40"/>
            <p:cNvGrpSpPr/>
            <p:nvPr/>
          </p:nvGrpSpPr>
          <p:grpSpPr>
            <a:xfrm>
              <a:off x="722008" y="1303131"/>
              <a:ext cx="546594" cy="475865"/>
              <a:chOff x="708742" y="1296102"/>
              <a:chExt cx="454744" cy="283828"/>
            </a:xfrm>
          </p:grpSpPr>
          <p:sp>
            <p:nvSpPr>
              <p:cNvPr id="43" name="平行四边形 4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4" name="平行四边形 4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2" name="Text Box 79"/>
            <p:cNvSpPr txBox="1">
              <a:spLocks noChangeArrowheads="1"/>
            </p:cNvSpPr>
            <p:nvPr/>
          </p:nvSpPr>
          <p:spPr bwMode="auto">
            <a:xfrm>
              <a:off x="1351238" y="1335871"/>
              <a:ext cx="254251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目的地址：</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32bit</a:t>
              </a:r>
            </a:p>
          </p:txBody>
        </p:sp>
      </p:grpSp>
      <p:grpSp>
        <p:nvGrpSpPr>
          <p:cNvPr id="45" name="组合 44"/>
          <p:cNvGrpSpPr/>
          <p:nvPr/>
        </p:nvGrpSpPr>
        <p:grpSpPr>
          <a:xfrm>
            <a:off x="1174935" y="4536917"/>
            <a:ext cx="6856758" cy="476221"/>
            <a:chOff x="1403750" y="3593123"/>
            <a:chExt cx="6856758" cy="476221"/>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1" y="3593123"/>
              <a:ext cx="6274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接收端标识，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grpSp>
      <p:sp>
        <p:nvSpPr>
          <p:cNvPr id="2" name="灯片编号占位符 1">
            <a:extLst>
              <a:ext uri="{FF2B5EF4-FFF2-40B4-BE49-F238E27FC236}">
                <a16:creationId xmlns:a16="http://schemas.microsoft.com/office/drawing/2014/main" id="{3F3B0D44-8529-4433-8295-578025526E0F}"/>
              </a:ext>
            </a:extLst>
          </p:cNvPr>
          <p:cNvSpPr>
            <a:spLocks noGrp="1"/>
          </p:cNvSpPr>
          <p:nvPr>
            <p:ph type="sldNum" sz="quarter" idx="12"/>
          </p:nvPr>
        </p:nvSpPr>
        <p:spPr/>
        <p:txBody>
          <a:bodyPr/>
          <a:lstStyle/>
          <a:p>
            <a:fld id="{91F2D4EF-46D4-4764-B373-FC59CD1D281E}" type="slidenum">
              <a:rPr lang="zh-CN" altLang="en-US" smtClean="0"/>
              <a:t>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left)">
                                      <p:cBhvr>
                                        <p:cTn id="7" dur="500"/>
                                        <p:tgtEl>
                                          <p:spTgt spid="1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3" name="组合 32"/>
          <p:cNvGrpSpPr/>
          <p:nvPr/>
        </p:nvGrpSpPr>
        <p:grpSpPr>
          <a:xfrm>
            <a:off x="515938" y="1514317"/>
            <a:ext cx="3979865" cy="526730"/>
            <a:chOff x="722008" y="1303131"/>
            <a:chExt cx="3800092" cy="502938"/>
          </a:xfrm>
        </p:grpSpPr>
        <p:sp>
          <p:nvSpPr>
            <p:cNvPr id="34" name="流程图: 手动输入 6"/>
            <p:cNvSpPr/>
            <p:nvPr/>
          </p:nvSpPr>
          <p:spPr>
            <a:xfrm rot="5400000" flipV="1">
              <a:off x="2477808" y="-261891"/>
              <a:ext cx="475861" cy="36127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50 w 10000"/>
                <a:gd name="connsiteY0-102" fmla="*/ 916 h 10175"/>
                <a:gd name="connsiteX1-103" fmla="*/ 9911 w 10000"/>
                <a:gd name="connsiteY1-104" fmla="*/ 0 h 10175"/>
                <a:gd name="connsiteX2-105" fmla="*/ 10000 w 10000"/>
                <a:gd name="connsiteY2-106" fmla="*/ 10175 h 10175"/>
                <a:gd name="connsiteX3-107" fmla="*/ 0 w 10000"/>
                <a:gd name="connsiteY3-108" fmla="*/ 10175 h 10175"/>
                <a:gd name="connsiteX4-109" fmla="*/ 50 w 10000"/>
                <a:gd name="connsiteY4-110" fmla="*/ 916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916"/>
                  </a:moveTo>
                  <a:lnTo>
                    <a:pt x="9911" y="0"/>
                  </a:lnTo>
                  <a:cubicBezTo>
                    <a:pt x="9941" y="3334"/>
                    <a:pt x="9970" y="6841"/>
                    <a:pt x="10000" y="10175"/>
                  </a:cubicBezTo>
                  <a:lnTo>
                    <a:pt x="0" y="10175"/>
                  </a:lnTo>
                  <a:cubicBezTo>
                    <a:pt x="35" y="7110"/>
                    <a:pt x="15" y="3981"/>
                    <a:pt x="50" y="91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35" name="组合 34"/>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351236" y="1335869"/>
              <a:ext cx="317086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报文长度相关字段</a:t>
              </a:r>
            </a:p>
          </p:txBody>
        </p:sp>
      </p:grpSp>
      <p:grpSp>
        <p:nvGrpSpPr>
          <p:cNvPr id="50" name="组合 49"/>
          <p:cNvGrpSpPr/>
          <p:nvPr/>
        </p:nvGrpSpPr>
        <p:grpSpPr>
          <a:xfrm>
            <a:off x="1879284" y="2236022"/>
            <a:ext cx="1695290" cy="517461"/>
            <a:chOff x="4650628" y="2375498"/>
            <a:chExt cx="3605080" cy="701023"/>
          </a:xfrm>
        </p:grpSpPr>
        <p:sp>
          <p:nvSpPr>
            <p:cNvPr id="51" name="矩形: 圆角 50"/>
            <p:cNvSpPr/>
            <p:nvPr/>
          </p:nvSpPr>
          <p:spPr>
            <a:xfrm>
              <a:off x="4650628" y="2375498"/>
              <a:ext cx="360508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2" name="文本框 51"/>
            <p:cNvSpPr txBox="1"/>
            <p:nvPr/>
          </p:nvSpPr>
          <p:spPr>
            <a:xfrm>
              <a:off x="4732797" y="2451085"/>
              <a:ext cx="3275430" cy="625434"/>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首部长度：</a:t>
              </a:r>
              <a:endPar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53" name="Text Box 79"/>
          <p:cNvSpPr txBox="1">
            <a:spLocks noChangeArrowheads="1"/>
          </p:cNvSpPr>
          <p:nvPr/>
        </p:nvSpPr>
        <p:spPr bwMode="auto">
          <a:xfrm>
            <a:off x="3574573" y="2255257"/>
            <a:ext cx="780970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，单位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字节，取值范围</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5-15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20-60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a:t>
            </a:r>
          </a:p>
        </p:txBody>
      </p:sp>
      <p:grpSp>
        <p:nvGrpSpPr>
          <p:cNvPr id="54" name="组合 53"/>
          <p:cNvGrpSpPr/>
          <p:nvPr/>
        </p:nvGrpSpPr>
        <p:grpSpPr>
          <a:xfrm>
            <a:off x="1917924" y="3254762"/>
            <a:ext cx="1695290" cy="517461"/>
            <a:chOff x="4650628" y="2375498"/>
            <a:chExt cx="3605080" cy="701023"/>
          </a:xfrm>
        </p:grpSpPr>
        <p:sp>
          <p:nvSpPr>
            <p:cNvPr id="55" name="矩形: 圆角 54"/>
            <p:cNvSpPr/>
            <p:nvPr/>
          </p:nvSpPr>
          <p:spPr>
            <a:xfrm>
              <a:off x="4650628" y="2375498"/>
              <a:ext cx="360508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6" name="文本框 55"/>
            <p:cNvSpPr txBox="1"/>
            <p:nvPr/>
          </p:nvSpPr>
          <p:spPr>
            <a:xfrm>
              <a:off x="4732797" y="2451085"/>
              <a:ext cx="3275430" cy="625434"/>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总长度：</a:t>
              </a:r>
              <a:endPar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57" name="Text Box 79"/>
          <p:cNvSpPr txBox="1">
            <a:spLocks noChangeArrowheads="1"/>
          </p:cNvSpPr>
          <p:nvPr/>
        </p:nvSpPr>
        <p:spPr bwMode="auto">
          <a:xfrm>
            <a:off x="3613213" y="3277782"/>
            <a:ext cx="848663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16bit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，单位是字节，取值范围</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0-65535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，实际报文数据长度为总长度减去首部长度。</a:t>
            </a: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以太网链路帧最多只允许携带</a:t>
            </a:r>
            <a:r>
              <a:rPr kumimoji="1" lang="en-US" altLang="zh-CN"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1500</a:t>
            </a: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字节。</a:t>
            </a:r>
          </a:p>
        </p:txBody>
      </p:sp>
      <p:grpSp>
        <p:nvGrpSpPr>
          <p:cNvPr id="58" name="组合 57"/>
          <p:cNvGrpSpPr/>
          <p:nvPr/>
        </p:nvGrpSpPr>
        <p:grpSpPr>
          <a:xfrm>
            <a:off x="2531812" y="4838387"/>
            <a:ext cx="6656053" cy="676011"/>
            <a:chOff x="1791494" y="2533650"/>
            <a:chExt cx="5638006" cy="1200150"/>
          </a:xfrm>
        </p:grpSpPr>
        <p:sp>
          <p:nvSpPr>
            <p:cNvPr id="59" name="矩形: 圆角 58"/>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文本框 59"/>
            <p:cNvSpPr txBox="1"/>
            <p:nvPr/>
          </p:nvSpPr>
          <p:spPr>
            <a:xfrm>
              <a:off x="1880773" y="2742395"/>
              <a:ext cx="5411642" cy="819613"/>
            </a:xfrm>
            <a:prstGeom prst="rect">
              <a:avLst/>
            </a:prstGeom>
            <a:noFill/>
          </p:spPr>
          <p:txBody>
            <a:bodyPr wrap="square" rtlCol="0">
              <a:spAutoFit/>
            </a:bodyPr>
            <a:lstStyle/>
            <a:p>
              <a:pPr algn="ctr"/>
              <a:r>
                <a:rPr lang="en-US" altLang="zh-CN" sz="2400" dirty="0">
                  <a:latin typeface="思源黑体 CN Medium" panose="020B0600000000000000" pitchFamily="34" charset="-122"/>
                  <a:ea typeface="思源黑体 CN Medium" panose="020B0600000000000000" pitchFamily="34" charset="-122"/>
                </a:rPr>
                <a:t>IP</a:t>
              </a:r>
              <a:r>
                <a:rPr lang="zh-CN" altLang="en-US" sz="2400" dirty="0">
                  <a:latin typeface="思源黑体 CN Medium" panose="020B0600000000000000" pitchFamily="34" charset="-122"/>
                  <a:ea typeface="思源黑体 CN Medium" panose="020B0600000000000000" pitchFamily="34" charset="-122"/>
                </a:rPr>
                <a:t>包总长度超过链路帧大小，如何处理？</a:t>
              </a:r>
            </a:p>
          </p:txBody>
        </p:sp>
        <p:sp>
          <p:nvSpPr>
            <p:cNvPr id="61" name="矩形: 圆角 60"/>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 name="组合 1"/>
          <p:cNvGrpSpPr/>
          <p:nvPr/>
        </p:nvGrpSpPr>
        <p:grpSpPr>
          <a:xfrm>
            <a:off x="1174933" y="2277262"/>
            <a:ext cx="490436" cy="476221"/>
            <a:chOff x="1174935" y="2707755"/>
            <a:chExt cx="490436" cy="476221"/>
          </a:xfrm>
        </p:grpSpPr>
        <p:sp>
          <p:nvSpPr>
            <p:cNvPr id="26" name="对话气泡: 椭圆形 25"/>
            <p:cNvSpPr/>
            <p:nvPr/>
          </p:nvSpPr>
          <p:spPr>
            <a:xfrm>
              <a:off x="1174935" y="2707755"/>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p:cNvSpPr>
              <a:spLocks noChangeAspect="1"/>
            </p:cNvSpPr>
            <p:nvPr/>
          </p:nvSpPr>
          <p:spPr bwMode="auto">
            <a:xfrm>
              <a:off x="1274378" y="2775801"/>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grpSp>
        <p:nvGrpSpPr>
          <p:cNvPr id="39" name="组合 38"/>
          <p:cNvGrpSpPr/>
          <p:nvPr/>
        </p:nvGrpSpPr>
        <p:grpSpPr>
          <a:xfrm>
            <a:off x="1174933" y="3288261"/>
            <a:ext cx="490436" cy="476221"/>
            <a:chOff x="1174935" y="2707755"/>
            <a:chExt cx="490436" cy="476221"/>
          </a:xfrm>
        </p:grpSpPr>
        <p:sp>
          <p:nvSpPr>
            <p:cNvPr id="40" name="对话气泡: 椭圆形 39"/>
            <p:cNvSpPr/>
            <p:nvPr/>
          </p:nvSpPr>
          <p:spPr>
            <a:xfrm>
              <a:off x="1174935" y="2707755"/>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274378" y="2775801"/>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 name="灯片编号占位符 2">
            <a:extLst>
              <a:ext uri="{FF2B5EF4-FFF2-40B4-BE49-F238E27FC236}">
                <a16:creationId xmlns:a16="http://schemas.microsoft.com/office/drawing/2014/main" id="{D1E7FA71-C661-41FB-878E-AAA704F435D1}"/>
              </a:ext>
            </a:extLst>
          </p:cNvPr>
          <p:cNvSpPr>
            <a:spLocks noGrp="1"/>
          </p:cNvSpPr>
          <p:nvPr>
            <p:ph type="sldNum" sz="quarter" idx="12"/>
          </p:nvPr>
        </p:nvSpPr>
        <p:spPr/>
        <p:txBody>
          <a:bodyPr/>
          <a:lstStyle/>
          <a:p>
            <a:fld id="{91F2D4EF-46D4-4764-B373-FC59CD1D281E}" type="slidenum">
              <a:rPr lang="zh-CN" altLang="en-US" smtClean="0"/>
              <a:t>52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p:tgtEl>
                                          <p:spTgt spid="58"/>
                                        </p:tgtEl>
                                        <p:attrNameLst>
                                          <p:attrName>ppt_x</p:attrName>
                                        </p:attrNameLst>
                                      </p:cBhvr>
                                      <p:tavLst>
                                        <p:tav tm="0">
                                          <p:val>
                                            <p:strVal val="#ppt_x-#ppt_w*1.125000"/>
                                          </p:val>
                                        </p:tav>
                                        <p:tav tm="100000">
                                          <p:val>
                                            <p:strVal val="#ppt_x"/>
                                          </p:val>
                                        </p:tav>
                                      </p:tavLst>
                                    </p:anim>
                                    <p:animEffect transition="in" filter="wipe(right)">
                                      <p:cBhvr>
                                        <p:cTn id="3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3">
            <a:extLst>
              <a:ext uri="{FF2B5EF4-FFF2-40B4-BE49-F238E27FC236}">
                <a16:creationId xmlns:a16="http://schemas.microsoft.com/office/drawing/2014/main" id="{1A3C4DAD-AE4F-472E-8E46-430647FABC23}"/>
              </a:ext>
            </a:extLst>
          </p:cNvPr>
          <p:cNvSpPr>
            <a:spLocks noGrp="1" noChangeArrowheads="1"/>
          </p:cNvSpPr>
          <p:nvPr>
            <p:ph type="body" idx="1"/>
          </p:nvPr>
        </p:nvSpPr>
        <p:spPr>
          <a:xfrm>
            <a:off x="1302048" y="1115219"/>
            <a:ext cx="4573587" cy="4751387"/>
          </a:xfrm>
        </p:spPr>
        <p:txBody>
          <a:bodyPr/>
          <a:lstStyle/>
          <a:p>
            <a:pPr eaLnBrk="1" hangingPunct="1"/>
            <a:r>
              <a:rPr lang="en-US" altLang="zh-CN" b="1" dirty="0">
                <a:ea typeface="楷体" panose="02010609060101010101" pitchFamily="49" charset="-122"/>
                <a:cs typeface="Arial" panose="020B0604020202020204" pitchFamily="34" charset="0"/>
              </a:rPr>
              <a:t>IP</a:t>
            </a:r>
            <a:r>
              <a:rPr lang="zh-CN" altLang="en-US" b="1" dirty="0">
                <a:ea typeface="楷体" panose="02010609060101010101" pitchFamily="49" charset="-122"/>
                <a:cs typeface="Arial" panose="020B0604020202020204" pitchFamily="34" charset="0"/>
              </a:rPr>
              <a:t>分片和重组</a:t>
            </a:r>
          </a:p>
          <a:p>
            <a:pPr lvl="1" eaLnBrk="1" hangingPunct="1"/>
            <a:r>
              <a:rPr lang="zh-CN" altLang="en-US" dirty="0">
                <a:ea typeface="楷体" panose="02010609060101010101" pitchFamily="49" charset="-122"/>
                <a:cs typeface="Arial" panose="020B0604020202020204" pitchFamily="34" charset="0"/>
              </a:rPr>
              <a:t>网络链路具有 </a:t>
            </a:r>
            <a:r>
              <a:rPr lang="en-US" altLang="zh-CN" dirty="0">
                <a:ea typeface="楷体" panose="02010609060101010101" pitchFamily="49" charset="-122"/>
                <a:cs typeface="Arial" panose="020B0604020202020204" pitchFamily="34" charset="0"/>
              </a:rPr>
              <a:t>MTU (</a:t>
            </a:r>
            <a:r>
              <a:rPr lang="zh-CN" altLang="en-US" dirty="0">
                <a:ea typeface="楷体" panose="02010609060101010101" pitchFamily="49" charset="-122"/>
                <a:cs typeface="Arial" panose="020B0604020202020204" pitchFamily="34" charset="0"/>
              </a:rPr>
              <a:t>最大传输单位</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属性</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是由链路层最大帧的限制决定的</a:t>
            </a:r>
          </a:p>
          <a:p>
            <a:pPr lvl="2" eaLnBrk="1" hangingPunct="1"/>
            <a:r>
              <a:rPr lang="zh-CN" altLang="en-US" dirty="0">
                <a:ea typeface="楷体" panose="02010609060101010101" pitchFamily="49" charset="-122"/>
                <a:cs typeface="Arial" panose="020B0604020202020204" pitchFamily="34" charset="0"/>
              </a:rPr>
              <a:t>不同类型的链路有不同的</a:t>
            </a:r>
            <a:r>
              <a:rPr lang="en-US" altLang="zh-CN" dirty="0">
                <a:ea typeface="楷体" panose="02010609060101010101" pitchFamily="49" charset="-122"/>
                <a:cs typeface="Arial" panose="020B0604020202020204" pitchFamily="34" charset="0"/>
              </a:rPr>
              <a:t>MTU</a:t>
            </a:r>
            <a:r>
              <a:rPr lang="zh-CN" altLang="en-US" dirty="0">
                <a:ea typeface="楷体" panose="02010609060101010101" pitchFamily="49" charset="-122"/>
                <a:cs typeface="Arial" panose="020B0604020202020204" pitchFamily="34" charset="0"/>
              </a:rPr>
              <a:t>值 </a:t>
            </a:r>
          </a:p>
          <a:p>
            <a:pPr lvl="1" eaLnBrk="1" hangingPunct="1"/>
            <a:r>
              <a:rPr lang="zh-CN" altLang="en-US" dirty="0">
                <a:ea typeface="楷体" panose="02010609060101010101" pitchFamily="49" charset="-122"/>
                <a:cs typeface="Arial" panose="020B0604020202020204" pitchFamily="34" charset="0"/>
              </a:rPr>
              <a:t>大的</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数据报在网络中会被分成小的分片</a:t>
            </a:r>
          </a:p>
          <a:p>
            <a:pPr lvl="2" eaLnBrk="1" hangingPunct="1"/>
            <a:r>
              <a:rPr lang="zh-CN" altLang="en-US" dirty="0">
                <a:ea typeface="楷体" panose="02010609060101010101" pitchFamily="49" charset="-122"/>
                <a:cs typeface="Arial" panose="020B0604020202020204" pitchFamily="34" charset="0"/>
              </a:rPr>
              <a:t>一个数据报变成了几个数据报</a:t>
            </a:r>
          </a:p>
          <a:p>
            <a:pPr lvl="2" eaLnBrk="1" hangingPunct="1"/>
            <a:r>
              <a:rPr lang="zh-CN" altLang="en-US" dirty="0">
                <a:ea typeface="楷体" panose="02010609060101010101" pitchFamily="49" charset="-122"/>
                <a:cs typeface="Arial" panose="020B0604020202020204" pitchFamily="34" charset="0"/>
              </a:rPr>
              <a:t>重组只在目的主机进行</a:t>
            </a:r>
          </a:p>
          <a:p>
            <a:pPr lvl="2" eaLnBrk="1" hangingPunct="1"/>
            <a:r>
              <a:rPr lang="zh-CN" altLang="en-US" dirty="0">
                <a:ea typeface="楷体" panose="02010609060101010101" pitchFamily="49" charset="-122"/>
                <a:cs typeface="Arial" panose="020B0604020202020204" pitchFamily="34" charset="0"/>
              </a:rPr>
              <a:t>数据报头部的标识、标志以及片偏移字段用于目的主机对接收的分片进行重组</a:t>
            </a:r>
          </a:p>
        </p:txBody>
      </p:sp>
      <p:sp>
        <p:nvSpPr>
          <p:cNvPr id="77830" name="Freeform 4">
            <a:extLst>
              <a:ext uri="{FF2B5EF4-FFF2-40B4-BE49-F238E27FC236}">
                <a16:creationId xmlns:a16="http://schemas.microsoft.com/office/drawing/2014/main" id="{0111E93E-6864-4FD7-83BE-E28E61721766}"/>
              </a:ext>
            </a:extLst>
          </p:cNvPr>
          <p:cNvSpPr>
            <a:spLocks/>
          </p:cNvSpPr>
          <p:nvPr/>
        </p:nvSpPr>
        <p:spPr bwMode="auto">
          <a:xfrm>
            <a:off x="6926263" y="1690689"/>
            <a:ext cx="2436812" cy="225583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31" name="Freeform 5">
            <a:extLst>
              <a:ext uri="{FF2B5EF4-FFF2-40B4-BE49-F238E27FC236}">
                <a16:creationId xmlns:a16="http://schemas.microsoft.com/office/drawing/2014/main" id="{607B1528-EF46-4725-8DB7-CC6707777833}"/>
              </a:ext>
            </a:extLst>
          </p:cNvPr>
          <p:cNvSpPr>
            <a:spLocks/>
          </p:cNvSpPr>
          <p:nvPr/>
        </p:nvSpPr>
        <p:spPr bwMode="auto">
          <a:xfrm>
            <a:off x="6926264" y="4092575"/>
            <a:ext cx="1976437"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32" name="Line 16">
            <a:extLst>
              <a:ext uri="{FF2B5EF4-FFF2-40B4-BE49-F238E27FC236}">
                <a16:creationId xmlns:a16="http://schemas.microsoft.com/office/drawing/2014/main" id="{6D507E4D-D8D1-44BD-9857-A5EB2D5D37FC}"/>
              </a:ext>
            </a:extLst>
          </p:cNvPr>
          <p:cNvSpPr>
            <a:spLocks noChangeShapeType="1"/>
          </p:cNvSpPr>
          <p:nvPr/>
        </p:nvSpPr>
        <p:spPr bwMode="auto">
          <a:xfrm flipV="1">
            <a:off x="6999288" y="2646364"/>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17">
            <a:extLst>
              <a:ext uri="{FF2B5EF4-FFF2-40B4-BE49-F238E27FC236}">
                <a16:creationId xmlns:a16="http://schemas.microsoft.com/office/drawing/2014/main" id="{A7167F6B-3400-44CB-AB70-85910E27F105}"/>
              </a:ext>
            </a:extLst>
          </p:cNvPr>
          <p:cNvSpPr>
            <a:spLocks noChangeShapeType="1"/>
          </p:cNvSpPr>
          <p:nvPr/>
        </p:nvSpPr>
        <p:spPr bwMode="auto">
          <a:xfrm>
            <a:off x="7575551" y="1971675"/>
            <a:ext cx="658813"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18">
            <a:extLst>
              <a:ext uri="{FF2B5EF4-FFF2-40B4-BE49-F238E27FC236}">
                <a16:creationId xmlns:a16="http://schemas.microsoft.com/office/drawing/2014/main" id="{D739E368-5943-4848-9C17-92DD33226616}"/>
              </a:ext>
            </a:extLst>
          </p:cNvPr>
          <p:cNvSpPr>
            <a:spLocks noChangeShapeType="1"/>
          </p:cNvSpPr>
          <p:nvPr/>
        </p:nvSpPr>
        <p:spPr bwMode="auto">
          <a:xfrm>
            <a:off x="8421688" y="2308226"/>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19">
            <a:extLst>
              <a:ext uri="{FF2B5EF4-FFF2-40B4-BE49-F238E27FC236}">
                <a16:creationId xmlns:a16="http://schemas.microsoft.com/office/drawing/2014/main" id="{0363A58B-2489-4FCC-83D2-D0373F75F402}"/>
              </a:ext>
            </a:extLst>
          </p:cNvPr>
          <p:cNvSpPr>
            <a:spLocks noChangeShapeType="1"/>
          </p:cNvSpPr>
          <p:nvPr/>
        </p:nvSpPr>
        <p:spPr bwMode="auto">
          <a:xfrm>
            <a:off x="7324725" y="2084388"/>
            <a:ext cx="1588" cy="582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0">
            <a:extLst>
              <a:ext uri="{FF2B5EF4-FFF2-40B4-BE49-F238E27FC236}">
                <a16:creationId xmlns:a16="http://schemas.microsoft.com/office/drawing/2014/main" id="{272B6389-2388-46D7-BE1E-F682C0772FEA}"/>
              </a:ext>
            </a:extLst>
          </p:cNvPr>
          <p:cNvSpPr>
            <a:spLocks noChangeShapeType="1"/>
          </p:cNvSpPr>
          <p:nvPr/>
        </p:nvSpPr>
        <p:spPr bwMode="auto">
          <a:xfrm>
            <a:off x="7559675" y="2738439"/>
            <a:ext cx="97155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1">
            <a:extLst>
              <a:ext uri="{FF2B5EF4-FFF2-40B4-BE49-F238E27FC236}">
                <a16:creationId xmlns:a16="http://schemas.microsoft.com/office/drawing/2014/main" id="{5224E42B-1EBB-4A9B-8019-0574D4A40532}"/>
              </a:ext>
            </a:extLst>
          </p:cNvPr>
          <p:cNvSpPr>
            <a:spLocks noChangeShapeType="1"/>
          </p:cNvSpPr>
          <p:nvPr/>
        </p:nvSpPr>
        <p:spPr bwMode="auto">
          <a:xfrm flipH="1" flipV="1">
            <a:off x="8832850" y="3268664"/>
            <a:ext cx="476250" cy="687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22">
            <a:extLst>
              <a:ext uri="{FF2B5EF4-FFF2-40B4-BE49-F238E27FC236}">
                <a16:creationId xmlns:a16="http://schemas.microsoft.com/office/drawing/2014/main" id="{275EC65A-9D38-4157-BB57-17F7C2CCA29C}"/>
              </a:ext>
            </a:extLst>
          </p:cNvPr>
          <p:cNvSpPr>
            <a:spLocks noChangeShapeType="1"/>
          </p:cNvSpPr>
          <p:nvPr/>
        </p:nvSpPr>
        <p:spPr bwMode="auto">
          <a:xfrm flipH="1">
            <a:off x="7583489" y="2276476"/>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9" name="Line 23">
            <a:extLst>
              <a:ext uri="{FF2B5EF4-FFF2-40B4-BE49-F238E27FC236}">
                <a16:creationId xmlns:a16="http://schemas.microsoft.com/office/drawing/2014/main" id="{8FF751E6-774D-40C1-9435-E76755166811}"/>
              </a:ext>
            </a:extLst>
          </p:cNvPr>
          <p:cNvSpPr>
            <a:spLocks noChangeShapeType="1"/>
          </p:cNvSpPr>
          <p:nvPr/>
        </p:nvSpPr>
        <p:spPr bwMode="auto">
          <a:xfrm flipH="1">
            <a:off x="7593013" y="1716088"/>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0" name="Line 24">
            <a:extLst>
              <a:ext uri="{FF2B5EF4-FFF2-40B4-BE49-F238E27FC236}">
                <a16:creationId xmlns:a16="http://schemas.microsoft.com/office/drawing/2014/main" id="{95D526A5-0104-4266-BBB0-420CDE67EC1C}"/>
              </a:ext>
            </a:extLst>
          </p:cNvPr>
          <p:cNvSpPr>
            <a:spLocks noChangeShapeType="1"/>
          </p:cNvSpPr>
          <p:nvPr/>
        </p:nvSpPr>
        <p:spPr bwMode="auto">
          <a:xfrm flipH="1">
            <a:off x="8310563" y="1892300"/>
            <a:ext cx="273050" cy="2365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1" name="Line 119">
            <a:extLst>
              <a:ext uri="{FF2B5EF4-FFF2-40B4-BE49-F238E27FC236}">
                <a16:creationId xmlns:a16="http://schemas.microsoft.com/office/drawing/2014/main" id="{5E906D25-5C66-4946-A9B1-62F3463E213E}"/>
              </a:ext>
            </a:extLst>
          </p:cNvPr>
          <p:cNvSpPr>
            <a:spLocks noChangeShapeType="1"/>
          </p:cNvSpPr>
          <p:nvPr/>
        </p:nvSpPr>
        <p:spPr bwMode="auto">
          <a:xfrm flipH="1">
            <a:off x="8789989" y="4268789"/>
            <a:ext cx="636587" cy="8778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a:extLst>
              <a:ext uri="{FF2B5EF4-FFF2-40B4-BE49-F238E27FC236}">
                <a16:creationId xmlns:a16="http://schemas.microsoft.com/office/drawing/2014/main" id="{CE31CEFC-EE56-4A4C-BD5F-B2C04392A019}"/>
              </a:ext>
            </a:extLst>
          </p:cNvPr>
          <p:cNvGrpSpPr>
            <a:grpSpLocks/>
          </p:cNvGrpSpPr>
          <p:nvPr/>
        </p:nvGrpSpPr>
        <p:grpSpPr bwMode="auto">
          <a:xfrm>
            <a:off x="7332664" y="3017839"/>
            <a:ext cx="1222375" cy="403225"/>
            <a:chOff x="3152" y="1862"/>
            <a:chExt cx="770" cy="254"/>
          </a:xfrm>
        </p:grpSpPr>
        <p:grpSp>
          <p:nvGrpSpPr>
            <p:cNvPr id="77954" name="Group 120">
              <a:extLst>
                <a:ext uri="{FF2B5EF4-FFF2-40B4-BE49-F238E27FC236}">
                  <a16:creationId xmlns:a16="http://schemas.microsoft.com/office/drawing/2014/main" id="{1C33627F-24C4-4576-B09A-38E6889F5966}"/>
                </a:ext>
              </a:extLst>
            </p:cNvPr>
            <p:cNvGrpSpPr>
              <a:grpSpLocks/>
            </p:cNvGrpSpPr>
            <p:nvPr/>
          </p:nvGrpSpPr>
          <p:grpSpPr bwMode="auto">
            <a:xfrm rot="1433392">
              <a:off x="3152" y="1862"/>
              <a:ext cx="648" cy="108"/>
              <a:chOff x="4712" y="1742"/>
              <a:chExt cx="648" cy="108"/>
            </a:xfrm>
          </p:grpSpPr>
          <p:sp>
            <p:nvSpPr>
              <p:cNvPr id="77956" name="Rectangle 121">
                <a:extLst>
                  <a:ext uri="{FF2B5EF4-FFF2-40B4-BE49-F238E27FC236}">
                    <a16:creationId xmlns:a16="http://schemas.microsoft.com/office/drawing/2014/main" id="{F2DACF1F-9C2D-4335-BA3B-3FAF0247CA7C}"/>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57" name="Rectangle 122">
                <a:extLst>
                  <a:ext uri="{FF2B5EF4-FFF2-40B4-BE49-F238E27FC236}">
                    <a16:creationId xmlns:a16="http://schemas.microsoft.com/office/drawing/2014/main" id="{B5355DED-855C-410D-9217-67CA9686C043}"/>
                  </a:ext>
                </a:extLst>
              </p:cNvPr>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7955" name="Line 132">
              <a:extLst>
                <a:ext uri="{FF2B5EF4-FFF2-40B4-BE49-F238E27FC236}">
                  <a16:creationId xmlns:a16="http://schemas.microsoft.com/office/drawing/2014/main" id="{AF854EC2-B4E9-4040-8EE3-6A62633A5F09}"/>
                </a:ext>
              </a:extLst>
            </p:cNvPr>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 name="Text Box 136">
            <a:extLst>
              <a:ext uri="{FF2B5EF4-FFF2-40B4-BE49-F238E27FC236}">
                <a16:creationId xmlns:a16="http://schemas.microsoft.com/office/drawing/2014/main" id="{708A3B6C-F715-4468-8BF6-9D0AF5D6BE09}"/>
              </a:ext>
            </a:extLst>
          </p:cNvPr>
          <p:cNvSpPr txBox="1">
            <a:spLocks noChangeArrowheads="1"/>
          </p:cNvSpPr>
          <p:nvPr/>
        </p:nvSpPr>
        <p:spPr bwMode="auto">
          <a:xfrm>
            <a:off x="8943976" y="2303463"/>
            <a:ext cx="18319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分片</a:t>
            </a:r>
            <a:r>
              <a:rPr lang="en-US" altLang="zh-CN" sz="1600" i="1" u="none">
                <a:solidFill>
                  <a:srgbClr val="CC0000"/>
                </a:solidFill>
                <a:ea typeface="楷体" panose="02010609060101010101" pitchFamily="49" charset="-122"/>
                <a:cs typeface="Arial" panose="020B0604020202020204" pitchFamily="34" charset="0"/>
              </a:rPr>
              <a:t>:</a:t>
            </a:r>
            <a:r>
              <a:rPr lang="en-US" altLang="zh-CN" sz="1600" u="none">
                <a:ea typeface="楷体" panose="02010609060101010101" pitchFamily="49" charset="-122"/>
                <a:cs typeface="Arial" panose="020B0604020202020204" pitchFamily="34" charset="0"/>
              </a:rPr>
              <a:t> </a:t>
            </a:r>
          </a:p>
          <a:p>
            <a:r>
              <a:rPr lang="en-US" altLang="zh-CN" sz="1600" b="1" i="1" u="none">
                <a:solidFill>
                  <a:srgbClr val="000099"/>
                </a:solidFill>
                <a:ea typeface="楷体" panose="02010609060101010101" pitchFamily="49" charset="-122"/>
                <a:cs typeface="Arial" panose="020B0604020202020204" pitchFamily="34" charset="0"/>
              </a:rPr>
              <a:t>in:</a:t>
            </a:r>
            <a:r>
              <a:rPr lang="en-US" altLang="zh-CN" sz="1600" u="none">
                <a:ea typeface="楷体" panose="02010609060101010101" pitchFamily="49" charset="-122"/>
                <a:cs typeface="Arial" panose="020B0604020202020204" pitchFamily="34" charset="0"/>
              </a:rPr>
              <a:t> 1</a:t>
            </a:r>
            <a:r>
              <a:rPr lang="zh-CN" altLang="en-US" sz="1600" u="none">
                <a:ea typeface="楷体" panose="02010609060101010101" pitchFamily="49" charset="-122"/>
                <a:cs typeface="Arial" panose="020B0604020202020204" pitchFamily="34" charset="0"/>
              </a:rPr>
              <a:t>个大数据报</a:t>
            </a:r>
            <a:endParaRPr lang="en-US" altLang="zh-CN" sz="1600" u="none">
              <a:ea typeface="楷体" panose="02010609060101010101" pitchFamily="49" charset="-122"/>
              <a:cs typeface="Arial" panose="020B0604020202020204" pitchFamily="34" charset="0"/>
            </a:endParaRPr>
          </a:p>
          <a:p>
            <a:r>
              <a:rPr lang="en-US" altLang="zh-CN" sz="1600" b="1" i="1" u="none">
                <a:solidFill>
                  <a:srgbClr val="000099"/>
                </a:solidFill>
                <a:ea typeface="楷体" panose="02010609060101010101" pitchFamily="49" charset="-122"/>
                <a:cs typeface="Arial" panose="020B0604020202020204" pitchFamily="34" charset="0"/>
              </a:rPr>
              <a:t>out:</a:t>
            </a:r>
            <a:r>
              <a:rPr lang="en-US" altLang="zh-CN" sz="1600" u="none">
                <a:ea typeface="楷体" panose="02010609060101010101" pitchFamily="49" charset="-122"/>
                <a:cs typeface="Arial" panose="020B0604020202020204" pitchFamily="34" charset="0"/>
              </a:rPr>
              <a:t> 3</a:t>
            </a:r>
            <a:r>
              <a:rPr lang="zh-CN" altLang="en-US" sz="1600" u="none">
                <a:ea typeface="楷体" panose="02010609060101010101" pitchFamily="49" charset="-122"/>
                <a:cs typeface="Arial" panose="020B0604020202020204" pitchFamily="34" charset="0"/>
              </a:rPr>
              <a:t>个小数据报</a:t>
            </a:r>
            <a:endParaRPr lang="en-US" altLang="zh-CN" u="none">
              <a:ea typeface="楷体" panose="02010609060101010101" pitchFamily="49" charset="-122"/>
              <a:cs typeface="Arial" panose="020B0604020202020204" pitchFamily="34" charset="0"/>
            </a:endParaRPr>
          </a:p>
        </p:txBody>
      </p:sp>
      <p:sp>
        <p:nvSpPr>
          <p:cNvPr id="77844" name="Line 118">
            <a:extLst>
              <a:ext uri="{FF2B5EF4-FFF2-40B4-BE49-F238E27FC236}">
                <a16:creationId xmlns:a16="http://schemas.microsoft.com/office/drawing/2014/main" id="{C146A0D1-9228-47FD-9A44-B3498F1747AA}"/>
              </a:ext>
            </a:extLst>
          </p:cNvPr>
          <p:cNvSpPr>
            <a:spLocks noChangeShapeType="1"/>
          </p:cNvSpPr>
          <p:nvPr/>
        </p:nvSpPr>
        <p:spPr bwMode="auto">
          <a:xfrm>
            <a:off x="7813675" y="5240339"/>
            <a:ext cx="287338"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20">
            <a:extLst>
              <a:ext uri="{FF2B5EF4-FFF2-40B4-BE49-F238E27FC236}">
                <a16:creationId xmlns:a16="http://schemas.microsoft.com/office/drawing/2014/main" id="{8807B4C7-AAEA-4230-9C9E-483A3643274C}"/>
              </a:ext>
            </a:extLst>
          </p:cNvPr>
          <p:cNvGrpSpPr>
            <a:grpSpLocks/>
          </p:cNvGrpSpPr>
          <p:nvPr/>
        </p:nvGrpSpPr>
        <p:grpSpPr bwMode="auto">
          <a:xfrm>
            <a:off x="7735889" y="4414838"/>
            <a:ext cx="708025" cy="558800"/>
            <a:chOff x="3406" y="2742"/>
            <a:chExt cx="446" cy="352"/>
          </a:xfrm>
        </p:grpSpPr>
        <p:grpSp>
          <p:nvGrpSpPr>
            <p:cNvPr id="77942" name="Group 137">
              <a:extLst>
                <a:ext uri="{FF2B5EF4-FFF2-40B4-BE49-F238E27FC236}">
                  <a16:creationId xmlns:a16="http://schemas.microsoft.com/office/drawing/2014/main" id="{D0245CCB-E6E8-45ED-B85A-3267C5C8254C}"/>
                </a:ext>
              </a:extLst>
            </p:cNvPr>
            <p:cNvGrpSpPr>
              <a:grpSpLocks/>
            </p:cNvGrpSpPr>
            <p:nvPr/>
          </p:nvGrpSpPr>
          <p:grpSpPr bwMode="auto">
            <a:xfrm rot="-10773343">
              <a:off x="3566" y="2742"/>
              <a:ext cx="282" cy="108"/>
              <a:chOff x="5078" y="1860"/>
              <a:chExt cx="282" cy="108"/>
            </a:xfrm>
          </p:grpSpPr>
          <p:sp>
            <p:nvSpPr>
              <p:cNvPr id="77952" name="Rectangle 138">
                <a:extLst>
                  <a:ext uri="{FF2B5EF4-FFF2-40B4-BE49-F238E27FC236}">
                    <a16:creationId xmlns:a16="http://schemas.microsoft.com/office/drawing/2014/main" id="{6A1F0419-C741-40A7-9CE2-FF9FA35C4A9D}"/>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53" name="Rectangle 139">
                <a:extLst>
                  <a:ext uri="{FF2B5EF4-FFF2-40B4-BE49-F238E27FC236}">
                    <a16:creationId xmlns:a16="http://schemas.microsoft.com/office/drawing/2014/main" id="{1D46F970-8D65-4ADD-B80E-5CA18721865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943" name="Group 140">
              <a:extLst>
                <a:ext uri="{FF2B5EF4-FFF2-40B4-BE49-F238E27FC236}">
                  <a16:creationId xmlns:a16="http://schemas.microsoft.com/office/drawing/2014/main" id="{37565E47-5F18-4794-9EAF-5FFEAAEE0792}"/>
                </a:ext>
              </a:extLst>
            </p:cNvPr>
            <p:cNvGrpSpPr>
              <a:grpSpLocks/>
            </p:cNvGrpSpPr>
            <p:nvPr/>
          </p:nvGrpSpPr>
          <p:grpSpPr bwMode="auto">
            <a:xfrm rot="-10773343">
              <a:off x="3568" y="2864"/>
              <a:ext cx="282" cy="108"/>
              <a:chOff x="5078" y="1860"/>
              <a:chExt cx="282" cy="108"/>
            </a:xfrm>
          </p:grpSpPr>
          <p:sp>
            <p:nvSpPr>
              <p:cNvPr id="77950" name="Rectangle 141">
                <a:extLst>
                  <a:ext uri="{FF2B5EF4-FFF2-40B4-BE49-F238E27FC236}">
                    <a16:creationId xmlns:a16="http://schemas.microsoft.com/office/drawing/2014/main" id="{F158C75C-30DE-415F-BFBC-0EAACAA8E773}"/>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51" name="Rectangle 142">
                <a:extLst>
                  <a:ext uri="{FF2B5EF4-FFF2-40B4-BE49-F238E27FC236}">
                    <a16:creationId xmlns:a16="http://schemas.microsoft.com/office/drawing/2014/main" id="{E8F6DFDD-6AB0-429A-8CAC-438C9B86D75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944" name="Group 143">
              <a:extLst>
                <a:ext uri="{FF2B5EF4-FFF2-40B4-BE49-F238E27FC236}">
                  <a16:creationId xmlns:a16="http://schemas.microsoft.com/office/drawing/2014/main" id="{06DA6DEC-ED8D-4928-9458-1DBF3F9745A7}"/>
                </a:ext>
              </a:extLst>
            </p:cNvPr>
            <p:cNvGrpSpPr>
              <a:grpSpLocks/>
            </p:cNvGrpSpPr>
            <p:nvPr/>
          </p:nvGrpSpPr>
          <p:grpSpPr bwMode="auto">
            <a:xfrm rot="-10773343">
              <a:off x="3570" y="2986"/>
              <a:ext cx="282" cy="108"/>
              <a:chOff x="5078" y="1860"/>
              <a:chExt cx="282" cy="108"/>
            </a:xfrm>
          </p:grpSpPr>
          <p:sp>
            <p:nvSpPr>
              <p:cNvPr id="77948" name="Rectangle 144">
                <a:extLst>
                  <a:ext uri="{FF2B5EF4-FFF2-40B4-BE49-F238E27FC236}">
                    <a16:creationId xmlns:a16="http://schemas.microsoft.com/office/drawing/2014/main" id="{FCE2F303-8D35-48C4-A967-EEA7C75F1310}"/>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49" name="Rectangle 145">
                <a:extLst>
                  <a:ext uri="{FF2B5EF4-FFF2-40B4-BE49-F238E27FC236}">
                    <a16:creationId xmlns:a16="http://schemas.microsoft.com/office/drawing/2014/main" id="{07AC17F6-B0FC-44EF-A3E7-4D62903CAC7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7945" name="Line 146">
              <a:extLst>
                <a:ext uri="{FF2B5EF4-FFF2-40B4-BE49-F238E27FC236}">
                  <a16:creationId xmlns:a16="http://schemas.microsoft.com/office/drawing/2014/main" id="{1CC9AFF1-98EE-44CA-94E9-11FD5D1BA720}"/>
                </a:ext>
              </a:extLst>
            </p:cNvPr>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a:extLst>
                <a:ext uri="{FF2B5EF4-FFF2-40B4-BE49-F238E27FC236}">
                  <a16:creationId xmlns:a16="http://schemas.microsoft.com/office/drawing/2014/main" id="{7DABBE95-97E9-4D3E-A11B-7BE4C5BFA2D3}"/>
                </a:ext>
              </a:extLst>
            </p:cNvPr>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a:extLst>
                <a:ext uri="{FF2B5EF4-FFF2-40B4-BE49-F238E27FC236}">
                  <a16:creationId xmlns:a16="http://schemas.microsoft.com/office/drawing/2014/main" id="{41A8F2EE-4CE3-4A0B-A3E0-050B24EA9F80}"/>
                </a:ext>
              </a:extLst>
            </p:cNvPr>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233">
            <a:extLst>
              <a:ext uri="{FF2B5EF4-FFF2-40B4-BE49-F238E27FC236}">
                <a16:creationId xmlns:a16="http://schemas.microsoft.com/office/drawing/2014/main" id="{9E332620-6CAD-486D-9105-F06025762B02}"/>
              </a:ext>
            </a:extLst>
          </p:cNvPr>
          <p:cNvGrpSpPr>
            <a:grpSpLocks/>
          </p:cNvGrpSpPr>
          <p:nvPr/>
        </p:nvGrpSpPr>
        <p:grpSpPr bwMode="auto">
          <a:xfrm>
            <a:off x="6616701" y="3933825"/>
            <a:ext cx="1279525" cy="490538"/>
            <a:chOff x="2701" y="2439"/>
            <a:chExt cx="806" cy="309"/>
          </a:xfrm>
        </p:grpSpPr>
        <p:grpSp>
          <p:nvGrpSpPr>
            <p:cNvPr id="77936" name="Group 232">
              <a:extLst>
                <a:ext uri="{FF2B5EF4-FFF2-40B4-BE49-F238E27FC236}">
                  <a16:creationId xmlns:a16="http://schemas.microsoft.com/office/drawing/2014/main" id="{212CC5B9-4465-4B71-AEA6-4122A3A664FD}"/>
                </a:ext>
              </a:extLst>
            </p:cNvPr>
            <p:cNvGrpSpPr>
              <a:grpSpLocks/>
            </p:cNvGrpSpPr>
            <p:nvPr/>
          </p:nvGrpSpPr>
          <p:grpSpPr bwMode="auto">
            <a:xfrm>
              <a:off x="2701" y="2639"/>
              <a:ext cx="806" cy="109"/>
              <a:chOff x="2540" y="2639"/>
              <a:chExt cx="806" cy="109"/>
            </a:xfrm>
          </p:grpSpPr>
          <p:grpSp>
            <p:nvGrpSpPr>
              <p:cNvPr id="77938" name="Group 149">
                <a:extLst>
                  <a:ext uri="{FF2B5EF4-FFF2-40B4-BE49-F238E27FC236}">
                    <a16:creationId xmlns:a16="http://schemas.microsoft.com/office/drawing/2014/main" id="{4734701C-BF15-4DFC-84B5-78BC700B76F3}"/>
                  </a:ext>
                </a:extLst>
              </p:cNvPr>
              <p:cNvGrpSpPr>
                <a:grpSpLocks/>
              </p:cNvGrpSpPr>
              <p:nvPr/>
            </p:nvGrpSpPr>
            <p:grpSpPr bwMode="auto">
              <a:xfrm rot="10793026">
                <a:off x="2697" y="2639"/>
                <a:ext cx="649" cy="109"/>
                <a:chOff x="4712" y="1742"/>
                <a:chExt cx="648" cy="108"/>
              </a:xfrm>
            </p:grpSpPr>
            <p:sp>
              <p:nvSpPr>
                <p:cNvPr id="77940" name="Rectangle 150">
                  <a:extLst>
                    <a:ext uri="{FF2B5EF4-FFF2-40B4-BE49-F238E27FC236}">
                      <a16:creationId xmlns:a16="http://schemas.microsoft.com/office/drawing/2014/main" id="{5C91E7F5-ED5D-4D29-8099-CCA4F3694E30}"/>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7941" name="Rectangle 151">
                  <a:extLst>
                    <a:ext uri="{FF2B5EF4-FFF2-40B4-BE49-F238E27FC236}">
                      <a16:creationId xmlns:a16="http://schemas.microsoft.com/office/drawing/2014/main" id="{81CD8DE5-D9FF-42BE-B699-77A8FF337FC6}"/>
                    </a:ext>
                  </a:extLst>
                </p:cNvPr>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77939" name="Line 152">
                <a:extLst>
                  <a:ext uri="{FF2B5EF4-FFF2-40B4-BE49-F238E27FC236}">
                    <a16:creationId xmlns:a16="http://schemas.microsoft.com/office/drawing/2014/main" id="{3E5682A9-8FB3-4AED-9148-2AE844A082BA}"/>
                  </a:ext>
                </a:extLst>
              </p:cNvPr>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a:extLst>
                <a:ext uri="{FF2B5EF4-FFF2-40B4-BE49-F238E27FC236}">
                  <a16:creationId xmlns:a16="http://schemas.microsoft.com/office/drawing/2014/main" id="{39C9360A-2EF7-4AE0-82A3-F3AD7F1F99A2}"/>
                </a:ext>
              </a:extLst>
            </p:cNvPr>
            <p:cNvSpPr txBox="1">
              <a:spLocks noChangeArrowheads="1"/>
            </p:cNvSpPr>
            <p:nvPr/>
          </p:nvSpPr>
          <p:spPr bwMode="auto">
            <a:xfrm>
              <a:off x="2810" y="2439"/>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重组</a:t>
              </a:r>
              <a:endParaRPr lang="en-US" altLang="zh-CN" i="1" u="none">
                <a:solidFill>
                  <a:srgbClr val="CC0000"/>
                </a:solidFill>
                <a:ea typeface="楷体" panose="02010609060101010101" pitchFamily="49" charset="-122"/>
                <a:cs typeface="Arial" panose="020B0604020202020204" pitchFamily="34" charset="0"/>
              </a:endParaRPr>
            </a:p>
          </p:txBody>
        </p:sp>
      </p:grpSp>
      <p:grpSp>
        <p:nvGrpSpPr>
          <p:cNvPr id="77847" name="Group 162">
            <a:extLst>
              <a:ext uri="{FF2B5EF4-FFF2-40B4-BE49-F238E27FC236}">
                <a16:creationId xmlns:a16="http://schemas.microsoft.com/office/drawing/2014/main" id="{92559C92-9A84-4485-923C-6955385E4218}"/>
              </a:ext>
            </a:extLst>
          </p:cNvPr>
          <p:cNvGrpSpPr>
            <a:grpSpLocks/>
          </p:cNvGrpSpPr>
          <p:nvPr/>
        </p:nvGrpSpPr>
        <p:grpSpPr bwMode="auto">
          <a:xfrm>
            <a:off x="6178550" y="1770063"/>
            <a:ext cx="838200" cy="1720850"/>
            <a:chOff x="2345" y="1140"/>
            <a:chExt cx="528" cy="1084"/>
          </a:xfrm>
        </p:grpSpPr>
        <p:sp>
          <p:nvSpPr>
            <p:cNvPr id="77926" name="Line 8">
              <a:extLst>
                <a:ext uri="{FF2B5EF4-FFF2-40B4-BE49-F238E27FC236}">
                  <a16:creationId xmlns:a16="http://schemas.microsoft.com/office/drawing/2014/main" id="{4399D732-AC3B-4368-84D2-1FBB0FF2DC91}"/>
                </a:ext>
              </a:extLst>
            </p:cNvPr>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a:extLst>
                <a:ext uri="{FF2B5EF4-FFF2-40B4-BE49-F238E27FC236}">
                  <a16:creationId xmlns:a16="http://schemas.microsoft.com/office/drawing/2014/main" id="{230A828D-4998-41AE-92AE-0EF600C5BC53}"/>
                </a:ext>
              </a:extLst>
            </p:cNvPr>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a:extLst>
                <a:ext uri="{FF2B5EF4-FFF2-40B4-BE49-F238E27FC236}">
                  <a16:creationId xmlns:a16="http://schemas.microsoft.com/office/drawing/2014/main" id="{715AE9CF-EE42-438C-A0E4-303079C5520E}"/>
                </a:ext>
              </a:extLst>
            </p:cNvPr>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a:extLst>
                <a:ext uri="{FF2B5EF4-FFF2-40B4-BE49-F238E27FC236}">
                  <a16:creationId xmlns:a16="http://schemas.microsoft.com/office/drawing/2014/main" id="{7A6F42A1-5555-41DF-9FB7-91002A37081A}"/>
                </a:ext>
              </a:extLst>
            </p:cNvPr>
            <p:cNvGrpSpPr>
              <a:grpSpLocks/>
            </p:cNvGrpSpPr>
            <p:nvPr/>
          </p:nvGrpSpPr>
          <p:grpSpPr bwMode="auto">
            <a:xfrm>
              <a:off x="2345" y="1140"/>
              <a:ext cx="503" cy="444"/>
              <a:chOff x="-44" y="1473"/>
              <a:chExt cx="981" cy="1105"/>
            </a:xfrm>
          </p:grpSpPr>
          <p:pic>
            <p:nvPicPr>
              <p:cNvPr id="77934" name="Picture 156" descr="desktop_computer_stylized_medium">
                <a:extLst>
                  <a:ext uri="{FF2B5EF4-FFF2-40B4-BE49-F238E27FC236}">
                    <a16:creationId xmlns:a16="http://schemas.microsoft.com/office/drawing/2014/main" id="{3DA039C5-230F-4D20-8228-82393D26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a:extLst>
                  <a:ext uri="{FF2B5EF4-FFF2-40B4-BE49-F238E27FC236}">
                    <a16:creationId xmlns:a16="http://schemas.microsoft.com/office/drawing/2014/main" id="{6A05AD93-33E1-4080-8B47-519C211FC10D}"/>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77930" name="Text Box 158">
              <a:extLst>
                <a:ext uri="{FF2B5EF4-FFF2-40B4-BE49-F238E27FC236}">
                  <a16:creationId xmlns:a16="http://schemas.microsoft.com/office/drawing/2014/main" id="{F116D97A-DD23-4263-959E-1FBE24860FA4}"/>
                </a:ext>
              </a:extLst>
            </p:cNvPr>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7931" name="Group 159">
              <a:extLst>
                <a:ext uri="{FF2B5EF4-FFF2-40B4-BE49-F238E27FC236}">
                  <a16:creationId xmlns:a16="http://schemas.microsoft.com/office/drawing/2014/main" id="{3BD8A34B-1314-47B4-8747-0D3188384EB8}"/>
                </a:ext>
              </a:extLst>
            </p:cNvPr>
            <p:cNvGrpSpPr>
              <a:grpSpLocks/>
            </p:cNvGrpSpPr>
            <p:nvPr/>
          </p:nvGrpSpPr>
          <p:grpSpPr bwMode="auto">
            <a:xfrm>
              <a:off x="2357" y="1780"/>
              <a:ext cx="503" cy="444"/>
              <a:chOff x="-44" y="1473"/>
              <a:chExt cx="981" cy="1105"/>
            </a:xfrm>
          </p:grpSpPr>
          <p:pic>
            <p:nvPicPr>
              <p:cNvPr id="77932" name="Picture 160" descr="desktop_computer_stylized_medium">
                <a:extLst>
                  <a:ext uri="{FF2B5EF4-FFF2-40B4-BE49-F238E27FC236}">
                    <a16:creationId xmlns:a16="http://schemas.microsoft.com/office/drawing/2014/main" id="{3DEE2AA7-3384-41FC-93A0-A806EA5F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a:extLst>
                  <a:ext uri="{FF2B5EF4-FFF2-40B4-BE49-F238E27FC236}">
                    <a16:creationId xmlns:a16="http://schemas.microsoft.com/office/drawing/2014/main" id="{1F37564B-265B-4DE4-A95C-B800DB7F0222}"/>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grpSp>
        <p:nvGrpSpPr>
          <p:cNvPr id="77848" name="Group 163">
            <a:extLst>
              <a:ext uri="{FF2B5EF4-FFF2-40B4-BE49-F238E27FC236}">
                <a16:creationId xmlns:a16="http://schemas.microsoft.com/office/drawing/2014/main" id="{643D87C5-BAD4-4705-8C9A-BCADA8E538C0}"/>
              </a:ext>
            </a:extLst>
          </p:cNvPr>
          <p:cNvGrpSpPr>
            <a:grpSpLocks/>
          </p:cNvGrpSpPr>
          <p:nvPr/>
        </p:nvGrpSpPr>
        <p:grpSpPr bwMode="auto">
          <a:xfrm>
            <a:off x="8299450" y="2957513"/>
            <a:ext cx="698500" cy="355600"/>
            <a:chOff x="4396" y="1245"/>
            <a:chExt cx="672" cy="248"/>
          </a:xfrm>
        </p:grpSpPr>
        <p:sp>
          <p:nvSpPr>
            <p:cNvPr id="77918" name="Oval 407">
              <a:extLst>
                <a:ext uri="{FF2B5EF4-FFF2-40B4-BE49-F238E27FC236}">
                  <a16:creationId xmlns:a16="http://schemas.microsoft.com/office/drawing/2014/main" id="{99964B59-06E1-46E6-9337-597316DFBA77}"/>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19" name="Rectangle 410">
              <a:extLst>
                <a:ext uri="{FF2B5EF4-FFF2-40B4-BE49-F238E27FC236}">
                  <a16:creationId xmlns:a16="http://schemas.microsoft.com/office/drawing/2014/main" id="{494174E9-E771-42D9-BD32-930E7ED9CA5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20" name="Oval 411">
              <a:extLst>
                <a:ext uri="{FF2B5EF4-FFF2-40B4-BE49-F238E27FC236}">
                  <a16:creationId xmlns:a16="http://schemas.microsoft.com/office/drawing/2014/main" id="{76A0709D-3781-47E3-919E-0C90F37210DF}"/>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921" name="Group 167">
              <a:extLst>
                <a:ext uri="{FF2B5EF4-FFF2-40B4-BE49-F238E27FC236}">
                  <a16:creationId xmlns:a16="http://schemas.microsoft.com/office/drawing/2014/main" id="{204F3288-E4ED-4278-A170-1EE98673565E}"/>
                </a:ext>
              </a:extLst>
            </p:cNvPr>
            <p:cNvGrpSpPr>
              <a:grpSpLocks/>
            </p:cNvGrpSpPr>
            <p:nvPr/>
          </p:nvGrpSpPr>
          <p:grpSpPr bwMode="auto">
            <a:xfrm>
              <a:off x="4530" y="1287"/>
              <a:ext cx="377" cy="75"/>
              <a:chOff x="2468" y="1332"/>
              <a:chExt cx="310" cy="60"/>
            </a:xfrm>
          </p:grpSpPr>
          <p:sp>
            <p:nvSpPr>
              <p:cNvPr id="77924" name="Freeform 168">
                <a:extLst>
                  <a:ext uri="{FF2B5EF4-FFF2-40B4-BE49-F238E27FC236}">
                    <a16:creationId xmlns:a16="http://schemas.microsoft.com/office/drawing/2014/main" id="{40D69A1A-CF4C-4994-913C-FD615AB2141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a:extLst>
                  <a:ext uri="{FF2B5EF4-FFF2-40B4-BE49-F238E27FC236}">
                    <a16:creationId xmlns:a16="http://schemas.microsoft.com/office/drawing/2014/main" id="{43025178-9A24-4834-BE36-37468CBEE51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a:extLst>
                <a:ext uri="{FF2B5EF4-FFF2-40B4-BE49-F238E27FC236}">
                  <a16:creationId xmlns:a16="http://schemas.microsoft.com/office/drawing/2014/main" id="{121D7465-D1C2-4EC3-8620-02921FC4EE60}"/>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a:extLst>
                <a:ext uri="{FF2B5EF4-FFF2-40B4-BE49-F238E27FC236}">
                  <a16:creationId xmlns:a16="http://schemas.microsoft.com/office/drawing/2014/main" id="{DC1EBBF7-77D0-4A95-AAAF-E668006B3A1B}"/>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72">
            <a:extLst>
              <a:ext uri="{FF2B5EF4-FFF2-40B4-BE49-F238E27FC236}">
                <a16:creationId xmlns:a16="http://schemas.microsoft.com/office/drawing/2014/main" id="{9E021AD3-D2FF-43A5-ACF0-6E0BDE8FEB94}"/>
              </a:ext>
            </a:extLst>
          </p:cNvPr>
          <p:cNvGrpSpPr>
            <a:grpSpLocks/>
          </p:cNvGrpSpPr>
          <p:nvPr/>
        </p:nvGrpSpPr>
        <p:grpSpPr bwMode="auto">
          <a:xfrm>
            <a:off x="7086600" y="1852613"/>
            <a:ext cx="698500" cy="355600"/>
            <a:chOff x="4396" y="1245"/>
            <a:chExt cx="672" cy="248"/>
          </a:xfrm>
        </p:grpSpPr>
        <p:sp>
          <p:nvSpPr>
            <p:cNvPr id="77910" name="Oval 407">
              <a:extLst>
                <a:ext uri="{FF2B5EF4-FFF2-40B4-BE49-F238E27FC236}">
                  <a16:creationId xmlns:a16="http://schemas.microsoft.com/office/drawing/2014/main" id="{E08916D3-D56E-40AC-880D-589220209B8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11" name="Rectangle 410">
              <a:extLst>
                <a:ext uri="{FF2B5EF4-FFF2-40B4-BE49-F238E27FC236}">
                  <a16:creationId xmlns:a16="http://schemas.microsoft.com/office/drawing/2014/main" id="{8CC929DC-8BB4-49A4-8DCF-63532717DCC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12" name="Oval 411">
              <a:extLst>
                <a:ext uri="{FF2B5EF4-FFF2-40B4-BE49-F238E27FC236}">
                  <a16:creationId xmlns:a16="http://schemas.microsoft.com/office/drawing/2014/main" id="{57C0E086-208B-450A-B70A-98B658DF1CD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913" name="Group 176">
              <a:extLst>
                <a:ext uri="{FF2B5EF4-FFF2-40B4-BE49-F238E27FC236}">
                  <a16:creationId xmlns:a16="http://schemas.microsoft.com/office/drawing/2014/main" id="{489F5DC0-75E7-40CC-A00C-F81C7BDE5F80}"/>
                </a:ext>
              </a:extLst>
            </p:cNvPr>
            <p:cNvGrpSpPr>
              <a:grpSpLocks/>
            </p:cNvGrpSpPr>
            <p:nvPr/>
          </p:nvGrpSpPr>
          <p:grpSpPr bwMode="auto">
            <a:xfrm>
              <a:off x="4530" y="1287"/>
              <a:ext cx="377" cy="75"/>
              <a:chOff x="2468" y="1332"/>
              <a:chExt cx="310" cy="60"/>
            </a:xfrm>
          </p:grpSpPr>
          <p:sp>
            <p:nvSpPr>
              <p:cNvPr id="77916" name="Freeform 177">
                <a:extLst>
                  <a:ext uri="{FF2B5EF4-FFF2-40B4-BE49-F238E27FC236}">
                    <a16:creationId xmlns:a16="http://schemas.microsoft.com/office/drawing/2014/main" id="{AD9D29D7-4E38-4E86-A5D3-3AB1EC7FD7B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a:extLst>
                  <a:ext uri="{FF2B5EF4-FFF2-40B4-BE49-F238E27FC236}">
                    <a16:creationId xmlns:a16="http://schemas.microsoft.com/office/drawing/2014/main" id="{9554B540-2D17-4CB3-8018-AF52A8B8C99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a:extLst>
                <a:ext uri="{FF2B5EF4-FFF2-40B4-BE49-F238E27FC236}">
                  <a16:creationId xmlns:a16="http://schemas.microsoft.com/office/drawing/2014/main" id="{AD87BB90-02D6-404B-A9F6-DE5651519BF2}"/>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a:extLst>
                <a:ext uri="{FF2B5EF4-FFF2-40B4-BE49-F238E27FC236}">
                  <a16:creationId xmlns:a16="http://schemas.microsoft.com/office/drawing/2014/main" id="{878E18D4-13BC-4C4F-88B9-FCAE63360B04}"/>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0" name="Group 181">
            <a:extLst>
              <a:ext uri="{FF2B5EF4-FFF2-40B4-BE49-F238E27FC236}">
                <a16:creationId xmlns:a16="http://schemas.microsoft.com/office/drawing/2014/main" id="{02E29AB2-0A67-418F-965A-69961562C0C6}"/>
              </a:ext>
            </a:extLst>
          </p:cNvPr>
          <p:cNvGrpSpPr>
            <a:grpSpLocks/>
          </p:cNvGrpSpPr>
          <p:nvPr/>
        </p:nvGrpSpPr>
        <p:grpSpPr bwMode="auto">
          <a:xfrm>
            <a:off x="7092950" y="2487613"/>
            <a:ext cx="698500" cy="355600"/>
            <a:chOff x="4396" y="1245"/>
            <a:chExt cx="672" cy="248"/>
          </a:xfrm>
        </p:grpSpPr>
        <p:sp>
          <p:nvSpPr>
            <p:cNvPr id="77902" name="Oval 407">
              <a:extLst>
                <a:ext uri="{FF2B5EF4-FFF2-40B4-BE49-F238E27FC236}">
                  <a16:creationId xmlns:a16="http://schemas.microsoft.com/office/drawing/2014/main" id="{EFAC6722-3E22-4750-AF4E-8B7A90D0F3B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03" name="Rectangle 410">
              <a:extLst>
                <a:ext uri="{FF2B5EF4-FFF2-40B4-BE49-F238E27FC236}">
                  <a16:creationId xmlns:a16="http://schemas.microsoft.com/office/drawing/2014/main" id="{047C93FD-538D-4E76-98C7-3C7ADBA4EE7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04" name="Oval 411">
              <a:extLst>
                <a:ext uri="{FF2B5EF4-FFF2-40B4-BE49-F238E27FC236}">
                  <a16:creationId xmlns:a16="http://schemas.microsoft.com/office/drawing/2014/main" id="{6BA438DB-4A43-4C0C-B074-C37A5226443F}"/>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905" name="Group 185">
              <a:extLst>
                <a:ext uri="{FF2B5EF4-FFF2-40B4-BE49-F238E27FC236}">
                  <a16:creationId xmlns:a16="http://schemas.microsoft.com/office/drawing/2014/main" id="{A6235D18-A963-41D7-9E38-71A705A36170}"/>
                </a:ext>
              </a:extLst>
            </p:cNvPr>
            <p:cNvGrpSpPr>
              <a:grpSpLocks/>
            </p:cNvGrpSpPr>
            <p:nvPr/>
          </p:nvGrpSpPr>
          <p:grpSpPr bwMode="auto">
            <a:xfrm>
              <a:off x="4530" y="1287"/>
              <a:ext cx="377" cy="75"/>
              <a:chOff x="2468" y="1332"/>
              <a:chExt cx="310" cy="60"/>
            </a:xfrm>
          </p:grpSpPr>
          <p:sp>
            <p:nvSpPr>
              <p:cNvPr id="77908" name="Freeform 186">
                <a:extLst>
                  <a:ext uri="{FF2B5EF4-FFF2-40B4-BE49-F238E27FC236}">
                    <a16:creationId xmlns:a16="http://schemas.microsoft.com/office/drawing/2014/main" id="{F1C2D692-F317-4F91-9A15-9247099FC9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a:extLst>
                  <a:ext uri="{FF2B5EF4-FFF2-40B4-BE49-F238E27FC236}">
                    <a16:creationId xmlns:a16="http://schemas.microsoft.com/office/drawing/2014/main" id="{8D84F030-2E7C-43DF-B49F-7E74B983BF4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a:extLst>
                <a:ext uri="{FF2B5EF4-FFF2-40B4-BE49-F238E27FC236}">
                  <a16:creationId xmlns:a16="http://schemas.microsoft.com/office/drawing/2014/main" id="{AEE27397-0015-40B8-94B5-4F00F191BA0C}"/>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a:extLst>
                <a:ext uri="{FF2B5EF4-FFF2-40B4-BE49-F238E27FC236}">
                  <a16:creationId xmlns:a16="http://schemas.microsoft.com/office/drawing/2014/main" id="{918F8D71-F867-4B18-B004-8D91CB256C1A}"/>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1" name="Group 190">
            <a:extLst>
              <a:ext uri="{FF2B5EF4-FFF2-40B4-BE49-F238E27FC236}">
                <a16:creationId xmlns:a16="http://schemas.microsoft.com/office/drawing/2014/main" id="{D204FC08-70E2-45A1-BD21-AFA60B7E3A86}"/>
              </a:ext>
            </a:extLst>
          </p:cNvPr>
          <p:cNvGrpSpPr>
            <a:grpSpLocks/>
          </p:cNvGrpSpPr>
          <p:nvPr/>
        </p:nvGrpSpPr>
        <p:grpSpPr bwMode="auto">
          <a:xfrm>
            <a:off x="7924800" y="2062163"/>
            <a:ext cx="698500" cy="355600"/>
            <a:chOff x="4396" y="1245"/>
            <a:chExt cx="672" cy="248"/>
          </a:xfrm>
        </p:grpSpPr>
        <p:sp>
          <p:nvSpPr>
            <p:cNvPr id="77894" name="Oval 407">
              <a:extLst>
                <a:ext uri="{FF2B5EF4-FFF2-40B4-BE49-F238E27FC236}">
                  <a16:creationId xmlns:a16="http://schemas.microsoft.com/office/drawing/2014/main" id="{AE8643A0-388F-4DC9-97AD-48EC6235FDE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95" name="Rectangle 410">
              <a:extLst>
                <a:ext uri="{FF2B5EF4-FFF2-40B4-BE49-F238E27FC236}">
                  <a16:creationId xmlns:a16="http://schemas.microsoft.com/office/drawing/2014/main" id="{3A0872CA-DFC5-46D5-92B8-823CBA3D4D5D}"/>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96" name="Oval 411">
              <a:extLst>
                <a:ext uri="{FF2B5EF4-FFF2-40B4-BE49-F238E27FC236}">
                  <a16:creationId xmlns:a16="http://schemas.microsoft.com/office/drawing/2014/main" id="{ABE305D6-0805-4230-9EFA-1768983A409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897" name="Group 194">
              <a:extLst>
                <a:ext uri="{FF2B5EF4-FFF2-40B4-BE49-F238E27FC236}">
                  <a16:creationId xmlns:a16="http://schemas.microsoft.com/office/drawing/2014/main" id="{AF75B30F-21D4-4D39-AC59-A0545022815C}"/>
                </a:ext>
              </a:extLst>
            </p:cNvPr>
            <p:cNvGrpSpPr>
              <a:grpSpLocks/>
            </p:cNvGrpSpPr>
            <p:nvPr/>
          </p:nvGrpSpPr>
          <p:grpSpPr bwMode="auto">
            <a:xfrm>
              <a:off x="4530" y="1287"/>
              <a:ext cx="377" cy="75"/>
              <a:chOff x="2468" y="1332"/>
              <a:chExt cx="310" cy="60"/>
            </a:xfrm>
          </p:grpSpPr>
          <p:sp>
            <p:nvSpPr>
              <p:cNvPr id="77900" name="Freeform 195">
                <a:extLst>
                  <a:ext uri="{FF2B5EF4-FFF2-40B4-BE49-F238E27FC236}">
                    <a16:creationId xmlns:a16="http://schemas.microsoft.com/office/drawing/2014/main" id="{EDF89C5A-2B30-4469-99AD-B91B7A3441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a:extLst>
                  <a:ext uri="{FF2B5EF4-FFF2-40B4-BE49-F238E27FC236}">
                    <a16:creationId xmlns:a16="http://schemas.microsoft.com/office/drawing/2014/main" id="{C68F90FB-1B64-4B7E-928B-D51E53CB7B1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a:extLst>
                <a:ext uri="{FF2B5EF4-FFF2-40B4-BE49-F238E27FC236}">
                  <a16:creationId xmlns:a16="http://schemas.microsoft.com/office/drawing/2014/main" id="{2B4E2D44-7CAB-45F2-A37D-8429473C6778}"/>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a:extLst>
                <a:ext uri="{FF2B5EF4-FFF2-40B4-BE49-F238E27FC236}">
                  <a16:creationId xmlns:a16="http://schemas.microsoft.com/office/drawing/2014/main" id="{8493DE50-BFC2-47F8-BE51-CFDF479B9CA0}"/>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200">
            <a:extLst>
              <a:ext uri="{FF2B5EF4-FFF2-40B4-BE49-F238E27FC236}">
                <a16:creationId xmlns:a16="http://schemas.microsoft.com/office/drawing/2014/main" id="{3CA742F2-2DB0-4097-A8A0-D54D44C776B8}"/>
              </a:ext>
            </a:extLst>
          </p:cNvPr>
          <p:cNvGrpSpPr>
            <a:grpSpLocks/>
          </p:cNvGrpSpPr>
          <p:nvPr/>
        </p:nvGrpSpPr>
        <p:grpSpPr bwMode="auto">
          <a:xfrm>
            <a:off x="8750301" y="3165475"/>
            <a:ext cx="1033463" cy="801688"/>
            <a:chOff x="4045" y="1955"/>
            <a:chExt cx="651" cy="505"/>
          </a:xfrm>
        </p:grpSpPr>
        <p:grpSp>
          <p:nvGrpSpPr>
            <p:cNvPr id="77882" name="Group 123">
              <a:extLst>
                <a:ext uri="{FF2B5EF4-FFF2-40B4-BE49-F238E27FC236}">
                  <a16:creationId xmlns:a16="http://schemas.microsoft.com/office/drawing/2014/main" id="{21F395A8-9AC0-4C4E-B9CE-61E478616E4D}"/>
                </a:ext>
              </a:extLst>
            </p:cNvPr>
            <p:cNvGrpSpPr>
              <a:grpSpLocks/>
            </p:cNvGrpSpPr>
            <p:nvPr/>
          </p:nvGrpSpPr>
          <p:grpSpPr bwMode="auto">
            <a:xfrm rot="3346875">
              <a:off x="3958" y="2042"/>
              <a:ext cx="282" cy="108"/>
              <a:chOff x="5078" y="1860"/>
              <a:chExt cx="282" cy="108"/>
            </a:xfrm>
          </p:grpSpPr>
          <p:sp>
            <p:nvSpPr>
              <p:cNvPr id="77892" name="Rectangle 124">
                <a:extLst>
                  <a:ext uri="{FF2B5EF4-FFF2-40B4-BE49-F238E27FC236}">
                    <a16:creationId xmlns:a16="http://schemas.microsoft.com/office/drawing/2014/main" id="{737FB9BB-7E8B-44ED-98D0-E87EF8E8B1CF}"/>
                  </a:ext>
                </a:extLst>
              </p:cNvPr>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893" name="Rectangle 125">
                <a:extLst>
                  <a:ext uri="{FF2B5EF4-FFF2-40B4-BE49-F238E27FC236}">
                    <a16:creationId xmlns:a16="http://schemas.microsoft.com/office/drawing/2014/main" id="{1021D9FF-680B-40DF-97F8-31109786EFE5}"/>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883" name="Group 126">
              <a:extLst>
                <a:ext uri="{FF2B5EF4-FFF2-40B4-BE49-F238E27FC236}">
                  <a16:creationId xmlns:a16="http://schemas.microsoft.com/office/drawing/2014/main" id="{8CE50127-545E-4B5C-A0E0-75467ACBB83F}"/>
                </a:ext>
              </a:extLst>
            </p:cNvPr>
            <p:cNvGrpSpPr>
              <a:grpSpLocks/>
            </p:cNvGrpSpPr>
            <p:nvPr/>
          </p:nvGrpSpPr>
          <p:grpSpPr bwMode="auto">
            <a:xfrm rot="3215306">
              <a:off x="4158" y="2108"/>
              <a:ext cx="282" cy="108"/>
              <a:chOff x="5078" y="1860"/>
              <a:chExt cx="282" cy="108"/>
            </a:xfrm>
          </p:grpSpPr>
          <p:sp>
            <p:nvSpPr>
              <p:cNvPr id="77890" name="Rectangle 127">
                <a:extLst>
                  <a:ext uri="{FF2B5EF4-FFF2-40B4-BE49-F238E27FC236}">
                    <a16:creationId xmlns:a16="http://schemas.microsoft.com/office/drawing/2014/main" id="{E95EE7C6-7646-445A-9A71-6A47780FCBB5}"/>
                  </a:ext>
                </a:extLst>
              </p:cNvPr>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891" name="Rectangle 128">
                <a:extLst>
                  <a:ext uri="{FF2B5EF4-FFF2-40B4-BE49-F238E27FC236}">
                    <a16:creationId xmlns:a16="http://schemas.microsoft.com/office/drawing/2014/main" id="{31115FE1-7C96-41E8-AA62-283250624320}"/>
                  </a:ext>
                </a:extLst>
              </p:cNvPr>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884" name="Group 129">
              <a:extLst>
                <a:ext uri="{FF2B5EF4-FFF2-40B4-BE49-F238E27FC236}">
                  <a16:creationId xmlns:a16="http://schemas.microsoft.com/office/drawing/2014/main" id="{AB886D6F-EF98-408B-ADB7-21E6DC0BEFE6}"/>
                </a:ext>
              </a:extLst>
            </p:cNvPr>
            <p:cNvGrpSpPr>
              <a:grpSpLocks/>
            </p:cNvGrpSpPr>
            <p:nvPr/>
          </p:nvGrpSpPr>
          <p:grpSpPr bwMode="auto">
            <a:xfrm rot="3051000">
              <a:off x="4380" y="2184"/>
              <a:ext cx="282" cy="108"/>
              <a:chOff x="5078" y="1860"/>
              <a:chExt cx="282" cy="108"/>
            </a:xfrm>
          </p:grpSpPr>
          <p:sp>
            <p:nvSpPr>
              <p:cNvPr id="77888" name="Rectangle 130">
                <a:extLst>
                  <a:ext uri="{FF2B5EF4-FFF2-40B4-BE49-F238E27FC236}">
                    <a16:creationId xmlns:a16="http://schemas.microsoft.com/office/drawing/2014/main" id="{EABDE903-EC0E-4617-8249-9C30D62BF491}"/>
                  </a:ext>
                </a:extLst>
              </p:cNvPr>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889" name="Rectangle 131">
                <a:extLst>
                  <a:ext uri="{FF2B5EF4-FFF2-40B4-BE49-F238E27FC236}">
                    <a16:creationId xmlns:a16="http://schemas.microsoft.com/office/drawing/2014/main" id="{30C03C8B-BD34-44CC-9D01-01A679A46A12}"/>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7885" name="Line 133">
              <a:extLst>
                <a:ext uri="{FF2B5EF4-FFF2-40B4-BE49-F238E27FC236}">
                  <a16:creationId xmlns:a16="http://schemas.microsoft.com/office/drawing/2014/main" id="{739CB8BB-5A93-4561-8116-0BC7E8E22CEB}"/>
                </a:ext>
              </a:extLst>
            </p:cNvPr>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a:extLst>
                <a:ext uri="{FF2B5EF4-FFF2-40B4-BE49-F238E27FC236}">
                  <a16:creationId xmlns:a16="http://schemas.microsoft.com/office/drawing/2014/main" id="{6885DC28-4E88-41A3-AA21-34EA41047558}"/>
                </a:ext>
              </a:extLst>
            </p:cNvPr>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a:extLst>
                <a:ext uri="{FF2B5EF4-FFF2-40B4-BE49-F238E27FC236}">
                  <a16:creationId xmlns:a16="http://schemas.microsoft.com/office/drawing/2014/main" id="{333FCC7B-BE23-46DE-8305-F9FDF9614F8D}"/>
                </a:ext>
              </a:extLst>
            </p:cNvPr>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3" name="Group 201">
            <a:extLst>
              <a:ext uri="{FF2B5EF4-FFF2-40B4-BE49-F238E27FC236}">
                <a16:creationId xmlns:a16="http://schemas.microsoft.com/office/drawing/2014/main" id="{4BA2D7F8-EB0E-4701-AE9C-D1AE4F5C9F45}"/>
              </a:ext>
            </a:extLst>
          </p:cNvPr>
          <p:cNvGrpSpPr>
            <a:grpSpLocks/>
          </p:cNvGrpSpPr>
          <p:nvPr/>
        </p:nvGrpSpPr>
        <p:grpSpPr bwMode="auto">
          <a:xfrm>
            <a:off x="9023350" y="3948113"/>
            <a:ext cx="698500" cy="355600"/>
            <a:chOff x="4396" y="1245"/>
            <a:chExt cx="672" cy="248"/>
          </a:xfrm>
        </p:grpSpPr>
        <p:sp>
          <p:nvSpPr>
            <p:cNvPr id="77874" name="Oval 407">
              <a:extLst>
                <a:ext uri="{FF2B5EF4-FFF2-40B4-BE49-F238E27FC236}">
                  <a16:creationId xmlns:a16="http://schemas.microsoft.com/office/drawing/2014/main" id="{8530F7F5-57DC-4CDC-BE62-F64AD7A8229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75" name="Rectangle 410">
              <a:extLst>
                <a:ext uri="{FF2B5EF4-FFF2-40B4-BE49-F238E27FC236}">
                  <a16:creationId xmlns:a16="http://schemas.microsoft.com/office/drawing/2014/main" id="{34CD0FC7-ED6A-46F2-B320-98660BF54A51}"/>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76" name="Oval 411">
              <a:extLst>
                <a:ext uri="{FF2B5EF4-FFF2-40B4-BE49-F238E27FC236}">
                  <a16:creationId xmlns:a16="http://schemas.microsoft.com/office/drawing/2014/main" id="{B0D749ED-4F4E-4200-AF50-41B748D28949}"/>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877" name="Group 205">
              <a:extLst>
                <a:ext uri="{FF2B5EF4-FFF2-40B4-BE49-F238E27FC236}">
                  <a16:creationId xmlns:a16="http://schemas.microsoft.com/office/drawing/2014/main" id="{664E2A8F-164F-4F8F-81DE-706C66C71A15}"/>
                </a:ext>
              </a:extLst>
            </p:cNvPr>
            <p:cNvGrpSpPr>
              <a:grpSpLocks/>
            </p:cNvGrpSpPr>
            <p:nvPr/>
          </p:nvGrpSpPr>
          <p:grpSpPr bwMode="auto">
            <a:xfrm>
              <a:off x="4530" y="1287"/>
              <a:ext cx="377" cy="75"/>
              <a:chOff x="2468" y="1332"/>
              <a:chExt cx="310" cy="60"/>
            </a:xfrm>
          </p:grpSpPr>
          <p:sp>
            <p:nvSpPr>
              <p:cNvPr id="77880" name="Freeform 206">
                <a:extLst>
                  <a:ext uri="{FF2B5EF4-FFF2-40B4-BE49-F238E27FC236}">
                    <a16:creationId xmlns:a16="http://schemas.microsoft.com/office/drawing/2014/main" id="{AAD583C2-6A67-47B1-AE39-2C5CDDEC222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a:extLst>
                  <a:ext uri="{FF2B5EF4-FFF2-40B4-BE49-F238E27FC236}">
                    <a16:creationId xmlns:a16="http://schemas.microsoft.com/office/drawing/2014/main" id="{5C3FE3F6-6B73-4E47-B81D-FA6D4F98B9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a:extLst>
                <a:ext uri="{FF2B5EF4-FFF2-40B4-BE49-F238E27FC236}">
                  <a16:creationId xmlns:a16="http://schemas.microsoft.com/office/drawing/2014/main" id="{6D02310D-74EB-4C80-807E-8824C2630DBA}"/>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a:extLst>
                <a:ext uri="{FF2B5EF4-FFF2-40B4-BE49-F238E27FC236}">
                  <a16:creationId xmlns:a16="http://schemas.microsoft.com/office/drawing/2014/main" id="{6BE479D5-2477-426F-A6C3-A05F181DD140}"/>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4" name="Group 210">
            <a:extLst>
              <a:ext uri="{FF2B5EF4-FFF2-40B4-BE49-F238E27FC236}">
                <a16:creationId xmlns:a16="http://schemas.microsoft.com/office/drawing/2014/main" id="{217D8992-A866-407C-AA60-2F5CAD689705}"/>
              </a:ext>
            </a:extLst>
          </p:cNvPr>
          <p:cNvGrpSpPr>
            <a:grpSpLocks/>
          </p:cNvGrpSpPr>
          <p:nvPr/>
        </p:nvGrpSpPr>
        <p:grpSpPr bwMode="auto">
          <a:xfrm>
            <a:off x="8120063" y="5016500"/>
            <a:ext cx="698500" cy="355600"/>
            <a:chOff x="4396" y="1245"/>
            <a:chExt cx="672" cy="248"/>
          </a:xfrm>
        </p:grpSpPr>
        <p:sp>
          <p:nvSpPr>
            <p:cNvPr id="77866" name="Oval 407">
              <a:extLst>
                <a:ext uri="{FF2B5EF4-FFF2-40B4-BE49-F238E27FC236}">
                  <a16:creationId xmlns:a16="http://schemas.microsoft.com/office/drawing/2014/main" id="{6CA563D9-0F83-466F-8B4C-4FD4BE3FD98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67" name="Rectangle 410">
              <a:extLst>
                <a:ext uri="{FF2B5EF4-FFF2-40B4-BE49-F238E27FC236}">
                  <a16:creationId xmlns:a16="http://schemas.microsoft.com/office/drawing/2014/main" id="{ABB2FD2B-DC27-497B-AC28-877B0CA21044}"/>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68" name="Oval 411">
              <a:extLst>
                <a:ext uri="{FF2B5EF4-FFF2-40B4-BE49-F238E27FC236}">
                  <a16:creationId xmlns:a16="http://schemas.microsoft.com/office/drawing/2014/main" id="{ABA4DB96-BC3B-459A-B2EB-C09B9A3434F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869" name="Group 214">
              <a:extLst>
                <a:ext uri="{FF2B5EF4-FFF2-40B4-BE49-F238E27FC236}">
                  <a16:creationId xmlns:a16="http://schemas.microsoft.com/office/drawing/2014/main" id="{1CA64550-5665-445A-9BB1-549611ABEC21}"/>
                </a:ext>
              </a:extLst>
            </p:cNvPr>
            <p:cNvGrpSpPr>
              <a:grpSpLocks/>
            </p:cNvGrpSpPr>
            <p:nvPr/>
          </p:nvGrpSpPr>
          <p:grpSpPr bwMode="auto">
            <a:xfrm>
              <a:off x="4530" y="1287"/>
              <a:ext cx="377" cy="75"/>
              <a:chOff x="2468" y="1332"/>
              <a:chExt cx="310" cy="60"/>
            </a:xfrm>
          </p:grpSpPr>
          <p:sp>
            <p:nvSpPr>
              <p:cNvPr id="77872" name="Freeform 215">
                <a:extLst>
                  <a:ext uri="{FF2B5EF4-FFF2-40B4-BE49-F238E27FC236}">
                    <a16:creationId xmlns:a16="http://schemas.microsoft.com/office/drawing/2014/main" id="{68CC3DB1-06BD-4C08-B988-D44F9E1718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a:extLst>
                  <a:ext uri="{FF2B5EF4-FFF2-40B4-BE49-F238E27FC236}">
                    <a16:creationId xmlns:a16="http://schemas.microsoft.com/office/drawing/2014/main" id="{21E8B3B6-E41E-4566-BEDB-051AA12EC46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a:extLst>
                <a:ext uri="{FF2B5EF4-FFF2-40B4-BE49-F238E27FC236}">
                  <a16:creationId xmlns:a16="http://schemas.microsoft.com/office/drawing/2014/main" id="{A95C93B4-388B-40EE-BC33-0F374E487DDE}"/>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a:extLst>
                <a:ext uri="{FF2B5EF4-FFF2-40B4-BE49-F238E27FC236}">
                  <a16:creationId xmlns:a16="http://schemas.microsoft.com/office/drawing/2014/main" id="{592BC983-03CB-408F-B18A-F8FD770F9D2E}"/>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5" name="Group 221">
            <a:extLst>
              <a:ext uri="{FF2B5EF4-FFF2-40B4-BE49-F238E27FC236}">
                <a16:creationId xmlns:a16="http://schemas.microsoft.com/office/drawing/2014/main" id="{A0176FF6-0FC5-4DF0-B02A-A4333ACFA815}"/>
              </a:ext>
            </a:extLst>
          </p:cNvPr>
          <p:cNvGrpSpPr>
            <a:grpSpLocks/>
          </p:cNvGrpSpPr>
          <p:nvPr/>
        </p:nvGrpSpPr>
        <p:grpSpPr bwMode="auto">
          <a:xfrm>
            <a:off x="7081839" y="4462464"/>
            <a:ext cx="738187" cy="1385887"/>
            <a:chOff x="2345" y="1140"/>
            <a:chExt cx="528" cy="1084"/>
          </a:xfrm>
        </p:grpSpPr>
        <p:sp>
          <p:nvSpPr>
            <p:cNvPr id="77856" name="Line 222">
              <a:extLst>
                <a:ext uri="{FF2B5EF4-FFF2-40B4-BE49-F238E27FC236}">
                  <a16:creationId xmlns:a16="http://schemas.microsoft.com/office/drawing/2014/main" id="{5E14661B-DB2E-4E58-9FCB-FB392103BF93}"/>
                </a:ext>
              </a:extLst>
            </p:cNvPr>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a:extLst>
                <a:ext uri="{FF2B5EF4-FFF2-40B4-BE49-F238E27FC236}">
                  <a16:creationId xmlns:a16="http://schemas.microsoft.com/office/drawing/2014/main" id="{AFDFA0A4-CD82-49B9-B167-D0F490545440}"/>
                </a:ext>
              </a:extLst>
            </p:cNvPr>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a:extLst>
                <a:ext uri="{FF2B5EF4-FFF2-40B4-BE49-F238E27FC236}">
                  <a16:creationId xmlns:a16="http://schemas.microsoft.com/office/drawing/2014/main" id="{A2FA9D91-D771-499F-BE34-F067EB963D5A}"/>
                </a:ext>
              </a:extLst>
            </p:cNvPr>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a:extLst>
                <a:ext uri="{FF2B5EF4-FFF2-40B4-BE49-F238E27FC236}">
                  <a16:creationId xmlns:a16="http://schemas.microsoft.com/office/drawing/2014/main" id="{25839BE9-76B7-4A4E-8948-1AE2384ECE27}"/>
                </a:ext>
              </a:extLst>
            </p:cNvPr>
            <p:cNvGrpSpPr>
              <a:grpSpLocks/>
            </p:cNvGrpSpPr>
            <p:nvPr/>
          </p:nvGrpSpPr>
          <p:grpSpPr bwMode="auto">
            <a:xfrm>
              <a:off x="2345" y="1140"/>
              <a:ext cx="503" cy="444"/>
              <a:chOff x="-44" y="1473"/>
              <a:chExt cx="981" cy="1105"/>
            </a:xfrm>
          </p:grpSpPr>
          <p:pic>
            <p:nvPicPr>
              <p:cNvPr id="77864" name="Picture 226" descr="desktop_computer_stylized_medium">
                <a:extLst>
                  <a:ext uri="{FF2B5EF4-FFF2-40B4-BE49-F238E27FC236}">
                    <a16:creationId xmlns:a16="http://schemas.microsoft.com/office/drawing/2014/main" id="{6CB3FFA5-E3AF-4E9F-89AC-136862355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a:extLst>
                  <a:ext uri="{FF2B5EF4-FFF2-40B4-BE49-F238E27FC236}">
                    <a16:creationId xmlns:a16="http://schemas.microsoft.com/office/drawing/2014/main" id="{925EC5E4-9E72-4F56-BEFD-2EE7892A389B}"/>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77860" name="Text Box 228">
              <a:extLst>
                <a:ext uri="{FF2B5EF4-FFF2-40B4-BE49-F238E27FC236}">
                  <a16:creationId xmlns:a16="http://schemas.microsoft.com/office/drawing/2014/main" id="{194B8DA2-7B58-45AB-AE42-0EAC90FC5FCF}"/>
                </a:ext>
              </a:extLst>
            </p:cNvPr>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7861" name="Group 229">
              <a:extLst>
                <a:ext uri="{FF2B5EF4-FFF2-40B4-BE49-F238E27FC236}">
                  <a16:creationId xmlns:a16="http://schemas.microsoft.com/office/drawing/2014/main" id="{538BC72B-184F-4157-AA24-60313C777DAE}"/>
                </a:ext>
              </a:extLst>
            </p:cNvPr>
            <p:cNvGrpSpPr>
              <a:grpSpLocks/>
            </p:cNvGrpSpPr>
            <p:nvPr/>
          </p:nvGrpSpPr>
          <p:grpSpPr bwMode="auto">
            <a:xfrm>
              <a:off x="2357" y="1780"/>
              <a:ext cx="503" cy="444"/>
              <a:chOff x="-44" y="1473"/>
              <a:chExt cx="981" cy="1105"/>
            </a:xfrm>
          </p:grpSpPr>
          <p:pic>
            <p:nvPicPr>
              <p:cNvPr id="77862" name="Picture 230" descr="desktop_computer_stylized_medium">
                <a:extLst>
                  <a:ext uri="{FF2B5EF4-FFF2-40B4-BE49-F238E27FC236}">
                    <a16:creationId xmlns:a16="http://schemas.microsoft.com/office/drawing/2014/main" id="{85722BD4-AA0E-457C-9E4A-CD6709F5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a:extLst>
                  <a:ext uri="{FF2B5EF4-FFF2-40B4-BE49-F238E27FC236}">
                    <a16:creationId xmlns:a16="http://schemas.microsoft.com/office/drawing/2014/main" id="{44AEE784-4016-4629-B1E7-9167897F47DA}"/>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3" name="灯片编号占位符 2">
            <a:extLst>
              <a:ext uri="{FF2B5EF4-FFF2-40B4-BE49-F238E27FC236}">
                <a16:creationId xmlns:a16="http://schemas.microsoft.com/office/drawing/2014/main" id="{411AA1A7-E0A2-4337-BF5D-45C1038BF13A}"/>
              </a:ext>
            </a:extLst>
          </p:cNvPr>
          <p:cNvSpPr>
            <a:spLocks noGrp="1"/>
          </p:cNvSpPr>
          <p:nvPr>
            <p:ph type="sldNum" sz="quarter" idx="12"/>
          </p:nvPr>
        </p:nvSpPr>
        <p:spPr/>
        <p:txBody>
          <a:bodyPr/>
          <a:lstStyle/>
          <a:p>
            <a:fld id="{91F2D4EF-46D4-4764-B373-FC59CD1D281E}" type="slidenum">
              <a:rPr lang="zh-CN" altLang="en-US" smtClean="0"/>
              <a:t>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1000"/>
                                        <p:tgtEl>
                                          <p:spTgt spid="23"/>
                                        </p:tgtEl>
                                      </p:cBhvr>
                                    </p:animEffect>
                                  </p:childTnLst>
                                </p:cTn>
                              </p:par>
                              <p:par>
                                <p:cTn id="13" presetID="9" presetClass="entr" presetSubtype="0" fill="hold" nodeType="withEffect">
                                  <p:stCondLst>
                                    <p:cond delay="0"/>
                                  </p:stCondLst>
                                  <p:childTnLst>
                                    <p:set>
                                      <p:cBhvr>
                                        <p:cTn id="14" dur="1" fill="hold">
                                          <p:stCondLst>
                                            <p:cond delay="0"/>
                                          </p:stCondLst>
                                        </p:cTn>
                                        <p:tgtEl>
                                          <p:spTgt spid="151">
                                            <p:txEl>
                                              <p:pRg st="0" end="0"/>
                                            </p:txEl>
                                          </p:spTgt>
                                        </p:tgtEl>
                                        <p:attrNameLst>
                                          <p:attrName>style.visibility</p:attrName>
                                        </p:attrNameLst>
                                      </p:cBhvr>
                                      <p:to>
                                        <p:strVal val="visible"/>
                                      </p:to>
                                    </p:set>
                                    <p:animEffect transition="in" filter="dissolve">
                                      <p:cBhvr>
                                        <p:cTn id="15" dur="500"/>
                                        <p:tgtEl>
                                          <p:spTgt spid="151">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1">
                                            <p:txEl>
                                              <p:pRg st="1" end="1"/>
                                            </p:txEl>
                                          </p:spTgt>
                                        </p:tgtEl>
                                        <p:attrNameLst>
                                          <p:attrName>style.visibility</p:attrName>
                                        </p:attrNameLst>
                                      </p:cBhvr>
                                      <p:to>
                                        <p:strVal val="visible"/>
                                      </p:to>
                                    </p:set>
                                    <p:animEffect transition="in" filter="dissolve">
                                      <p:cBhvr>
                                        <p:cTn id="18" dur="500"/>
                                        <p:tgtEl>
                                          <p:spTgt spid="151">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
                                            <p:txEl>
                                              <p:pRg st="2" end="2"/>
                                            </p:txEl>
                                          </p:spTgt>
                                        </p:tgtEl>
                                        <p:attrNameLst>
                                          <p:attrName>style.visibility</p:attrName>
                                        </p:attrNameLst>
                                      </p:cBhvr>
                                      <p:to>
                                        <p:strVal val="visible"/>
                                      </p:to>
                                    </p:set>
                                    <p:animEffect transition="in" filter="dissolve">
                                      <p:cBhvr>
                                        <p:cTn id="21" dur="500"/>
                                        <p:tgtEl>
                                          <p:spTgt spid="151">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1000"/>
                                        <p:tgtEl>
                                          <p:spTgt spid="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3" name="组合 32"/>
          <p:cNvGrpSpPr/>
          <p:nvPr/>
        </p:nvGrpSpPr>
        <p:grpSpPr>
          <a:xfrm>
            <a:off x="515938" y="1514317"/>
            <a:ext cx="3224791" cy="526730"/>
            <a:chOff x="722008" y="1303131"/>
            <a:chExt cx="3079125" cy="502938"/>
          </a:xfrm>
        </p:grpSpPr>
        <p:sp>
          <p:nvSpPr>
            <p:cNvPr id="34" name="流程图: 手动输入 6"/>
            <p:cNvSpPr/>
            <p:nvPr/>
          </p:nvSpPr>
          <p:spPr>
            <a:xfrm rot="5400000" flipV="1">
              <a:off x="2117325" y="98592"/>
              <a:ext cx="475861" cy="289175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50 w 10000"/>
                <a:gd name="connsiteY0-102" fmla="*/ 916 h 10175"/>
                <a:gd name="connsiteX1-103" fmla="*/ 9911 w 10000"/>
                <a:gd name="connsiteY1-104" fmla="*/ 0 h 10175"/>
                <a:gd name="connsiteX2-105" fmla="*/ 10000 w 10000"/>
                <a:gd name="connsiteY2-106" fmla="*/ 10175 h 10175"/>
                <a:gd name="connsiteX3-107" fmla="*/ 0 w 10000"/>
                <a:gd name="connsiteY3-108" fmla="*/ 10175 h 10175"/>
                <a:gd name="connsiteX4-109" fmla="*/ 50 w 10000"/>
                <a:gd name="connsiteY4-110" fmla="*/ 916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916"/>
                  </a:moveTo>
                  <a:lnTo>
                    <a:pt x="9911" y="0"/>
                  </a:lnTo>
                  <a:cubicBezTo>
                    <a:pt x="9941" y="3334"/>
                    <a:pt x="9970" y="6841"/>
                    <a:pt x="10000" y="10175"/>
                  </a:cubicBezTo>
                  <a:lnTo>
                    <a:pt x="0" y="10175"/>
                  </a:lnTo>
                  <a:cubicBezTo>
                    <a:pt x="35" y="7110"/>
                    <a:pt x="15" y="3981"/>
                    <a:pt x="50" y="91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35" name="组合 34"/>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351237" y="1335869"/>
              <a:ext cx="24498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分片相关字段</a:t>
              </a:r>
            </a:p>
          </p:txBody>
        </p:sp>
      </p:grpSp>
      <p:grpSp>
        <p:nvGrpSpPr>
          <p:cNvPr id="25" name="组合 24"/>
          <p:cNvGrpSpPr/>
          <p:nvPr/>
        </p:nvGrpSpPr>
        <p:grpSpPr>
          <a:xfrm>
            <a:off x="1506206" y="2735389"/>
            <a:ext cx="9832353" cy="830997"/>
            <a:chOff x="3912525" y="2322955"/>
            <a:chExt cx="6291058" cy="1846203"/>
          </a:xfrm>
        </p:grpSpPr>
        <p:sp>
          <p:nvSpPr>
            <p:cNvPr id="26" name="矩形: 圆角 25"/>
            <p:cNvSpPr/>
            <p:nvPr/>
          </p:nvSpPr>
          <p:spPr>
            <a:xfrm>
              <a:off x="3912525" y="2322955"/>
              <a:ext cx="6129273" cy="180672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27" name="文本框 26"/>
            <p:cNvSpPr txBox="1"/>
            <p:nvPr/>
          </p:nvSpPr>
          <p:spPr>
            <a:xfrm>
              <a:off x="3958990" y="2322955"/>
              <a:ext cx="6244593" cy="1846203"/>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16bit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，同一个</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分组的标识。是为了使分片后的各数据报片最后能准确地重装，</a:t>
              </a:r>
            </a:p>
          </p:txBody>
        </p:sp>
      </p:grpSp>
      <p:grpSp>
        <p:nvGrpSpPr>
          <p:cNvPr id="39" name="组合 38"/>
          <p:cNvGrpSpPr/>
          <p:nvPr/>
        </p:nvGrpSpPr>
        <p:grpSpPr>
          <a:xfrm>
            <a:off x="1106296" y="2259852"/>
            <a:ext cx="2063648" cy="476221"/>
            <a:chOff x="1403750" y="3593123"/>
            <a:chExt cx="2063648" cy="476221"/>
          </a:xfrm>
        </p:grpSpPr>
        <p:grpSp>
          <p:nvGrpSpPr>
            <p:cNvPr id="40" name="组合 39"/>
            <p:cNvGrpSpPr/>
            <p:nvPr/>
          </p:nvGrpSpPr>
          <p:grpSpPr>
            <a:xfrm>
              <a:off x="1403750" y="3593123"/>
              <a:ext cx="490436" cy="476221"/>
              <a:chOff x="1403750" y="3593123"/>
              <a:chExt cx="808892" cy="785446"/>
            </a:xfrm>
          </p:grpSpPr>
          <p:sp>
            <p:nvSpPr>
              <p:cNvPr id="42"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2" y="3593123"/>
              <a:ext cx="148146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标识：</a:t>
              </a:r>
            </a:p>
          </p:txBody>
        </p:sp>
      </p:grpSp>
      <p:grpSp>
        <p:nvGrpSpPr>
          <p:cNvPr id="44" name="组合 43"/>
          <p:cNvGrpSpPr/>
          <p:nvPr/>
        </p:nvGrpSpPr>
        <p:grpSpPr>
          <a:xfrm>
            <a:off x="1524110" y="4203048"/>
            <a:ext cx="9579497" cy="1663557"/>
            <a:chOff x="4650627" y="2323882"/>
            <a:chExt cx="6129273" cy="2253683"/>
          </a:xfrm>
        </p:grpSpPr>
        <p:sp>
          <p:nvSpPr>
            <p:cNvPr id="45" name="矩形: 圆角 44"/>
            <p:cNvSpPr/>
            <p:nvPr/>
          </p:nvSpPr>
          <p:spPr>
            <a:xfrm>
              <a:off x="4650627" y="2323882"/>
              <a:ext cx="6129273" cy="137177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46" name="文本框 45"/>
            <p:cNvSpPr txBox="1"/>
            <p:nvPr/>
          </p:nvSpPr>
          <p:spPr>
            <a:xfrm>
              <a:off x="4732797" y="2451088"/>
              <a:ext cx="5992416" cy="2126477"/>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3bit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有意义。最低位为</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MF</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MF=1</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即表示后面还有分片的数据报，</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MF=0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表示这已是若干数据报片的最后一个。第二位记为</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DF</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，当</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DF=0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时才允许分片</a:t>
              </a:r>
            </a:p>
            <a:p>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47" name="组合 46"/>
          <p:cNvGrpSpPr/>
          <p:nvPr/>
        </p:nvGrpSpPr>
        <p:grpSpPr>
          <a:xfrm>
            <a:off x="1106296" y="3698348"/>
            <a:ext cx="2063648" cy="476221"/>
            <a:chOff x="1403750" y="3593123"/>
            <a:chExt cx="2063648" cy="476221"/>
          </a:xfrm>
        </p:grpSpPr>
        <p:grpSp>
          <p:nvGrpSpPr>
            <p:cNvPr id="48" name="组合 47"/>
            <p:cNvGrpSpPr/>
            <p:nvPr/>
          </p:nvGrpSpPr>
          <p:grpSpPr>
            <a:xfrm>
              <a:off x="1403750" y="3593123"/>
              <a:ext cx="490436" cy="476221"/>
              <a:chOff x="1403750" y="3593123"/>
              <a:chExt cx="808892" cy="785446"/>
            </a:xfrm>
          </p:grpSpPr>
          <p:sp>
            <p:nvSpPr>
              <p:cNvPr id="62"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2" y="3593123"/>
              <a:ext cx="148146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标志：</a:t>
              </a:r>
            </a:p>
          </p:txBody>
        </p:sp>
      </p:grpSp>
      <p:grpSp>
        <p:nvGrpSpPr>
          <p:cNvPr id="50" name="组合 49"/>
          <p:cNvGrpSpPr/>
          <p:nvPr/>
        </p:nvGrpSpPr>
        <p:grpSpPr>
          <a:xfrm>
            <a:off x="1506206" y="5994854"/>
            <a:ext cx="9597401" cy="721159"/>
            <a:chOff x="4650628" y="2323882"/>
            <a:chExt cx="4279892" cy="1293474"/>
          </a:xfrm>
        </p:grpSpPr>
        <p:sp>
          <p:nvSpPr>
            <p:cNvPr id="51" name="矩形: 圆角 50"/>
            <p:cNvSpPr/>
            <p:nvPr/>
          </p:nvSpPr>
          <p:spPr>
            <a:xfrm>
              <a:off x="4650628" y="2323882"/>
              <a:ext cx="4279892"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2" name="文本框 51"/>
            <p:cNvSpPr txBox="1"/>
            <p:nvPr/>
          </p:nvSpPr>
          <p:spPr>
            <a:xfrm>
              <a:off x="4731911" y="2657900"/>
              <a:ext cx="4174725" cy="828044"/>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每个分片在整个报文（分组）中的位置（</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8</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字节为度量单位）</a:t>
              </a:r>
            </a:p>
          </p:txBody>
        </p:sp>
      </p:grpSp>
      <p:grpSp>
        <p:nvGrpSpPr>
          <p:cNvPr id="53" name="组合 52"/>
          <p:cNvGrpSpPr/>
          <p:nvPr/>
        </p:nvGrpSpPr>
        <p:grpSpPr>
          <a:xfrm>
            <a:off x="1088390" y="5490155"/>
            <a:ext cx="2063648" cy="476221"/>
            <a:chOff x="1403750" y="3593123"/>
            <a:chExt cx="2063648" cy="476221"/>
          </a:xfrm>
        </p:grpSpPr>
        <p:grpSp>
          <p:nvGrpSpPr>
            <p:cNvPr id="54" name="组合 53"/>
            <p:cNvGrpSpPr/>
            <p:nvPr/>
          </p:nvGrpSpPr>
          <p:grpSpPr>
            <a:xfrm>
              <a:off x="1403750" y="3593123"/>
              <a:ext cx="490436" cy="476221"/>
              <a:chOff x="1403750" y="3593123"/>
              <a:chExt cx="808892" cy="785446"/>
            </a:xfrm>
          </p:grpSpPr>
          <p:sp>
            <p:nvSpPr>
              <p:cNvPr id="56"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p:cNvSpPr txBox="1">
              <a:spLocks noChangeArrowheads="1"/>
            </p:cNvSpPr>
            <p:nvPr/>
          </p:nvSpPr>
          <p:spPr bwMode="auto">
            <a:xfrm>
              <a:off x="1985932" y="3593123"/>
              <a:ext cx="148146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片偏移：</a:t>
              </a:r>
            </a:p>
          </p:txBody>
        </p:sp>
      </p:grpSp>
      <p:sp>
        <p:nvSpPr>
          <p:cNvPr id="2" name="灯片编号占位符 1">
            <a:extLst>
              <a:ext uri="{FF2B5EF4-FFF2-40B4-BE49-F238E27FC236}">
                <a16:creationId xmlns:a16="http://schemas.microsoft.com/office/drawing/2014/main" id="{C893B2DD-E993-4746-AEC4-C50C84D9CDC3}"/>
              </a:ext>
            </a:extLst>
          </p:cNvPr>
          <p:cNvSpPr>
            <a:spLocks noGrp="1"/>
          </p:cNvSpPr>
          <p:nvPr>
            <p:ph type="sldNum" sz="quarter" idx="12"/>
          </p:nvPr>
        </p:nvSpPr>
        <p:spPr/>
        <p:txBody>
          <a:bodyPr/>
          <a:lstStyle/>
          <a:p>
            <a:fld id="{91F2D4EF-46D4-4764-B373-FC59CD1D281E}" type="slidenum">
              <a:rPr lang="zh-CN" altLang="en-US" smtClean="0"/>
              <a:t>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6310F23A-68F2-4AAE-82F4-96B773AB8070}"/>
              </a:ext>
            </a:extLst>
          </p:cNvPr>
          <p:cNvGrpSpPr>
            <a:grpSpLocks/>
          </p:cNvGrpSpPr>
          <p:nvPr/>
        </p:nvGrpSpPr>
        <p:grpSpPr bwMode="auto">
          <a:xfrm>
            <a:off x="2646363" y="1412876"/>
            <a:ext cx="6970712" cy="701675"/>
            <a:chOff x="855" y="1460"/>
            <a:chExt cx="4227" cy="278"/>
          </a:xfrm>
        </p:grpSpPr>
        <p:sp>
          <p:nvSpPr>
            <p:cNvPr id="79909" name="Rectangle 6">
              <a:extLst>
                <a:ext uri="{FF2B5EF4-FFF2-40B4-BE49-F238E27FC236}">
                  <a16:creationId xmlns:a16="http://schemas.microsoft.com/office/drawing/2014/main" id="{3C0ED256-B95A-4325-9CE5-7FC6C378194F}"/>
                </a:ext>
              </a:extLst>
            </p:cNvPr>
            <p:cNvSpPr>
              <a:spLocks noChangeArrowheads="1"/>
            </p:cNvSpPr>
            <p:nvPr/>
          </p:nvSpPr>
          <p:spPr bwMode="auto">
            <a:xfrm>
              <a:off x="855" y="1460"/>
              <a:ext cx="524" cy="278"/>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en-US" altLang="zh-CN" sz="2000" u="none">
                  <a:solidFill>
                    <a:srgbClr val="000099"/>
                  </a:solidFill>
                  <a:latin typeface="Verdana" panose="020B0604030504040204" pitchFamily="34" charset="0"/>
                  <a:ea typeface="隶书" panose="02010509060101010101" pitchFamily="49" charset="-122"/>
                </a:rPr>
                <a:t>IP </a:t>
              </a:r>
              <a:r>
                <a:rPr kumimoji="1" lang="zh-CN" altLang="en-US" sz="2000" u="none">
                  <a:solidFill>
                    <a:srgbClr val="000099"/>
                  </a:solidFill>
                  <a:latin typeface="Verdana" panose="020B0604030504040204" pitchFamily="34" charset="0"/>
                  <a:ea typeface="隶书" panose="02010509060101010101" pitchFamily="49" charset="-122"/>
                </a:rPr>
                <a:t>头</a:t>
              </a:r>
            </a:p>
          </p:txBody>
        </p:sp>
        <p:sp>
          <p:nvSpPr>
            <p:cNvPr id="79910" name="Rectangle 7">
              <a:extLst>
                <a:ext uri="{FF2B5EF4-FFF2-40B4-BE49-F238E27FC236}">
                  <a16:creationId xmlns:a16="http://schemas.microsoft.com/office/drawing/2014/main" id="{62BFAD45-7A3E-4EE8-AE90-50B0AA2EE96E}"/>
                </a:ext>
              </a:extLst>
            </p:cNvPr>
            <p:cNvSpPr>
              <a:spLocks noChangeArrowheads="1"/>
            </p:cNvSpPr>
            <p:nvPr/>
          </p:nvSpPr>
          <p:spPr bwMode="auto">
            <a:xfrm>
              <a:off x="1368" y="1460"/>
              <a:ext cx="3714" cy="278"/>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数据区（</a:t>
              </a:r>
              <a:r>
                <a:rPr kumimoji="1" lang="en-US" altLang="zh-CN" sz="2000" u="none">
                  <a:solidFill>
                    <a:srgbClr val="FFFF00"/>
                  </a:solidFill>
                  <a:latin typeface="Verdana" panose="020B0604030504040204" pitchFamily="34" charset="0"/>
                  <a:ea typeface="隶书" panose="02010509060101010101" pitchFamily="49" charset="-122"/>
                </a:rPr>
                <a:t>3980</a:t>
              </a:r>
              <a:r>
                <a:rPr kumimoji="1" lang="zh-CN" altLang="en-US" u="none">
                  <a:solidFill>
                    <a:srgbClr val="FFFF00"/>
                  </a:solidFill>
                </a:rPr>
                <a:t>字节</a:t>
              </a:r>
              <a:r>
                <a:rPr kumimoji="1" lang="en-US" altLang="zh-CN" u="none">
                  <a:solidFill>
                    <a:srgbClr val="FFFF00"/>
                  </a:solidFill>
                </a:rPr>
                <a:t>, </a:t>
              </a:r>
              <a:r>
                <a:rPr kumimoji="1" lang="zh-CN" altLang="en-US" u="none">
                  <a:solidFill>
                    <a:srgbClr val="FFFF00"/>
                  </a:solidFill>
                </a:rPr>
                <a:t>共</a:t>
              </a:r>
              <a:r>
                <a:rPr kumimoji="1" lang="en-US" altLang="zh-CN" sz="2000" u="none">
                  <a:solidFill>
                    <a:srgbClr val="FFFF00"/>
                  </a:solidFill>
                  <a:latin typeface="Verdana" panose="020B0604030504040204" pitchFamily="34" charset="0"/>
                  <a:ea typeface="隶书" panose="02010509060101010101" pitchFamily="49" charset="-122"/>
                </a:rPr>
                <a:t>4000 </a:t>
              </a:r>
              <a:r>
                <a:rPr kumimoji="1" lang="zh-CN" altLang="en-US" sz="2000" u="none">
                  <a:solidFill>
                    <a:srgbClr val="FFFF00"/>
                  </a:solidFill>
                  <a:latin typeface="Verdana" panose="020B0604030504040204" pitchFamily="34" charset="0"/>
                  <a:ea typeface="隶书" panose="02010509060101010101" pitchFamily="49" charset="-122"/>
                </a:rPr>
                <a:t>字节）</a:t>
              </a:r>
            </a:p>
          </p:txBody>
        </p:sp>
      </p:grpSp>
      <p:grpSp>
        <p:nvGrpSpPr>
          <p:cNvPr id="3" name="Group 8">
            <a:extLst>
              <a:ext uri="{FF2B5EF4-FFF2-40B4-BE49-F238E27FC236}">
                <a16:creationId xmlns:a16="http://schemas.microsoft.com/office/drawing/2014/main" id="{20F060AE-9D85-4F33-942B-17F6166BA450}"/>
              </a:ext>
            </a:extLst>
          </p:cNvPr>
          <p:cNvGrpSpPr>
            <a:grpSpLocks/>
          </p:cNvGrpSpPr>
          <p:nvPr/>
        </p:nvGrpSpPr>
        <p:grpSpPr bwMode="auto">
          <a:xfrm>
            <a:off x="3019426" y="2116138"/>
            <a:ext cx="2271713" cy="830262"/>
            <a:chOff x="1070" y="1975"/>
            <a:chExt cx="1378" cy="329"/>
          </a:xfrm>
        </p:grpSpPr>
        <p:sp>
          <p:nvSpPr>
            <p:cNvPr id="79906" name="Line 9">
              <a:extLst>
                <a:ext uri="{FF2B5EF4-FFF2-40B4-BE49-F238E27FC236}">
                  <a16:creationId xmlns:a16="http://schemas.microsoft.com/office/drawing/2014/main" id="{7AC1730A-900D-418E-9E5B-D0F5291C9C99}"/>
                </a:ext>
              </a:extLst>
            </p:cNvPr>
            <p:cNvSpPr>
              <a:spLocks noChangeShapeType="1"/>
            </p:cNvSpPr>
            <p:nvPr/>
          </p:nvSpPr>
          <p:spPr bwMode="auto">
            <a:xfrm>
              <a:off x="1070" y="1975"/>
              <a:ext cx="0" cy="206"/>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7" name="Line 10">
              <a:extLst>
                <a:ext uri="{FF2B5EF4-FFF2-40B4-BE49-F238E27FC236}">
                  <a16:creationId xmlns:a16="http://schemas.microsoft.com/office/drawing/2014/main" id="{28D8DA6E-C361-42DD-9135-70DA80A3C813}"/>
                </a:ext>
              </a:extLst>
            </p:cNvPr>
            <p:cNvSpPr>
              <a:spLocks noChangeShapeType="1"/>
            </p:cNvSpPr>
            <p:nvPr/>
          </p:nvSpPr>
          <p:spPr bwMode="auto">
            <a:xfrm>
              <a:off x="1070" y="2181"/>
              <a:ext cx="524"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8" name="Rectangle 11">
              <a:extLst>
                <a:ext uri="{FF2B5EF4-FFF2-40B4-BE49-F238E27FC236}">
                  <a16:creationId xmlns:a16="http://schemas.microsoft.com/office/drawing/2014/main" id="{A4311976-1370-44E8-AAF6-1495AA911D83}"/>
                </a:ext>
              </a:extLst>
            </p:cNvPr>
            <p:cNvSpPr>
              <a:spLocks noChangeArrowheads="1"/>
            </p:cNvSpPr>
            <p:nvPr/>
          </p:nvSpPr>
          <p:spPr bwMode="auto">
            <a:xfrm>
              <a:off x="1625" y="2067"/>
              <a:ext cx="823" cy="2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en-US" altLang="zh-CN" sz="2000" u="none">
                  <a:solidFill>
                    <a:srgbClr val="080808"/>
                  </a:solidFill>
                  <a:latin typeface="Verdana" panose="020B0604030504040204" pitchFamily="34" charset="0"/>
                  <a:ea typeface="华文新魏" panose="02010800040101010101" pitchFamily="2" charset="-122"/>
                </a:rPr>
                <a:t>ID = 100</a:t>
              </a:r>
            </a:p>
          </p:txBody>
        </p:sp>
      </p:grpSp>
      <p:grpSp>
        <p:nvGrpSpPr>
          <p:cNvPr id="79879" name="Group 13">
            <a:extLst>
              <a:ext uri="{FF2B5EF4-FFF2-40B4-BE49-F238E27FC236}">
                <a16:creationId xmlns:a16="http://schemas.microsoft.com/office/drawing/2014/main" id="{789DEE18-0F79-4A8F-9B4A-0FA88D41B22E}"/>
              </a:ext>
            </a:extLst>
          </p:cNvPr>
          <p:cNvGrpSpPr>
            <a:grpSpLocks/>
          </p:cNvGrpSpPr>
          <p:nvPr/>
        </p:nvGrpSpPr>
        <p:grpSpPr bwMode="auto">
          <a:xfrm>
            <a:off x="1566863" y="3646489"/>
            <a:ext cx="3016250" cy="701675"/>
            <a:chOff x="277" y="2396"/>
            <a:chExt cx="2048" cy="278"/>
          </a:xfrm>
        </p:grpSpPr>
        <p:sp>
          <p:nvSpPr>
            <p:cNvPr id="79904" name="Rectangle 14">
              <a:extLst>
                <a:ext uri="{FF2B5EF4-FFF2-40B4-BE49-F238E27FC236}">
                  <a16:creationId xmlns:a16="http://schemas.microsoft.com/office/drawing/2014/main" id="{7C1A3FAF-1555-4065-8161-738D74452539}"/>
                </a:ext>
              </a:extLst>
            </p:cNvPr>
            <p:cNvSpPr>
              <a:spLocks noChangeArrowheads="1"/>
            </p:cNvSpPr>
            <p:nvPr/>
          </p:nvSpPr>
          <p:spPr bwMode="auto">
            <a:xfrm>
              <a:off x="277" y="2396"/>
              <a:ext cx="513" cy="278"/>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000099"/>
                  </a:solidFill>
                  <a:latin typeface="Verdana" panose="020B0604030504040204" pitchFamily="34" charset="0"/>
                  <a:ea typeface="隶书" panose="02010509060101010101" pitchFamily="49" charset="-122"/>
                </a:rPr>
                <a:t>片头</a:t>
              </a:r>
            </a:p>
          </p:txBody>
        </p:sp>
        <p:sp>
          <p:nvSpPr>
            <p:cNvPr id="79905" name="Rectangle 15">
              <a:extLst>
                <a:ext uri="{FF2B5EF4-FFF2-40B4-BE49-F238E27FC236}">
                  <a16:creationId xmlns:a16="http://schemas.microsoft.com/office/drawing/2014/main" id="{E7860C2B-1FA3-4CAC-8818-FC022D25D5CA}"/>
                </a:ext>
              </a:extLst>
            </p:cNvPr>
            <p:cNvSpPr>
              <a:spLocks noChangeArrowheads="1"/>
            </p:cNvSpPr>
            <p:nvPr/>
          </p:nvSpPr>
          <p:spPr bwMode="auto">
            <a:xfrm>
              <a:off x="792" y="2396"/>
              <a:ext cx="1533" cy="278"/>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 </a:t>
              </a:r>
              <a:r>
                <a:rPr kumimoji="1" lang="en-US" altLang="zh-CN" sz="2000" u="none">
                  <a:solidFill>
                    <a:srgbClr val="FFFF00"/>
                  </a:solidFill>
                  <a:latin typeface="Verdana" panose="020B0604030504040204" pitchFamily="34" charset="0"/>
                  <a:ea typeface="隶书" panose="02010509060101010101" pitchFamily="49" charset="-122"/>
                </a:rPr>
                <a:t>1</a:t>
              </a:r>
              <a:r>
                <a:rPr kumimoji="1" lang="zh-CN" altLang="en-US" u="none">
                  <a:solidFill>
                    <a:srgbClr val="FFFF00"/>
                  </a:solidFill>
                  <a:latin typeface="Verdana" panose="020B0604030504040204" pitchFamily="34" charset="0"/>
                  <a:ea typeface="隶书" panose="02010509060101010101" pitchFamily="49" charset="-122"/>
                </a:rPr>
                <a:t>（</a:t>
              </a:r>
              <a:r>
                <a:rPr kumimoji="1" lang="en-US" altLang="zh-CN" u="none">
                  <a:solidFill>
                    <a:srgbClr val="FFFF00"/>
                  </a:solidFill>
                  <a:latin typeface="Verdana" panose="020B0604030504040204" pitchFamily="34" charset="0"/>
                  <a:ea typeface="隶书" panose="02010509060101010101" pitchFamily="49" charset="-122"/>
                </a:rPr>
                <a:t>1480</a:t>
              </a:r>
              <a:r>
                <a:rPr kumimoji="1" lang="zh-CN" altLang="en-US" u="none">
                  <a:solidFill>
                    <a:srgbClr val="FFFF00"/>
                  </a:solidFill>
                  <a:latin typeface="Verdana" panose="020B0604030504040204" pitchFamily="34" charset="0"/>
                  <a:ea typeface="隶书" panose="02010509060101010101" pitchFamily="49" charset="-122"/>
                </a:rPr>
                <a:t>）</a:t>
              </a:r>
            </a:p>
          </p:txBody>
        </p:sp>
      </p:grpSp>
      <p:sp>
        <p:nvSpPr>
          <p:cNvPr id="79880" name="Rectangle 17">
            <a:extLst>
              <a:ext uri="{FF2B5EF4-FFF2-40B4-BE49-F238E27FC236}">
                <a16:creationId xmlns:a16="http://schemas.microsoft.com/office/drawing/2014/main" id="{D710DBEF-DBFD-4471-9C4E-EE09AD2CC810}"/>
              </a:ext>
            </a:extLst>
          </p:cNvPr>
          <p:cNvSpPr>
            <a:spLocks noChangeArrowheads="1"/>
          </p:cNvSpPr>
          <p:nvPr/>
        </p:nvSpPr>
        <p:spPr bwMode="auto">
          <a:xfrm>
            <a:off x="8832851" y="3646489"/>
            <a:ext cx="1655763" cy="701675"/>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a:t>
            </a:r>
            <a:r>
              <a:rPr kumimoji="1" lang="en-US" altLang="zh-CN" sz="2000" u="none">
                <a:solidFill>
                  <a:srgbClr val="FFFF00"/>
                </a:solidFill>
                <a:latin typeface="Verdana" panose="020B0604030504040204" pitchFamily="34" charset="0"/>
                <a:ea typeface="隶书" panose="02010509060101010101" pitchFamily="49" charset="-122"/>
              </a:rPr>
              <a:t>3 </a:t>
            </a:r>
            <a:r>
              <a:rPr kumimoji="1" lang="en-US" altLang="zh-CN" u="none">
                <a:solidFill>
                  <a:srgbClr val="FFFF00"/>
                </a:solidFill>
                <a:latin typeface="Verdana" panose="020B0604030504040204" pitchFamily="34" charset="0"/>
                <a:ea typeface="隶书" panose="02010509060101010101" pitchFamily="49" charset="-122"/>
              </a:rPr>
              <a:t>(1020)</a:t>
            </a:r>
          </a:p>
        </p:txBody>
      </p:sp>
      <p:sp>
        <p:nvSpPr>
          <p:cNvPr id="79881" name="Rectangle 18">
            <a:extLst>
              <a:ext uri="{FF2B5EF4-FFF2-40B4-BE49-F238E27FC236}">
                <a16:creationId xmlns:a16="http://schemas.microsoft.com/office/drawing/2014/main" id="{0B1378F5-DC82-4CD3-8664-2A38CC2164EF}"/>
              </a:ext>
            </a:extLst>
          </p:cNvPr>
          <p:cNvSpPr>
            <a:spLocks noChangeArrowheads="1"/>
          </p:cNvSpPr>
          <p:nvPr/>
        </p:nvSpPr>
        <p:spPr bwMode="auto">
          <a:xfrm>
            <a:off x="8040688" y="3646489"/>
            <a:ext cx="792162" cy="701675"/>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000099"/>
                </a:solidFill>
                <a:latin typeface="Verdana" panose="020B0604030504040204" pitchFamily="34" charset="0"/>
                <a:ea typeface="隶书" panose="02010509060101010101" pitchFamily="49" charset="-122"/>
              </a:rPr>
              <a:t>片头</a:t>
            </a:r>
          </a:p>
        </p:txBody>
      </p:sp>
      <p:grpSp>
        <p:nvGrpSpPr>
          <p:cNvPr id="79882" name="Group 19">
            <a:extLst>
              <a:ext uri="{FF2B5EF4-FFF2-40B4-BE49-F238E27FC236}">
                <a16:creationId xmlns:a16="http://schemas.microsoft.com/office/drawing/2014/main" id="{F0064702-129F-4B9E-9187-02DEE289A167}"/>
              </a:ext>
            </a:extLst>
          </p:cNvPr>
          <p:cNvGrpSpPr>
            <a:grpSpLocks/>
          </p:cNvGrpSpPr>
          <p:nvPr/>
        </p:nvGrpSpPr>
        <p:grpSpPr bwMode="auto">
          <a:xfrm>
            <a:off x="4795839" y="3646489"/>
            <a:ext cx="3100387" cy="701675"/>
            <a:chOff x="277" y="2396"/>
            <a:chExt cx="2048" cy="278"/>
          </a:xfrm>
        </p:grpSpPr>
        <p:sp>
          <p:nvSpPr>
            <p:cNvPr id="79902" name="Rectangle 20">
              <a:extLst>
                <a:ext uri="{FF2B5EF4-FFF2-40B4-BE49-F238E27FC236}">
                  <a16:creationId xmlns:a16="http://schemas.microsoft.com/office/drawing/2014/main" id="{17755952-94B1-423E-96B8-9519A237ACC2}"/>
                </a:ext>
              </a:extLst>
            </p:cNvPr>
            <p:cNvSpPr>
              <a:spLocks noChangeArrowheads="1"/>
            </p:cNvSpPr>
            <p:nvPr/>
          </p:nvSpPr>
          <p:spPr bwMode="auto">
            <a:xfrm>
              <a:off x="277" y="2396"/>
              <a:ext cx="513" cy="278"/>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000099"/>
                  </a:solidFill>
                  <a:latin typeface="Verdana" panose="020B0604030504040204" pitchFamily="34" charset="0"/>
                  <a:ea typeface="隶书" panose="02010509060101010101" pitchFamily="49" charset="-122"/>
                </a:rPr>
                <a:t>片头</a:t>
              </a:r>
            </a:p>
          </p:txBody>
        </p:sp>
        <p:sp>
          <p:nvSpPr>
            <p:cNvPr id="79903" name="Rectangle 21">
              <a:extLst>
                <a:ext uri="{FF2B5EF4-FFF2-40B4-BE49-F238E27FC236}">
                  <a16:creationId xmlns:a16="http://schemas.microsoft.com/office/drawing/2014/main" id="{1DEA30E7-E4C5-4839-BC06-FF0AAC3817EC}"/>
                </a:ext>
              </a:extLst>
            </p:cNvPr>
            <p:cNvSpPr>
              <a:spLocks noChangeArrowheads="1"/>
            </p:cNvSpPr>
            <p:nvPr/>
          </p:nvSpPr>
          <p:spPr bwMode="auto">
            <a:xfrm>
              <a:off x="792" y="2396"/>
              <a:ext cx="1533" cy="278"/>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 </a:t>
              </a:r>
              <a:r>
                <a:rPr kumimoji="1" lang="en-US" altLang="zh-CN" sz="2000" u="none">
                  <a:solidFill>
                    <a:srgbClr val="FFFF00"/>
                  </a:solidFill>
                  <a:latin typeface="Verdana" panose="020B0604030504040204" pitchFamily="34" charset="0"/>
                  <a:ea typeface="隶书" panose="02010509060101010101" pitchFamily="49" charset="-122"/>
                </a:rPr>
                <a:t>2</a:t>
              </a:r>
              <a:r>
                <a:rPr kumimoji="1" lang="zh-CN" altLang="en-US" u="none">
                  <a:solidFill>
                    <a:srgbClr val="FFFF00"/>
                  </a:solidFill>
                  <a:latin typeface="Verdana" panose="020B0604030504040204" pitchFamily="34" charset="0"/>
                  <a:ea typeface="隶书" panose="02010509060101010101" pitchFamily="49" charset="-122"/>
                </a:rPr>
                <a:t>（</a:t>
              </a:r>
              <a:r>
                <a:rPr kumimoji="1" lang="en-US" altLang="zh-CN" u="none">
                  <a:solidFill>
                    <a:srgbClr val="FFFF00"/>
                  </a:solidFill>
                  <a:latin typeface="Verdana" panose="020B0604030504040204" pitchFamily="34" charset="0"/>
                  <a:ea typeface="隶书" panose="02010509060101010101" pitchFamily="49" charset="-122"/>
                </a:rPr>
                <a:t>1480</a:t>
              </a:r>
              <a:r>
                <a:rPr kumimoji="1" lang="zh-CN" altLang="en-US" u="none">
                  <a:solidFill>
                    <a:srgbClr val="FFFF00"/>
                  </a:solidFill>
                  <a:latin typeface="Verdana" panose="020B0604030504040204" pitchFamily="34" charset="0"/>
                  <a:ea typeface="隶书" panose="02010509060101010101" pitchFamily="49" charset="-122"/>
                </a:rPr>
                <a:t>）</a:t>
              </a:r>
            </a:p>
          </p:txBody>
        </p:sp>
      </p:grpSp>
      <p:sp>
        <p:nvSpPr>
          <p:cNvPr id="79883" name="Line 22">
            <a:extLst>
              <a:ext uri="{FF2B5EF4-FFF2-40B4-BE49-F238E27FC236}">
                <a16:creationId xmlns:a16="http://schemas.microsoft.com/office/drawing/2014/main" id="{99DDBA70-7652-46A3-8378-F41DEF3B5420}"/>
              </a:ext>
            </a:extLst>
          </p:cNvPr>
          <p:cNvSpPr>
            <a:spLocks noChangeShapeType="1"/>
          </p:cNvSpPr>
          <p:nvPr/>
        </p:nvSpPr>
        <p:spPr bwMode="auto">
          <a:xfrm flipH="1">
            <a:off x="1558925" y="2114550"/>
            <a:ext cx="1085850" cy="150653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23">
            <a:extLst>
              <a:ext uri="{FF2B5EF4-FFF2-40B4-BE49-F238E27FC236}">
                <a16:creationId xmlns:a16="http://schemas.microsoft.com/office/drawing/2014/main" id="{63402147-2D02-4CC6-B646-73BE5FBBE0E7}"/>
              </a:ext>
            </a:extLst>
          </p:cNvPr>
          <p:cNvSpPr>
            <a:spLocks noChangeShapeType="1"/>
          </p:cNvSpPr>
          <p:nvPr/>
        </p:nvSpPr>
        <p:spPr bwMode="auto">
          <a:xfrm flipH="1">
            <a:off x="2389189" y="2116139"/>
            <a:ext cx="1087437" cy="1506537"/>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24">
            <a:extLst>
              <a:ext uri="{FF2B5EF4-FFF2-40B4-BE49-F238E27FC236}">
                <a16:creationId xmlns:a16="http://schemas.microsoft.com/office/drawing/2014/main" id="{9A6DFB46-69C3-4BEA-AC6A-475146B38DF5}"/>
              </a:ext>
            </a:extLst>
          </p:cNvPr>
          <p:cNvSpPr>
            <a:spLocks noChangeShapeType="1"/>
          </p:cNvSpPr>
          <p:nvPr/>
        </p:nvSpPr>
        <p:spPr bwMode="auto">
          <a:xfrm flipH="1">
            <a:off x="4583114" y="2144714"/>
            <a:ext cx="1087437" cy="1506537"/>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Line 25">
            <a:extLst>
              <a:ext uri="{FF2B5EF4-FFF2-40B4-BE49-F238E27FC236}">
                <a16:creationId xmlns:a16="http://schemas.microsoft.com/office/drawing/2014/main" id="{C90E83C3-E683-4D37-90E8-AD595C238A96}"/>
              </a:ext>
            </a:extLst>
          </p:cNvPr>
          <p:cNvSpPr>
            <a:spLocks noChangeShapeType="1"/>
          </p:cNvSpPr>
          <p:nvPr/>
        </p:nvSpPr>
        <p:spPr bwMode="auto">
          <a:xfrm flipH="1">
            <a:off x="5591176" y="2114550"/>
            <a:ext cx="68263" cy="1531938"/>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7" name="Line 26">
            <a:extLst>
              <a:ext uri="{FF2B5EF4-FFF2-40B4-BE49-F238E27FC236}">
                <a16:creationId xmlns:a16="http://schemas.microsoft.com/office/drawing/2014/main" id="{3C6C7A66-E2EF-42B8-986E-E08DCBDDBD29}"/>
              </a:ext>
            </a:extLst>
          </p:cNvPr>
          <p:cNvSpPr>
            <a:spLocks noChangeShapeType="1"/>
          </p:cNvSpPr>
          <p:nvPr/>
        </p:nvSpPr>
        <p:spPr bwMode="auto">
          <a:xfrm flipH="1">
            <a:off x="7896226" y="2114550"/>
            <a:ext cx="68263" cy="1531938"/>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Line 27">
            <a:extLst>
              <a:ext uri="{FF2B5EF4-FFF2-40B4-BE49-F238E27FC236}">
                <a16:creationId xmlns:a16="http://schemas.microsoft.com/office/drawing/2014/main" id="{EF5997FC-D928-49FE-B197-65D27E3AE6F3}"/>
              </a:ext>
            </a:extLst>
          </p:cNvPr>
          <p:cNvSpPr>
            <a:spLocks noChangeShapeType="1"/>
          </p:cNvSpPr>
          <p:nvPr/>
        </p:nvSpPr>
        <p:spPr bwMode="auto">
          <a:xfrm>
            <a:off x="7967663" y="2114551"/>
            <a:ext cx="931862" cy="1584325"/>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9" name="Line 28">
            <a:extLst>
              <a:ext uri="{FF2B5EF4-FFF2-40B4-BE49-F238E27FC236}">
                <a16:creationId xmlns:a16="http://schemas.microsoft.com/office/drawing/2014/main" id="{A501791C-C881-4936-A7FA-96C807E5EEDE}"/>
              </a:ext>
            </a:extLst>
          </p:cNvPr>
          <p:cNvSpPr>
            <a:spLocks noChangeShapeType="1"/>
          </p:cNvSpPr>
          <p:nvPr/>
        </p:nvSpPr>
        <p:spPr bwMode="auto">
          <a:xfrm>
            <a:off x="9551988" y="2063751"/>
            <a:ext cx="933450" cy="1584325"/>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0" name="Line 29">
            <a:extLst>
              <a:ext uri="{FF2B5EF4-FFF2-40B4-BE49-F238E27FC236}">
                <a16:creationId xmlns:a16="http://schemas.microsoft.com/office/drawing/2014/main" id="{FFB1CCFE-917F-475C-82BB-34A34F54C788}"/>
              </a:ext>
            </a:extLst>
          </p:cNvPr>
          <p:cNvSpPr>
            <a:spLocks noChangeShapeType="1"/>
          </p:cNvSpPr>
          <p:nvPr/>
        </p:nvSpPr>
        <p:spPr bwMode="auto">
          <a:xfrm>
            <a:off x="1900238" y="4375151"/>
            <a:ext cx="0" cy="9620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1" name="Line 30">
            <a:extLst>
              <a:ext uri="{FF2B5EF4-FFF2-40B4-BE49-F238E27FC236}">
                <a16:creationId xmlns:a16="http://schemas.microsoft.com/office/drawing/2014/main" id="{0D0FFEFF-C558-445A-9EED-F19A06C7067F}"/>
              </a:ext>
            </a:extLst>
          </p:cNvPr>
          <p:cNvSpPr>
            <a:spLocks noChangeShapeType="1"/>
          </p:cNvSpPr>
          <p:nvPr/>
        </p:nvSpPr>
        <p:spPr bwMode="auto">
          <a:xfrm>
            <a:off x="1900239" y="5337175"/>
            <a:ext cx="3397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2" name="Rectangle 31">
            <a:extLst>
              <a:ext uri="{FF2B5EF4-FFF2-40B4-BE49-F238E27FC236}">
                <a16:creationId xmlns:a16="http://schemas.microsoft.com/office/drawing/2014/main" id="{C5421686-F82F-4B9A-9254-F15BBE26506E}"/>
              </a:ext>
            </a:extLst>
          </p:cNvPr>
          <p:cNvSpPr>
            <a:spLocks noChangeArrowheads="1"/>
          </p:cNvSpPr>
          <p:nvPr/>
        </p:nvSpPr>
        <p:spPr bwMode="auto">
          <a:xfrm>
            <a:off x="2273301" y="4606925"/>
            <a:ext cx="1662113"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566738">
              <a:defRPr u="sng">
                <a:solidFill>
                  <a:schemeClr val="tx1"/>
                </a:solidFill>
                <a:latin typeface="Arial" panose="020B0604020202020204" pitchFamily="34" charset="0"/>
                <a:ea typeface="宋体" panose="02010600030101010101" pitchFamily="2" charset="-122"/>
              </a:defRPr>
            </a:lvl1pPr>
            <a:lvl2pPr marL="742950" indent="-285750" defTabSz="566738">
              <a:defRPr u="sng">
                <a:solidFill>
                  <a:schemeClr val="tx1"/>
                </a:solidFill>
                <a:latin typeface="Arial" panose="020B0604020202020204" pitchFamily="34" charset="0"/>
                <a:ea typeface="宋体" panose="02010600030101010101" pitchFamily="2" charset="-122"/>
              </a:defRPr>
            </a:lvl2pPr>
            <a:lvl3pPr marL="1143000" indent="-228600" defTabSz="566738">
              <a:defRPr u="sng">
                <a:solidFill>
                  <a:schemeClr val="tx1"/>
                </a:solidFill>
                <a:latin typeface="Arial" panose="020B0604020202020204" pitchFamily="34" charset="0"/>
                <a:ea typeface="宋体" panose="02010600030101010101" pitchFamily="2" charset="-122"/>
              </a:defRPr>
            </a:lvl3pPr>
            <a:lvl4pPr marL="1600200" indent="-228600" defTabSz="566738">
              <a:defRPr u="sng">
                <a:solidFill>
                  <a:schemeClr val="tx1"/>
                </a:solidFill>
                <a:latin typeface="Arial" panose="020B0604020202020204" pitchFamily="34" charset="0"/>
                <a:ea typeface="宋体" panose="02010600030101010101" pitchFamily="2" charset="-122"/>
              </a:defRPr>
            </a:lvl4pPr>
            <a:lvl5pPr marL="2057400" indent="-228600" defTabSz="566738">
              <a:defRPr u="sng">
                <a:solidFill>
                  <a:schemeClr val="tx1"/>
                </a:solidFill>
                <a:latin typeface="Arial" panose="020B0604020202020204" pitchFamily="34" charset="0"/>
                <a:ea typeface="宋体" panose="02010600030101010101" pitchFamily="2" charset="-122"/>
              </a:defRPr>
            </a:lvl5pPr>
            <a:lvl6pPr marL="25146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080808"/>
                </a:solidFill>
                <a:latin typeface="Verdana" panose="020B0604030504040204" pitchFamily="34" charset="0"/>
                <a:ea typeface="华文新魏" panose="02010800040101010101" pitchFamily="2" charset="-122"/>
              </a:rPr>
              <a:t>ID 	= 100</a:t>
            </a:r>
          </a:p>
          <a:p>
            <a:r>
              <a:rPr kumimoji="1" lang="en-US" altLang="zh-CN" sz="2000" u="none">
                <a:solidFill>
                  <a:srgbClr val="080808"/>
                </a:solidFill>
                <a:latin typeface="Verdana" panose="020B0604030504040204" pitchFamily="34" charset="0"/>
                <a:ea typeface="华文新魏" panose="02010800040101010101" pitchFamily="2" charset="-122"/>
              </a:rPr>
              <a:t>MF 	= 1</a:t>
            </a:r>
          </a:p>
          <a:p>
            <a:r>
              <a:rPr kumimoji="1" lang="en-US" altLang="zh-CN" sz="2000" u="none">
                <a:solidFill>
                  <a:srgbClr val="080808"/>
                </a:solidFill>
                <a:latin typeface="Verdana" panose="020B0604030504040204" pitchFamily="34" charset="0"/>
                <a:ea typeface="华文新魏" panose="02010800040101010101" pitchFamily="2" charset="-122"/>
              </a:rPr>
              <a:t>FO 	= 0</a:t>
            </a:r>
          </a:p>
          <a:p>
            <a:r>
              <a:rPr kumimoji="1" lang="en-US" altLang="zh-CN" sz="2000" u="none">
                <a:solidFill>
                  <a:srgbClr val="080808"/>
                </a:solidFill>
                <a:latin typeface="Verdana" panose="020B0604030504040204" pitchFamily="34" charset="0"/>
                <a:ea typeface="华文新魏" panose="02010800040101010101" pitchFamily="2" charset="-122"/>
              </a:rPr>
              <a:t>Len	= 1500</a:t>
            </a:r>
          </a:p>
        </p:txBody>
      </p:sp>
      <p:sp>
        <p:nvSpPr>
          <p:cNvPr id="79893" name="Line 32">
            <a:extLst>
              <a:ext uri="{FF2B5EF4-FFF2-40B4-BE49-F238E27FC236}">
                <a16:creationId xmlns:a16="http://schemas.microsoft.com/office/drawing/2014/main" id="{DBE52DBB-A8E1-4965-AD2A-81C25489C284}"/>
              </a:ext>
            </a:extLst>
          </p:cNvPr>
          <p:cNvSpPr>
            <a:spLocks noChangeShapeType="1"/>
          </p:cNvSpPr>
          <p:nvPr/>
        </p:nvSpPr>
        <p:spPr bwMode="auto">
          <a:xfrm>
            <a:off x="5159375" y="4375151"/>
            <a:ext cx="0" cy="9620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4" name="Line 33">
            <a:extLst>
              <a:ext uri="{FF2B5EF4-FFF2-40B4-BE49-F238E27FC236}">
                <a16:creationId xmlns:a16="http://schemas.microsoft.com/office/drawing/2014/main" id="{490D113B-5B0C-4400-94C1-776A85905FCB}"/>
              </a:ext>
            </a:extLst>
          </p:cNvPr>
          <p:cNvSpPr>
            <a:spLocks noChangeShapeType="1"/>
          </p:cNvSpPr>
          <p:nvPr/>
        </p:nvSpPr>
        <p:spPr bwMode="auto">
          <a:xfrm>
            <a:off x="5159376" y="5337175"/>
            <a:ext cx="3397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5" name="Line 34">
            <a:extLst>
              <a:ext uri="{FF2B5EF4-FFF2-40B4-BE49-F238E27FC236}">
                <a16:creationId xmlns:a16="http://schemas.microsoft.com/office/drawing/2014/main" id="{E75A1DBF-D8D8-49F3-BDD6-658B7876F967}"/>
              </a:ext>
            </a:extLst>
          </p:cNvPr>
          <p:cNvSpPr>
            <a:spLocks noChangeShapeType="1"/>
          </p:cNvSpPr>
          <p:nvPr/>
        </p:nvSpPr>
        <p:spPr bwMode="auto">
          <a:xfrm>
            <a:off x="8401050" y="4375151"/>
            <a:ext cx="0" cy="9620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6" name="Line 35">
            <a:extLst>
              <a:ext uri="{FF2B5EF4-FFF2-40B4-BE49-F238E27FC236}">
                <a16:creationId xmlns:a16="http://schemas.microsoft.com/office/drawing/2014/main" id="{8C29E61B-1171-4DE3-BBAE-66D032D048F5}"/>
              </a:ext>
            </a:extLst>
          </p:cNvPr>
          <p:cNvSpPr>
            <a:spLocks noChangeShapeType="1"/>
          </p:cNvSpPr>
          <p:nvPr/>
        </p:nvSpPr>
        <p:spPr bwMode="auto">
          <a:xfrm>
            <a:off x="8401050" y="5337175"/>
            <a:ext cx="33813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7" name="Rectangle 36">
            <a:extLst>
              <a:ext uri="{FF2B5EF4-FFF2-40B4-BE49-F238E27FC236}">
                <a16:creationId xmlns:a16="http://schemas.microsoft.com/office/drawing/2014/main" id="{B3C5785C-26AD-4362-9907-A028F89D0EDD}"/>
              </a:ext>
            </a:extLst>
          </p:cNvPr>
          <p:cNvSpPr>
            <a:spLocks noChangeArrowheads="1"/>
          </p:cNvSpPr>
          <p:nvPr/>
        </p:nvSpPr>
        <p:spPr bwMode="auto">
          <a:xfrm>
            <a:off x="5480051" y="4579939"/>
            <a:ext cx="1662113"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566738">
              <a:defRPr u="sng">
                <a:solidFill>
                  <a:schemeClr val="tx1"/>
                </a:solidFill>
                <a:latin typeface="Arial" panose="020B0604020202020204" pitchFamily="34" charset="0"/>
                <a:ea typeface="宋体" panose="02010600030101010101" pitchFamily="2" charset="-122"/>
              </a:defRPr>
            </a:lvl1pPr>
            <a:lvl2pPr marL="742950" indent="-285750" defTabSz="566738">
              <a:defRPr u="sng">
                <a:solidFill>
                  <a:schemeClr val="tx1"/>
                </a:solidFill>
                <a:latin typeface="Arial" panose="020B0604020202020204" pitchFamily="34" charset="0"/>
                <a:ea typeface="宋体" panose="02010600030101010101" pitchFamily="2" charset="-122"/>
              </a:defRPr>
            </a:lvl2pPr>
            <a:lvl3pPr marL="1143000" indent="-228600" defTabSz="566738">
              <a:defRPr u="sng">
                <a:solidFill>
                  <a:schemeClr val="tx1"/>
                </a:solidFill>
                <a:latin typeface="Arial" panose="020B0604020202020204" pitchFamily="34" charset="0"/>
                <a:ea typeface="宋体" panose="02010600030101010101" pitchFamily="2" charset="-122"/>
              </a:defRPr>
            </a:lvl3pPr>
            <a:lvl4pPr marL="1600200" indent="-228600" defTabSz="566738">
              <a:defRPr u="sng">
                <a:solidFill>
                  <a:schemeClr val="tx1"/>
                </a:solidFill>
                <a:latin typeface="Arial" panose="020B0604020202020204" pitchFamily="34" charset="0"/>
                <a:ea typeface="宋体" panose="02010600030101010101" pitchFamily="2" charset="-122"/>
              </a:defRPr>
            </a:lvl4pPr>
            <a:lvl5pPr marL="2057400" indent="-228600" defTabSz="566738">
              <a:defRPr u="sng">
                <a:solidFill>
                  <a:schemeClr val="tx1"/>
                </a:solidFill>
                <a:latin typeface="Arial" panose="020B0604020202020204" pitchFamily="34" charset="0"/>
                <a:ea typeface="宋体" panose="02010600030101010101" pitchFamily="2" charset="-122"/>
              </a:defRPr>
            </a:lvl5pPr>
            <a:lvl6pPr marL="25146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080808"/>
                </a:solidFill>
                <a:latin typeface="Verdana" panose="020B0604030504040204" pitchFamily="34" charset="0"/>
                <a:ea typeface="华文新魏" panose="02010800040101010101" pitchFamily="2" charset="-122"/>
              </a:rPr>
              <a:t>ID 	= 100</a:t>
            </a:r>
          </a:p>
          <a:p>
            <a:r>
              <a:rPr kumimoji="1" lang="en-US" altLang="zh-CN" sz="2000" u="none">
                <a:solidFill>
                  <a:srgbClr val="080808"/>
                </a:solidFill>
                <a:latin typeface="Verdana" panose="020B0604030504040204" pitchFamily="34" charset="0"/>
                <a:ea typeface="华文新魏" panose="02010800040101010101" pitchFamily="2" charset="-122"/>
              </a:rPr>
              <a:t>MF	= 1</a:t>
            </a:r>
          </a:p>
          <a:p>
            <a:r>
              <a:rPr kumimoji="1" lang="en-US" altLang="zh-CN" sz="2000" u="none">
                <a:solidFill>
                  <a:srgbClr val="080808"/>
                </a:solidFill>
                <a:latin typeface="Verdana" panose="020B0604030504040204" pitchFamily="34" charset="0"/>
                <a:ea typeface="华文新魏" panose="02010800040101010101" pitchFamily="2" charset="-122"/>
              </a:rPr>
              <a:t>FO 	= 185</a:t>
            </a:r>
            <a:r>
              <a:rPr kumimoji="1" lang="zh-CN" altLang="en-US" sz="2000" i="1" u="none">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000" i="1" u="none">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1480/8</a:t>
            </a:r>
            <a:r>
              <a:rPr kumimoji="1" lang="zh-CN" altLang="en-US" sz="2000" i="1" u="none">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p>
          <a:p>
            <a:r>
              <a:rPr kumimoji="1" lang="en-US" altLang="zh-CN" sz="2000" u="none">
                <a:solidFill>
                  <a:srgbClr val="080808"/>
                </a:solidFill>
                <a:latin typeface="Verdana" panose="020B0604030504040204" pitchFamily="34" charset="0"/>
                <a:ea typeface="华文新魏" panose="02010800040101010101" pitchFamily="2" charset="-122"/>
              </a:rPr>
              <a:t>Len	= 1500</a:t>
            </a:r>
          </a:p>
        </p:txBody>
      </p:sp>
      <p:sp>
        <p:nvSpPr>
          <p:cNvPr id="79898" name="Rectangle 37">
            <a:extLst>
              <a:ext uri="{FF2B5EF4-FFF2-40B4-BE49-F238E27FC236}">
                <a16:creationId xmlns:a16="http://schemas.microsoft.com/office/drawing/2014/main" id="{E82BE439-CEFA-4BB6-947D-61F9727882D6}"/>
              </a:ext>
            </a:extLst>
          </p:cNvPr>
          <p:cNvSpPr>
            <a:spLocks noChangeArrowheads="1"/>
          </p:cNvSpPr>
          <p:nvPr/>
        </p:nvSpPr>
        <p:spPr bwMode="auto">
          <a:xfrm>
            <a:off x="8723313" y="4554539"/>
            <a:ext cx="1662112"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566738">
              <a:defRPr u="sng">
                <a:solidFill>
                  <a:schemeClr val="tx1"/>
                </a:solidFill>
                <a:latin typeface="Arial" panose="020B0604020202020204" pitchFamily="34" charset="0"/>
                <a:ea typeface="宋体" panose="02010600030101010101" pitchFamily="2" charset="-122"/>
              </a:defRPr>
            </a:lvl1pPr>
            <a:lvl2pPr marL="742950" indent="-285750" defTabSz="566738">
              <a:defRPr u="sng">
                <a:solidFill>
                  <a:schemeClr val="tx1"/>
                </a:solidFill>
                <a:latin typeface="Arial" panose="020B0604020202020204" pitchFamily="34" charset="0"/>
                <a:ea typeface="宋体" panose="02010600030101010101" pitchFamily="2" charset="-122"/>
              </a:defRPr>
            </a:lvl2pPr>
            <a:lvl3pPr marL="1143000" indent="-228600" defTabSz="566738">
              <a:defRPr u="sng">
                <a:solidFill>
                  <a:schemeClr val="tx1"/>
                </a:solidFill>
                <a:latin typeface="Arial" panose="020B0604020202020204" pitchFamily="34" charset="0"/>
                <a:ea typeface="宋体" panose="02010600030101010101" pitchFamily="2" charset="-122"/>
              </a:defRPr>
            </a:lvl3pPr>
            <a:lvl4pPr marL="1600200" indent="-228600" defTabSz="566738">
              <a:defRPr u="sng">
                <a:solidFill>
                  <a:schemeClr val="tx1"/>
                </a:solidFill>
                <a:latin typeface="Arial" panose="020B0604020202020204" pitchFamily="34" charset="0"/>
                <a:ea typeface="宋体" panose="02010600030101010101" pitchFamily="2" charset="-122"/>
              </a:defRPr>
            </a:lvl4pPr>
            <a:lvl5pPr marL="2057400" indent="-228600" defTabSz="566738">
              <a:defRPr u="sng">
                <a:solidFill>
                  <a:schemeClr val="tx1"/>
                </a:solidFill>
                <a:latin typeface="Arial" panose="020B0604020202020204" pitchFamily="34" charset="0"/>
                <a:ea typeface="宋体" panose="02010600030101010101" pitchFamily="2" charset="-122"/>
              </a:defRPr>
            </a:lvl5pPr>
            <a:lvl6pPr marL="25146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dirty="0">
                <a:solidFill>
                  <a:srgbClr val="080808"/>
                </a:solidFill>
                <a:latin typeface="Verdana" panose="020B0604030504040204" pitchFamily="34" charset="0"/>
                <a:ea typeface="华文新魏" panose="02010800040101010101" pitchFamily="2" charset="-122"/>
              </a:rPr>
              <a:t>ID 	= 100</a:t>
            </a:r>
          </a:p>
          <a:p>
            <a:r>
              <a:rPr kumimoji="1" lang="en-US" altLang="zh-CN" sz="2000" u="none" dirty="0">
                <a:solidFill>
                  <a:srgbClr val="080808"/>
                </a:solidFill>
                <a:latin typeface="Verdana" panose="020B0604030504040204" pitchFamily="34" charset="0"/>
                <a:ea typeface="华文新魏" panose="02010800040101010101" pitchFamily="2" charset="-122"/>
              </a:rPr>
              <a:t>MF	= 0</a:t>
            </a:r>
          </a:p>
          <a:p>
            <a:r>
              <a:rPr kumimoji="1" lang="en-US" altLang="zh-CN" sz="2000" u="none" dirty="0">
                <a:solidFill>
                  <a:srgbClr val="080808"/>
                </a:solidFill>
                <a:latin typeface="Verdana" panose="020B0604030504040204" pitchFamily="34" charset="0"/>
                <a:ea typeface="华文新魏" panose="02010800040101010101" pitchFamily="2" charset="-122"/>
              </a:rPr>
              <a:t>FO 	= 370</a:t>
            </a:r>
          </a:p>
          <a:p>
            <a:r>
              <a:rPr kumimoji="1" lang="en-US" altLang="zh-CN" sz="2000" u="none" dirty="0">
                <a:solidFill>
                  <a:srgbClr val="080808"/>
                </a:solidFill>
                <a:latin typeface="Verdana" panose="020B0604030504040204" pitchFamily="34" charset="0"/>
                <a:ea typeface="华文新魏" panose="02010800040101010101" pitchFamily="2" charset="-122"/>
              </a:rPr>
              <a:t>Len	= 1040</a:t>
            </a:r>
          </a:p>
        </p:txBody>
      </p:sp>
      <p:sp>
        <p:nvSpPr>
          <p:cNvPr id="79899" name="Line 38">
            <a:extLst>
              <a:ext uri="{FF2B5EF4-FFF2-40B4-BE49-F238E27FC236}">
                <a16:creationId xmlns:a16="http://schemas.microsoft.com/office/drawing/2014/main" id="{3C789275-0722-4BF1-8453-85CF51A2806C}"/>
              </a:ext>
            </a:extLst>
          </p:cNvPr>
          <p:cNvSpPr>
            <a:spLocks noChangeShapeType="1"/>
          </p:cNvSpPr>
          <p:nvPr/>
        </p:nvSpPr>
        <p:spPr bwMode="auto">
          <a:xfrm>
            <a:off x="2625726" y="2146301"/>
            <a:ext cx="2341563" cy="148272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0" name="Line 39">
            <a:extLst>
              <a:ext uri="{FF2B5EF4-FFF2-40B4-BE49-F238E27FC236}">
                <a16:creationId xmlns:a16="http://schemas.microsoft.com/office/drawing/2014/main" id="{19EF0C88-D74E-402E-9D86-2D4F80DB6E91}"/>
              </a:ext>
            </a:extLst>
          </p:cNvPr>
          <p:cNvSpPr>
            <a:spLocks noChangeShapeType="1"/>
          </p:cNvSpPr>
          <p:nvPr/>
        </p:nvSpPr>
        <p:spPr bwMode="auto">
          <a:xfrm>
            <a:off x="3489326" y="2146301"/>
            <a:ext cx="2341563" cy="148272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1" name="Rectangle 60">
            <a:extLst>
              <a:ext uri="{FF2B5EF4-FFF2-40B4-BE49-F238E27FC236}">
                <a16:creationId xmlns:a16="http://schemas.microsoft.com/office/drawing/2014/main" id="{9376D1A3-430F-478B-997B-60C38BC32242}"/>
              </a:ext>
            </a:extLst>
          </p:cNvPr>
          <p:cNvSpPr>
            <a:spLocks noChangeArrowheads="1"/>
          </p:cNvSpPr>
          <p:nvPr/>
        </p:nvSpPr>
        <p:spPr bwMode="auto">
          <a:xfrm>
            <a:off x="6810376" y="2214563"/>
            <a:ext cx="2830513"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buClr>
                <a:srgbClr val="000099"/>
              </a:buClr>
              <a:buSzPct val="65000"/>
              <a:buFont typeface="Wingdings" panose="05000000000000000000" pitchFamily="2" charset="2"/>
              <a:buNone/>
            </a:pPr>
            <a:r>
              <a:rPr lang="zh-CN" altLang="en-US" sz="2800" i="1" u="none">
                <a:solidFill>
                  <a:srgbClr val="CC0000"/>
                </a:solidFill>
                <a:ea typeface="楷体" panose="02010609060101010101" pitchFamily="49" charset="-122"/>
                <a:cs typeface="Arial" panose="020B0604020202020204" pitchFamily="34" charset="0"/>
              </a:rPr>
              <a:t>示例</a:t>
            </a:r>
            <a:r>
              <a:rPr lang="en-US" altLang="zh-CN" sz="2800" i="1" u="none">
                <a:solidFill>
                  <a:srgbClr val="CC0000"/>
                </a:solidFill>
                <a:ea typeface="楷体" panose="02010609060101010101" pitchFamily="49" charset="-122"/>
                <a:cs typeface="Arial" panose="020B0604020202020204" pitchFamily="34" charset="0"/>
              </a:rPr>
              <a:t>:</a:t>
            </a:r>
          </a:p>
          <a:p>
            <a:pPr>
              <a:lnSpc>
                <a:spcPct val="85000"/>
              </a:lnSpc>
              <a:spcBef>
                <a:spcPct val="20000"/>
              </a:spcBef>
              <a:buClr>
                <a:srgbClr val="000099"/>
              </a:buClr>
              <a:buSzPct val="65000"/>
              <a:buFont typeface="Wingdings" panose="05000000000000000000" pitchFamily="2" charset="2"/>
              <a:buChar char="v"/>
            </a:pPr>
            <a:r>
              <a:rPr lang="en-US" altLang="zh-CN" sz="2000" u="none">
                <a:ea typeface="楷体" panose="02010609060101010101" pitchFamily="49" charset="-122"/>
                <a:cs typeface="Arial" panose="020B0604020202020204" pitchFamily="34" charset="0"/>
              </a:rPr>
              <a:t>4000 </a:t>
            </a:r>
            <a:r>
              <a:rPr lang="zh-CN" altLang="en-US" sz="2000" u="none">
                <a:ea typeface="楷体" panose="02010609060101010101" pitchFamily="49" charset="-122"/>
                <a:cs typeface="Arial" panose="020B0604020202020204" pitchFamily="34" charset="0"/>
              </a:rPr>
              <a:t>字节的数据报</a:t>
            </a:r>
            <a:endParaRPr lang="en-US" altLang="zh-CN" sz="2000" u="none">
              <a:ea typeface="楷体" panose="02010609060101010101" pitchFamily="49" charset="-122"/>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r>
              <a:rPr lang="en-US" altLang="zh-CN" sz="2000" u="none">
                <a:ea typeface="楷体" panose="02010609060101010101" pitchFamily="49" charset="-122"/>
                <a:cs typeface="Arial" panose="020B0604020202020204" pitchFamily="34" charset="0"/>
              </a:rPr>
              <a:t>MTU = 1500 </a:t>
            </a:r>
            <a:r>
              <a:rPr lang="zh-CN" altLang="en-US" sz="2000" u="none">
                <a:ea typeface="楷体" panose="02010609060101010101" pitchFamily="49" charset="-122"/>
                <a:cs typeface="Arial" panose="020B0604020202020204" pitchFamily="34" charset="0"/>
              </a:rPr>
              <a:t>字节</a:t>
            </a:r>
            <a:endParaRPr lang="en-US" altLang="zh-CN" sz="2000" u="none">
              <a:ea typeface="楷体" panose="02010609060101010101" pitchFamily="49" charset="-122"/>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endParaRPr lang="en-US" altLang="zh-CN" sz="2000" u="none">
              <a:ea typeface="楷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F087826C-F5D0-4C13-A434-D9F58B6CC1E7}"/>
              </a:ext>
            </a:extLst>
          </p:cNvPr>
          <p:cNvSpPr>
            <a:spLocks noGrp="1"/>
          </p:cNvSpPr>
          <p:nvPr>
            <p:ph type="sldNum" sz="quarter" idx="12"/>
          </p:nvPr>
        </p:nvSpPr>
        <p:spPr/>
        <p:txBody>
          <a:bodyPr/>
          <a:lstStyle/>
          <a:p>
            <a:fld id="{91F2D4EF-46D4-4764-B373-FC59CD1D281E}" type="slidenum">
              <a:rPr lang="zh-CN" altLang="en-US" smtClean="0"/>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486420" y="11425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68163" y="1628942"/>
            <a:ext cx="3550972" cy="2610047"/>
            <a:chOff x="3165865" y="2101118"/>
            <a:chExt cx="3550972" cy="2610047"/>
          </a:xfrm>
        </p:grpSpPr>
        <p:grpSp>
          <p:nvGrpSpPr>
            <p:cNvPr id="9" name="组合 8"/>
            <p:cNvGrpSpPr/>
            <p:nvPr/>
          </p:nvGrpSpPr>
          <p:grpSpPr>
            <a:xfrm>
              <a:off x="3165865" y="2101118"/>
              <a:ext cx="3550972" cy="2113183"/>
              <a:chOff x="2374402" y="1575838"/>
              <a:chExt cx="2663233" cy="1584887"/>
            </a:xfrm>
          </p:grpSpPr>
          <p:sp>
            <p:nvSpPr>
              <p:cNvPr id="11" name="矩形 10"/>
              <p:cNvSpPr/>
              <p:nvPr/>
            </p:nvSpPr>
            <p:spPr>
              <a:xfrm>
                <a:off x="2374402" y="1575838"/>
                <a:ext cx="2663233" cy="1061829"/>
              </a:xfrm>
              <a:prstGeom prst="rect">
                <a:avLst/>
              </a:prstGeom>
            </p:spPr>
            <p:txBody>
              <a:bodyPr wrap="none">
                <a:spAutoFit/>
              </a:bodyPr>
              <a:lstStyle/>
              <a:p>
                <a:pPr algn="ctr">
                  <a:lnSpc>
                    <a:spcPct val="110000"/>
                  </a:lnSpc>
                </a:pPr>
                <a:r>
                  <a:rPr lang="en-US" altLang="zh-CN" sz="8000" dirty="0">
                    <a:solidFill>
                      <a:schemeClr val="tx1">
                        <a:lumMod val="85000"/>
                        <a:lumOff val="15000"/>
                      </a:schemeClr>
                    </a:solidFill>
                    <a:latin typeface="造字工房朗倩（非商用）常规体" pitchFamily="50" charset="-122"/>
                    <a:ea typeface="造字工房朗倩（非商用）常规体" pitchFamily="50" charset="-122"/>
                  </a:rPr>
                  <a:t>IP</a:t>
                </a:r>
                <a:r>
                  <a:rPr lang="zh-CN" altLang="en-US" sz="8000" dirty="0">
                    <a:solidFill>
                      <a:schemeClr val="tx1">
                        <a:lumMod val="85000"/>
                        <a:lumOff val="15000"/>
                      </a:schemeClr>
                    </a:solidFill>
                    <a:latin typeface="造字工房朗倩（非商用）常规体" pitchFamily="50" charset="-122"/>
                    <a:ea typeface="造字工房朗倩（非商用）常规体" pitchFamily="50" charset="-122"/>
                  </a:rPr>
                  <a:t>地址</a:t>
                </a:r>
              </a:p>
            </p:txBody>
          </p:sp>
          <p:sp>
            <p:nvSpPr>
              <p:cNvPr id="12" name="矩形 11"/>
              <p:cNvSpPr/>
              <p:nvPr/>
            </p:nvSpPr>
            <p:spPr>
              <a:xfrm>
                <a:off x="3320618" y="2468228"/>
                <a:ext cx="1541530" cy="577081"/>
              </a:xfrm>
              <a:prstGeom prst="rect">
                <a:avLst/>
              </a:prstGeom>
            </p:spPr>
            <p:txBody>
              <a:bodyPr wrap="none">
                <a:spAutoFit/>
              </a:bodyPr>
              <a:lstStyle/>
              <a:p>
                <a:r>
                  <a:rPr lang="en-US" altLang="zh-CN" sz="6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address</a:t>
                </a:r>
                <a:endParaRPr lang="zh-CN" altLang="en-US" sz="6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723869" y="2237396"/>
                <a:ext cx="725199"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IP</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803640" y="3160725"/>
                <a:ext cx="189103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185500" y="400327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156702" y="15518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88204C9A-C90E-4748-B4B0-B2298EE782A6}"/>
              </a:ext>
            </a:extLst>
          </p:cNvPr>
          <p:cNvSpPr>
            <a:spLocks noGrp="1"/>
          </p:cNvSpPr>
          <p:nvPr>
            <p:ph type="sldNum" sz="quarter" idx="12"/>
          </p:nvPr>
        </p:nvSpPr>
        <p:spPr/>
        <p:txBody>
          <a:bodyPr/>
          <a:lstStyle/>
          <a:p>
            <a:fld id="{91F2D4EF-46D4-4764-B373-FC59CD1D281E}" type="slidenum">
              <a:rPr lang="zh-CN" altLang="en-US" smtClean="0"/>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1" name="组合 80"/>
          <p:cNvGrpSpPr/>
          <p:nvPr/>
        </p:nvGrpSpPr>
        <p:grpSpPr>
          <a:xfrm>
            <a:off x="1130980" y="2912205"/>
            <a:ext cx="3851911" cy="476221"/>
            <a:chOff x="1403750" y="3593123"/>
            <a:chExt cx="3851911" cy="476221"/>
          </a:xfrm>
        </p:grpSpPr>
        <p:grpSp>
          <p:nvGrpSpPr>
            <p:cNvPr id="82" name="组合 81"/>
            <p:cNvGrpSpPr/>
            <p:nvPr/>
          </p:nvGrpSpPr>
          <p:grpSpPr>
            <a:xfrm>
              <a:off x="1403750" y="3593123"/>
              <a:ext cx="490436" cy="476221"/>
              <a:chOff x="1403750" y="3593123"/>
              <a:chExt cx="808892" cy="785446"/>
            </a:xfrm>
          </p:grpSpPr>
          <p:sp>
            <p:nvSpPr>
              <p:cNvPr id="84" name="对话气泡: 椭圆形 8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3"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地址用来表示什么？</a:t>
              </a:r>
            </a:p>
          </p:txBody>
        </p:sp>
      </p:grpSp>
      <p:grpSp>
        <p:nvGrpSpPr>
          <p:cNvPr id="86" name="组合 85"/>
          <p:cNvGrpSpPr/>
          <p:nvPr/>
        </p:nvGrpSpPr>
        <p:grpSpPr>
          <a:xfrm>
            <a:off x="2474481" y="3468281"/>
            <a:ext cx="4620487" cy="517461"/>
            <a:chOff x="4628791" y="2375498"/>
            <a:chExt cx="3892170" cy="701023"/>
          </a:xfrm>
        </p:grpSpPr>
        <p:sp>
          <p:nvSpPr>
            <p:cNvPr id="87" name="矩形: 圆角 86"/>
            <p:cNvSpPr/>
            <p:nvPr/>
          </p:nvSpPr>
          <p:spPr>
            <a:xfrm>
              <a:off x="4628791" y="2375498"/>
              <a:ext cx="389217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8" name="文本框 87"/>
            <p:cNvSpPr txBox="1"/>
            <p:nvPr/>
          </p:nvSpPr>
          <p:spPr>
            <a:xfrm>
              <a:off x="4802675" y="2432868"/>
              <a:ext cx="3568158" cy="625434"/>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主机、路由器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or</a:t>
              </a:r>
              <a:r>
                <a:rPr lang="en-US" altLang="zh-CN" sz="2400" dirty="0">
                  <a:latin typeface="思源黑体 CN Normal" panose="020B0400000000000000" pitchFamily="34" charset="-122"/>
                  <a:ea typeface="思源黑体 CN Normal" panose="020B0400000000000000" pitchFamily="34" charset="-122"/>
                </a:rPr>
                <a:t> </a:t>
              </a:r>
              <a:r>
                <a:rPr lang="zh-CN" altLang="en-US" sz="2400" dirty="0">
                  <a:latin typeface="思源黑体 CN Normal" panose="020B0400000000000000" pitchFamily="34" charset="-122"/>
                  <a:ea typeface="思源黑体 CN Normal" panose="020B0400000000000000" pitchFamily="34" charset="-122"/>
                </a:rPr>
                <a:t>接口？</a:t>
              </a:r>
            </a:p>
          </p:txBody>
        </p:sp>
      </p:grpSp>
      <p:grpSp>
        <p:nvGrpSpPr>
          <p:cNvPr id="89" name="组合 88"/>
          <p:cNvGrpSpPr/>
          <p:nvPr/>
        </p:nvGrpSpPr>
        <p:grpSpPr>
          <a:xfrm>
            <a:off x="1713160" y="2222642"/>
            <a:ext cx="2392947" cy="584775"/>
            <a:chOff x="1263767" y="4127662"/>
            <a:chExt cx="2742828" cy="584775"/>
          </a:xfrm>
        </p:grpSpPr>
        <p:sp>
          <p:nvSpPr>
            <p:cNvPr id="90" name="矩形: 圆角 89"/>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735233" y="4172591"/>
              <a:ext cx="1831363"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192.168.0.12</a:t>
              </a:r>
            </a:p>
          </p:txBody>
        </p:sp>
      </p:grpSp>
      <p:grpSp>
        <p:nvGrpSpPr>
          <p:cNvPr id="93" name="组合 92"/>
          <p:cNvGrpSpPr/>
          <p:nvPr/>
        </p:nvGrpSpPr>
        <p:grpSpPr>
          <a:xfrm>
            <a:off x="5480439" y="2222641"/>
            <a:ext cx="2392947" cy="584775"/>
            <a:chOff x="1263767" y="4127662"/>
            <a:chExt cx="2742828" cy="584775"/>
          </a:xfrm>
        </p:grpSpPr>
        <p:sp>
          <p:nvSpPr>
            <p:cNvPr id="94" name="矩形: 圆角 93"/>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883623" y="4172591"/>
              <a:ext cx="1534583"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10.0.0.23</a:t>
              </a:r>
            </a:p>
          </p:txBody>
        </p:sp>
      </p:grpSp>
      <p:grpSp>
        <p:nvGrpSpPr>
          <p:cNvPr id="96" name="组合 95"/>
          <p:cNvGrpSpPr/>
          <p:nvPr/>
        </p:nvGrpSpPr>
        <p:grpSpPr>
          <a:xfrm>
            <a:off x="1130980" y="4066608"/>
            <a:ext cx="6115515" cy="476221"/>
            <a:chOff x="1403750" y="3593123"/>
            <a:chExt cx="6115515" cy="476221"/>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5" y="3705355"/>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0" y="3593123"/>
              <a:ext cx="55333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一台主机、路由器只有</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grpSp>
      <p:grpSp>
        <p:nvGrpSpPr>
          <p:cNvPr id="101" name="组合 100"/>
          <p:cNvGrpSpPr/>
          <p:nvPr/>
        </p:nvGrpSpPr>
        <p:grpSpPr>
          <a:xfrm>
            <a:off x="1621416" y="4663924"/>
            <a:ext cx="9145796" cy="584776"/>
            <a:chOff x="3946984" y="2375499"/>
            <a:chExt cx="7704165" cy="792218"/>
          </a:xfrm>
        </p:grpSpPr>
        <p:sp>
          <p:nvSpPr>
            <p:cNvPr id="102" name="矩形: 圆角 101"/>
            <p:cNvSpPr/>
            <p:nvPr/>
          </p:nvSpPr>
          <p:spPr>
            <a:xfrm>
              <a:off x="3970604" y="2375499"/>
              <a:ext cx="6201636" cy="79221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03" name="文本框 102"/>
            <p:cNvSpPr txBox="1"/>
            <p:nvPr/>
          </p:nvSpPr>
          <p:spPr>
            <a:xfrm>
              <a:off x="3946984" y="2378079"/>
              <a:ext cx="7704165" cy="711867"/>
            </a:xfrm>
            <a:prstGeom prst="rect">
              <a:avLst/>
            </a:prstGeom>
            <a:noFill/>
          </p:spPr>
          <p:txBody>
            <a:bodyPr wrap="square" rtlCol="0">
              <a:spAutoFit/>
            </a:bodyPr>
            <a:lstStyle/>
            <a:p>
              <a:pPr>
                <a:lnSpc>
                  <a:spcPct val="130000"/>
                </a:lnSpc>
              </a:pP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思源黑体 CN Normal" panose="020B0400000000000000" pitchFamily="34" charset="-122"/>
                  <a:ea typeface="思源黑体 CN Normal" panose="020B0400000000000000" pitchFamily="34" charset="-122"/>
                </a:rPr>
                <a:t>地址与接口有关，而与主机</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路由器却没有太多关联。</a:t>
              </a:r>
            </a:p>
          </p:txBody>
        </p:sp>
      </p:grpSp>
      <p:grpSp>
        <p:nvGrpSpPr>
          <p:cNvPr id="104" name="组合 103"/>
          <p:cNvGrpSpPr/>
          <p:nvPr/>
        </p:nvGrpSpPr>
        <p:grpSpPr>
          <a:xfrm>
            <a:off x="1080816" y="1493969"/>
            <a:ext cx="2958785" cy="526732"/>
            <a:chOff x="722008" y="1303131"/>
            <a:chExt cx="2825135" cy="502940"/>
          </a:xfrm>
        </p:grpSpPr>
        <p:sp>
          <p:nvSpPr>
            <p:cNvPr id="106"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05" name="组合 104"/>
            <p:cNvGrpSpPr/>
            <p:nvPr/>
          </p:nvGrpSpPr>
          <p:grpSpPr>
            <a:xfrm>
              <a:off x="722008" y="1303131"/>
              <a:ext cx="546594" cy="475865"/>
              <a:chOff x="708742" y="1296102"/>
              <a:chExt cx="454744" cy="283828"/>
            </a:xfrm>
          </p:grpSpPr>
          <p:sp>
            <p:nvSpPr>
              <p:cNvPr id="108" name="平行四边形 10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9" name="平行四边形 10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7" name="Text Box 79"/>
            <p:cNvSpPr txBox="1">
              <a:spLocks noChangeArrowheads="1"/>
            </p:cNvSpPr>
            <p:nvPr/>
          </p:nvSpPr>
          <p:spPr bwMode="auto">
            <a:xfrm>
              <a:off x="1351236" y="1335871"/>
              <a:ext cx="21167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 </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地址示例</a:t>
              </a:r>
            </a:p>
          </p:txBody>
        </p:sp>
      </p:grpSp>
      <p:sp>
        <p:nvSpPr>
          <p:cNvPr id="2" name="灯片编号占位符 1">
            <a:extLst>
              <a:ext uri="{FF2B5EF4-FFF2-40B4-BE49-F238E27FC236}">
                <a16:creationId xmlns:a16="http://schemas.microsoft.com/office/drawing/2014/main" id="{9567201B-900C-4EAB-A95D-2F09B1D6E159}"/>
              </a:ext>
            </a:extLst>
          </p:cNvPr>
          <p:cNvSpPr>
            <a:spLocks noGrp="1"/>
          </p:cNvSpPr>
          <p:nvPr>
            <p:ph type="sldNum" sz="quarter" idx="12"/>
          </p:nvPr>
        </p:nvSpPr>
        <p:spPr/>
        <p:txBody>
          <a:bodyPr/>
          <a:lstStyle/>
          <a:p>
            <a:fld id="{91F2D4EF-46D4-4764-B373-FC59CD1D281E}" type="slidenum">
              <a:rPr lang="zh-CN" altLang="en-US" smtClean="0"/>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wipe(left)">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a:extLst>
              <a:ext uri="{FF2B5EF4-FFF2-40B4-BE49-F238E27FC236}">
                <a16:creationId xmlns:a16="http://schemas.microsoft.com/office/drawing/2014/main" id="{D46FFA8F-572B-411F-BC91-FA1A3FD45788}"/>
              </a:ext>
            </a:extLst>
          </p:cNvPr>
          <p:cNvSpPr>
            <a:spLocks noGrp="1" noChangeArrowheads="1"/>
          </p:cNvSpPr>
          <p:nvPr>
            <p:ph type="body" idx="1"/>
          </p:nvPr>
        </p:nvSpPr>
        <p:spPr>
          <a:xfrm>
            <a:off x="838200" y="1134509"/>
            <a:ext cx="10515600" cy="4351338"/>
          </a:xfrm>
        </p:spPr>
        <p:txBody>
          <a:bodyPr/>
          <a:lstStyle/>
          <a:p>
            <a:pPr eaLnBrk="1" hangingPunct="1"/>
            <a:r>
              <a:rPr lang="en-US" altLang="zh-CN" b="1" dirty="0">
                <a:ea typeface="楷体" panose="02010609060101010101" pitchFamily="49" charset="-122"/>
                <a:cs typeface="Arial" panose="020B0604020202020204" pitchFamily="34" charset="0"/>
              </a:rPr>
              <a:t>IP </a:t>
            </a:r>
            <a:r>
              <a:rPr lang="zh-CN" altLang="en-US" b="1" dirty="0">
                <a:ea typeface="楷体" panose="02010609060101010101" pitchFamily="49" charset="-122"/>
                <a:cs typeface="Arial" panose="020B0604020202020204" pitchFamily="34" charset="0"/>
              </a:rPr>
              <a:t>地址</a:t>
            </a:r>
          </a:p>
          <a:p>
            <a:pPr lvl="1" eaLnBrk="1" hangingPunct="1"/>
            <a:r>
              <a:rPr lang="en-US" altLang="zh-CN" dirty="0">
                <a:solidFill>
                  <a:srgbClr val="FF0000"/>
                </a:solidFill>
                <a:ea typeface="楷体" panose="02010609060101010101" pitchFamily="49" charset="-122"/>
                <a:cs typeface="Arial" panose="020B0604020202020204" pitchFamily="34" charset="0"/>
              </a:rPr>
              <a:t>32</a:t>
            </a:r>
            <a:r>
              <a:rPr lang="zh-CN" altLang="en-US" dirty="0">
                <a:solidFill>
                  <a:srgbClr val="FF0000"/>
                </a:solidFill>
                <a:ea typeface="楷体" panose="02010609060101010101" pitchFamily="49" charset="-122"/>
                <a:cs typeface="Arial" panose="020B0604020202020204" pitchFamily="34" charset="0"/>
              </a:rPr>
              <a:t>位</a:t>
            </a:r>
            <a:r>
              <a:rPr lang="zh-CN" altLang="en-US" dirty="0">
                <a:ea typeface="楷体" panose="02010609060101010101" pitchFamily="49" charset="-122"/>
                <a:cs typeface="Arial" panose="020B0604020202020204" pitchFamily="34" charset="0"/>
              </a:rPr>
              <a:t>主机或路由器的接口</a:t>
            </a:r>
            <a:r>
              <a:rPr lang="zh-CN" altLang="en-US" dirty="0">
                <a:solidFill>
                  <a:srgbClr val="FF0000"/>
                </a:solidFill>
                <a:ea typeface="楷体" panose="02010609060101010101" pitchFamily="49" charset="-122"/>
                <a:cs typeface="Arial" panose="020B0604020202020204" pitchFamily="34" charset="0"/>
              </a:rPr>
              <a:t>（网卡）</a:t>
            </a:r>
            <a:r>
              <a:rPr lang="zh-CN" altLang="en-US" dirty="0">
                <a:ea typeface="楷体" panose="02010609060101010101" pitchFamily="49" charset="-122"/>
                <a:cs typeface="Arial" panose="020B0604020202020204" pitchFamily="34" charset="0"/>
              </a:rPr>
              <a:t>标志符</a:t>
            </a:r>
          </a:p>
          <a:p>
            <a:pPr lvl="1" eaLnBrk="1" hangingPunct="1"/>
            <a:r>
              <a:rPr lang="zh-CN" altLang="en-US" dirty="0">
                <a:ea typeface="楷体" panose="02010609060101010101" pitchFamily="49" charset="-122"/>
                <a:cs typeface="Arial" panose="020B0604020202020204" pitchFamily="34" charset="0"/>
              </a:rPr>
              <a:t>接口</a:t>
            </a:r>
            <a:r>
              <a:rPr lang="en-US" altLang="zh-CN" dirty="0">
                <a:solidFill>
                  <a:srgbClr val="0000FF"/>
                </a:solidFill>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连接主机</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路由器之间的物理链路</a:t>
            </a:r>
          </a:p>
          <a:p>
            <a:pPr lvl="2" eaLnBrk="1" hangingPunct="1"/>
            <a:r>
              <a:rPr lang="zh-CN" altLang="en-US" dirty="0">
                <a:ea typeface="楷体" panose="02010609060101010101" pitchFamily="49" charset="-122"/>
                <a:cs typeface="Arial" panose="020B0604020202020204" pitchFamily="34" charset="0"/>
              </a:rPr>
              <a:t>一般说来，路由器有多个接口</a:t>
            </a:r>
          </a:p>
          <a:p>
            <a:pPr lvl="2" eaLnBrk="1" hangingPunct="1"/>
            <a:r>
              <a:rPr lang="zh-CN" altLang="en-US" dirty="0">
                <a:ea typeface="楷体" panose="02010609060101010101" pitchFamily="49" charset="-122"/>
                <a:cs typeface="Arial" panose="020B0604020202020204" pitchFamily="34" charset="0"/>
              </a:rPr>
              <a:t>主机也有可能有多个接口（插入多块网卡）</a:t>
            </a:r>
          </a:p>
          <a:p>
            <a:pPr lvl="1" eaLnBrk="1" hangingPunct="1"/>
            <a:r>
              <a:rPr lang="en-US" altLang="zh-CN" dirty="0">
                <a:ea typeface="楷体" panose="02010609060101010101" pitchFamily="49" charset="-122"/>
                <a:cs typeface="Arial" panose="020B0604020202020204" pitchFamily="34" charset="0"/>
              </a:rPr>
              <a:t>IP </a:t>
            </a:r>
            <a:r>
              <a:rPr lang="zh-CN" altLang="en-US" dirty="0">
                <a:ea typeface="楷体" panose="02010609060101010101" pitchFamily="49" charset="-122"/>
                <a:cs typeface="Arial" panose="020B0604020202020204" pitchFamily="34" charset="0"/>
              </a:rPr>
              <a:t>地址只和接口有关</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而与主机</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路由器却没有太多关联</a:t>
            </a:r>
          </a:p>
        </p:txBody>
      </p:sp>
      <p:sp>
        <p:nvSpPr>
          <p:cNvPr id="2" name="灯片编号占位符 1">
            <a:extLst>
              <a:ext uri="{FF2B5EF4-FFF2-40B4-BE49-F238E27FC236}">
                <a16:creationId xmlns:a16="http://schemas.microsoft.com/office/drawing/2014/main" id="{2871E8BD-C3C1-4238-BE62-D144B9C45C88}"/>
              </a:ext>
            </a:extLst>
          </p:cNvPr>
          <p:cNvSpPr>
            <a:spLocks noGrp="1"/>
          </p:cNvSpPr>
          <p:nvPr>
            <p:ph type="sldNum" sz="quarter" idx="12"/>
          </p:nvPr>
        </p:nvSpPr>
        <p:spPr/>
        <p:txBody>
          <a:bodyPr/>
          <a:lstStyle/>
          <a:p>
            <a:fld id="{91F2D4EF-46D4-4764-B373-FC59CD1D281E}"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643707" y="1514550"/>
            <a:ext cx="2958785" cy="526732"/>
            <a:chOff x="722008" y="1303131"/>
            <a:chExt cx="2825135" cy="502940"/>
          </a:xfrm>
        </p:grpSpPr>
        <p:sp>
          <p:nvSpPr>
            <p:cNvPr id="33"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34" name="组合 33"/>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p:cNvSpPr txBox="1">
              <a:spLocks noChangeArrowheads="1"/>
            </p:cNvSpPr>
            <p:nvPr/>
          </p:nvSpPr>
          <p:spPr bwMode="auto">
            <a:xfrm>
              <a:off x="1261359" y="1335871"/>
              <a:ext cx="219590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地址的结构</a:t>
              </a:r>
            </a:p>
          </p:txBody>
        </p:sp>
      </p:grpSp>
      <p:grpSp>
        <p:nvGrpSpPr>
          <p:cNvPr id="62" name="Group 4"/>
          <p:cNvGrpSpPr/>
          <p:nvPr/>
        </p:nvGrpSpPr>
        <p:grpSpPr bwMode="auto">
          <a:xfrm>
            <a:off x="2891276" y="2321197"/>
            <a:ext cx="6730710" cy="1107801"/>
            <a:chOff x="481" y="2878"/>
            <a:chExt cx="4848" cy="784"/>
          </a:xfrm>
        </p:grpSpPr>
        <p:sp>
          <p:nvSpPr>
            <p:cNvPr id="63" name="Rectangle 5"/>
            <p:cNvSpPr>
              <a:spLocks noChangeArrowheads="1"/>
            </p:cNvSpPr>
            <p:nvPr/>
          </p:nvSpPr>
          <p:spPr bwMode="auto">
            <a:xfrm>
              <a:off x="481" y="3259"/>
              <a:ext cx="4848" cy="403"/>
            </a:xfrm>
            <a:prstGeom prst="rect">
              <a:avLst/>
            </a:prstGeom>
            <a:solidFill>
              <a:srgbClr val="FEF6E5"/>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网络号 </a:t>
              </a:r>
              <a:r>
                <a:rPr kumimoji="1" lang="en-US" altLang="zh-CN"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Net-id               </a:t>
              </a:r>
              <a:r>
                <a:rPr kumimoji="1" lang="zh-CN" altLang="en-US"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主机号</a:t>
              </a:r>
              <a:r>
                <a:rPr kumimoji="1" lang="en-US" altLang="zh-CN"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host-id </a:t>
              </a:r>
            </a:p>
          </p:txBody>
        </p:sp>
        <p:sp>
          <p:nvSpPr>
            <p:cNvPr id="64" name="Line 6"/>
            <p:cNvSpPr>
              <a:spLocks noChangeShapeType="1"/>
            </p:cNvSpPr>
            <p:nvPr/>
          </p:nvSpPr>
          <p:spPr bwMode="auto">
            <a:xfrm>
              <a:off x="2857" y="3259"/>
              <a:ext cx="0" cy="403"/>
            </a:xfrm>
            <a:prstGeom prst="line">
              <a:avLst/>
            </a:prstGeom>
            <a:noFill/>
            <a:ln w="19050">
              <a:solidFill>
                <a:schemeClr val="tx1"/>
              </a:solidFill>
              <a:round/>
            </a:ln>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5" name="Line 7"/>
            <p:cNvSpPr>
              <a:spLocks noChangeShapeType="1"/>
            </p:cNvSpPr>
            <p:nvPr/>
          </p:nvSpPr>
          <p:spPr bwMode="auto">
            <a:xfrm>
              <a:off x="483" y="2878"/>
              <a:ext cx="0" cy="403"/>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6" name="Line 8"/>
            <p:cNvSpPr>
              <a:spLocks noChangeShapeType="1"/>
            </p:cNvSpPr>
            <p:nvPr/>
          </p:nvSpPr>
          <p:spPr bwMode="auto">
            <a:xfrm>
              <a:off x="5329" y="2878"/>
              <a:ext cx="0" cy="448"/>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7" name="Line 9"/>
            <p:cNvSpPr>
              <a:spLocks noChangeShapeType="1"/>
            </p:cNvSpPr>
            <p:nvPr/>
          </p:nvSpPr>
          <p:spPr bwMode="auto">
            <a:xfrm flipH="1">
              <a:off x="481" y="3069"/>
              <a:ext cx="1944" cy="0"/>
            </a:xfrm>
            <a:prstGeom prst="line">
              <a:avLst/>
            </a:prstGeom>
            <a:noFill/>
            <a:ln w="28575">
              <a:solidFill>
                <a:srgbClr val="009FF6"/>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8" name="Line 10"/>
            <p:cNvSpPr>
              <a:spLocks noChangeShapeType="1"/>
            </p:cNvSpPr>
            <p:nvPr/>
          </p:nvSpPr>
          <p:spPr bwMode="auto">
            <a:xfrm>
              <a:off x="3289" y="3069"/>
              <a:ext cx="2040" cy="0"/>
            </a:xfrm>
            <a:prstGeom prst="line">
              <a:avLst/>
            </a:prstGeom>
            <a:noFill/>
            <a:ln w="28575">
              <a:solidFill>
                <a:srgbClr val="009FF6"/>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9" name="Rectangle 11"/>
            <p:cNvSpPr>
              <a:spLocks noChangeArrowheads="1"/>
            </p:cNvSpPr>
            <p:nvPr/>
          </p:nvSpPr>
          <p:spPr bwMode="auto">
            <a:xfrm>
              <a:off x="2473" y="2944"/>
              <a:ext cx="817" cy="269"/>
            </a:xfrm>
            <a:prstGeom prst="rect">
              <a:avLst/>
            </a:prstGeom>
            <a:noFill/>
            <a:ln w="952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en-US" altLang="zh-CN"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32</a:t>
              </a:r>
              <a:r>
                <a:rPr lang="zh-CN" altLang="en-US"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位</a:t>
              </a:r>
            </a:p>
          </p:txBody>
        </p:sp>
      </p:grpSp>
      <p:grpSp>
        <p:nvGrpSpPr>
          <p:cNvPr id="70" name="组合 69"/>
          <p:cNvGrpSpPr/>
          <p:nvPr/>
        </p:nvGrpSpPr>
        <p:grpSpPr>
          <a:xfrm>
            <a:off x="2704123" y="3794427"/>
            <a:ext cx="3055261" cy="584775"/>
            <a:chOff x="1263767" y="4127662"/>
            <a:chExt cx="2742828" cy="584775"/>
          </a:xfrm>
        </p:grpSpPr>
        <p:sp>
          <p:nvSpPr>
            <p:cNvPr id="71" name="矩形: 圆角 70"/>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569479" y="4187581"/>
              <a:ext cx="216286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地址的表示方法</a:t>
              </a:r>
            </a:p>
          </p:txBody>
        </p:sp>
      </p:grpSp>
      <p:grpSp>
        <p:nvGrpSpPr>
          <p:cNvPr id="73" name="组合 2"/>
          <p:cNvGrpSpPr/>
          <p:nvPr/>
        </p:nvGrpSpPr>
        <p:grpSpPr bwMode="auto">
          <a:xfrm>
            <a:off x="2891275" y="4694795"/>
            <a:ext cx="6764031" cy="1023898"/>
            <a:chOff x="1100856" y="4684499"/>
            <a:chExt cx="7158190" cy="1082769"/>
          </a:xfrm>
        </p:grpSpPr>
        <p:sp>
          <p:nvSpPr>
            <p:cNvPr id="74" name="Text Box 20"/>
            <p:cNvSpPr txBox="1">
              <a:spLocks noChangeArrowheads="1"/>
            </p:cNvSpPr>
            <p:nvPr/>
          </p:nvSpPr>
          <p:spPr bwMode="auto">
            <a:xfrm>
              <a:off x="1100856" y="4684499"/>
              <a:ext cx="7158190"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223.1.1.1 = 11011111 00000001 00000001 00000001</a:t>
              </a:r>
            </a:p>
          </p:txBody>
        </p:sp>
        <p:sp>
          <p:nvSpPr>
            <p:cNvPr id="75" name="Text Box 25"/>
            <p:cNvSpPr txBox="1">
              <a:spLocks noChangeArrowheads="1"/>
            </p:cNvSpPr>
            <p:nvPr/>
          </p:nvSpPr>
          <p:spPr bwMode="auto">
            <a:xfrm>
              <a:off x="3077021" y="5276117"/>
              <a:ext cx="683995"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223</a:t>
              </a:r>
            </a:p>
          </p:txBody>
        </p:sp>
        <p:sp>
          <p:nvSpPr>
            <p:cNvPr id="76" name="Text Box 26"/>
            <p:cNvSpPr txBox="1">
              <a:spLocks noChangeArrowheads="1"/>
            </p:cNvSpPr>
            <p:nvPr/>
          </p:nvSpPr>
          <p:spPr bwMode="auto">
            <a:xfrm>
              <a:off x="4498801" y="5276117"/>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77" name="Text Box 27"/>
            <p:cNvSpPr txBox="1">
              <a:spLocks noChangeArrowheads="1"/>
            </p:cNvSpPr>
            <p:nvPr/>
          </p:nvSpPr>
          <p:spPr bwMode="auto">
            <a:xfrm>
              <a:off x="7267162" y="5276117"/>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78" name="Text Box 28"/>
            <p:cNvSpPr txBox="1">
              <a:spLocks noChangeArrowheads="1"/>
            </p:cNvSpPr>
            <p:nvPr/>
          </p:nvSpPr>
          <p:spPr bwMode="auto">
            <a:xfrm>
              <a:off x="5920089" y="5279059"/>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79" name="Freeform 22"/>
            <p:cNvSpPr/>
            <p:nvPr/>
          </p:nvSpPr>
          <p:spPr bwMode="auto">
            <a:xfrm>
              <a:off x="2826264" y="5149850"/>
              <a:ext cx="1087705"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Freeform 22"/>
            <p:cNvSpPr/>
            <p:nvPr/>
          </p:nvSpPr>
          <p:spPr bwMode="auto">
            <a:xfrm>
              <a:off x="4136098"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Freeform 22"/>
            <p:cNvSpPr/>
            <p:nvPr/>
          </p:nvSpPr>
          <p:spPr bwMode="auto">
            <a:xfrm>
              <a:off x="5488238"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22"/>
            <p:cNvSpPr/>
            <p:nvPr/>
          </p:nvSpPr>
          <p:spPr bwMode="auto">
            <a:xfrm>
              <a:off x="6873642"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 name="文本框 1">
            <a:extLst>
              <a:ext uri="{FF2B5EF4-FFF2-40B4-BE49-F238E27FC236}">
                <a16:creationId xmlns:a16="http://schemas.microsoft.com/office/drawing/2014/main" id="{5C0D137A-4B8F-4D52-9A71-83BF3697ED38}"/>
              </a:ext>
            </a:extLst>
          </p:cNvPr>
          <p:cNvSpPr txBox="1"/>
          <p:nvPr/>
        </p:nvSpPr>
        <p:spPr>
          <a:xfrm>
            <a:off x="5066208" y="6021249"/>
            <a:ext cx="1723549" cy="461665"/>
          </a:xfrm>
          <a:prstGeom prst="rect">
            <a:avLst/>
          </a:prstGeom>
          <a:noFill/>
        </p:spPr>
        <p:txBody>
          <a:bodyPr wrap="none" rtlCol="0">
            <a:spAutoFit/>
          </a:bodyPr>
          <a:lstStyle/>
          <a:p>
            <a:r>
              <a:rPr lang="zh-CN" altLang="en-US" sz="2400" b="1"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点分十进制</a:t>
            </a:r>
          </a:p>
        </p:txBody>
      </p:sp>
      <p:sp>
        <p:nvSpPr>
          <p:cNvPr id="3" name="灯片编号占位符 2">
            <a:extLst>
              <a:ext uri="{FF2B5EF4-FFF2-40B4-BE49-F238E27FC236}">
                <a16:creationId xmlns:a16="http://schemas.microsoft.com/office/drawing/2014/main" id="{E219E806-C04F-43EC-B7D2-B4D50FB5A44B}"/>
              </a:ext>
            </a:extLst>
          </p:cNvPr>
          <p:cNvSpPr>
            <a:spLocks noGrp="1"/>
          </p:cNvSpPr>
          <p:nvPr>
            <p:ph type="sldNum" sz="quarter" idx="12"/>
          </p:nvPr>
        </p:nvSpPr>
        <p:spPr/>
        <p:txBody>
          <a:bodyPr/>
          <a:lstStyle/>
          <a:p>
            <a:fld id="{91F2D4EF-46D4-4764-B373-FC59CD1D281E}" type="slidenum">
              <a:rPr lang="zh-CN" altLang="en-US" smtClean="0"/>
              <a:t>59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p:cTn id="11" dur="500" fill="hold"/>
                                        <p:tgtEl>
                                          <p:spTgt spid="62"/>
                                        </p:tgtEl>
                                        <p:attrNameLst>
                                          <p:attrName>ppt_w</p:attrName>
                                        </p:attrNameLst>
                                      </p:cBhvr>
                                      <p:tavLst>
                                        <p:tav tm="0">
                                          <p:val>
                                            <p:fltVal val="0"/>
                                          </p:val>
                                        </p:tav>
                                        <p:tav tm="100000">
                                          <p:val>
                                            <p:strVal val="#ppt_w"/>
                                          </p:val>
                                        </p:tav>
                                      </p:tavLst>
                                    </p:anim>
                                    <p:anim calcmode="lin" valueType="num">
                                      <p:cBhvr>
                                        <p:cTn id="12" dur="500" fill="hold"/>
                                        <p:tgtEl>
                                          <p:spTgt spid="62"/>
                                        </p:tgtEl>
                                        <p:attrNameLst>
                                          <p:attrName>ppt_h</p:attrName>
                                        </p:attrNameLst>
                                      </p:cBhvr>
                                      <p:tavLst>
                                        <p:tav tm="0">
                                          <p:val>
                                            <p:fltVal val="0"/>
                                          </p:val>
                                        </p:tav>
                                        <p:tav tm="100000">
                                          <p:val>
                                            <p:strVal val="#ppt_h"/>
                                          </p:val>
                                        </p:tav>
                                      </p:tavLst>
                                    </p:anim>
                                    <p:animEffect transition="in" filter="fade">
                                      <p:cBhvr>
                                        <p:cTn id="13" dur="500"/>
                                        <p:tgtEl>
                                          <p:spTgt spid="6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wipe(left)">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852903" cy="1428589"/>
            <a:chOff x="551030" y="-368704"/>
            <a:chExt cx="6852903" cy="1428589"/>
          </a:xfrm>
        </p:grpSpPr>
        <p:grpSp>
          <p:nvGrpSpPr>
            <p:cNvPr id="29" name="组合 28"/>
            <p:cNvGrpSpPr/>
            <p:nvPr/>
          </p:nvGrpSpPr>
          <p:grpSpPr>
            <a:xfrm>
              <a:off x="1201630" y="303925"/>
              <a:ext cx="6202303" cy="687997"/>
              <a:chOff x="1839057" y="967769"/>
              <a:chExt cx="6202303" cy="687997"/>
            </a:xfrm>
          </p:grpSpPr>
          <p:sp>
            <p:nvSpPr>
              <p:cNvPr id="31" name="矩形: 圆角 30"/>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2693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网络层存在的意义设计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5450562" cy="476221"/>
            <a:chOff x="1403750" y="3593123"/>
            <a:chExt cx="5450562" cy="476221"/>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5932" y="3593123"/>
              <a:ext cx="4868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举个例子，类似于物流运输</a:t>
              </a:r>
            </a:p>
          </p:txBody>
        </p:sp>
      </p:grpSp>
      <p:grpSp>
        <p:nvGrpSpPr>
          <p:cNvPr id="2" name="组合 1"/>
          <p:cNvGrpSpPr/>
          <p:nvPr/>
        </p:nvGrpSpPr>
        <p:grpSpPr>
          <a:xfrm>
            <a:off x="1911352" y="3410419"/>
            <a:ext cx="7877264" cy="3289213"/>
            <a:chOff x="338582" y="2282781"/>
            <a:chExt cx="7877264" cy="3289213"/>
          </a:xfrm>
        </p:grpSpPr>
        <p:cxnSp>
          <p:nvCxnSpPr>
            <p:cNvPr id="35" name="直线连接符 48"/>
            <p:cNvCxnSpPr/>
            <p:nvPr/>
          </p:nvCxnSpPr>
          <p:spPr>
            <a:xfrm flipH="1" flipV="1">
              <a:off x="1607257" y="2622759"/>
              <a:ext cx="494145" cy="41410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6" name="直线连接符 51"/>
            <p:cNvCxnSpPr/>
            <p:nvPr/>
          </p:nvCxnSpPr>
          <p:spPr>
            <a:xfrm>
              <a:off x="2389224" y="3307170"/>
              <a:ext cx="38209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7" name="直线连接符 102"/>
            <p:cNvCxnSpPr/>
            <p:nvPr/>
          </p:nvCxnSpPr>
          <p:spPr>
            <a:xfrm flipH="1" flipV="1">
              <a:off x="3084996" y="3443827"/>
              <a:ext cx="1" cy="4298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8" name="直线连接符 137"/>
            <p:cNvCxnSpPr/>
            <p:nvPr/>
          </p:nvCxnSpPr>
          <p:spPr>
            <a:xfrm flipH="1" flipV="1">
              <a:off x="5215763" y="4272158"/>
              <a:ext cx="258497" cy="73271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9" name="直线连接符 90"/>
            <p:cNvCxnSpPr/>
            <p:nvPr/>
          </p:nvCxnSpPr>
          <p:spPr>
            <a:xfrm flipH="1">
              <a:off x="1500141" y="3492807"/>
              <a:ext cx="496330" cy="67781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04780" y="3376856"/>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收件</a:t>
              </a:r>
            </a:p>
          </p:txBody>
        </p:sp>
        <p:sp>
          <p:nvSpPr>
            <p:cNvPr id="41" name="矩形 40"/>
            <p:cNvSpPr/>
            <p:nvPr/>
          </p:nvSpPr>
          <p:spPr>
            <a:xfrm>
              <a:off x="7571409" y="3300004"/>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送件</a:t>
              </a:r>
            </a:p>
          </p:txBody>
        </p:sp>
        <p:pic>
          <p:nvPicPr>
            <p:cNvPr id="42" name="图片 41"/>
            <p:cNvPicPr>
              <a:picLocks noChangeAspect="1"/>
            </p:cNvPicPr>
            <p:nvPr/>
          </p:nvPicPr>
          <p:blipFill rotWithShape="1">
            <a:blip r:embed="rId4"/>
            <a:srcRect l="13477" r="13477"/>
            <a:stretch>
              <a:fillRect/>
            </a:stretch>
          </p:blipFill>
          <p:spPr>
            <a:xfrm>
              <a:off x="1784288" y="3036864"/>
              <a:ext cx="634227" cy="540945"/>
            </a:xfrm>
            <a:prstGeom prst="ellipse">
              <a:avLst/>
            </a:prstGeom>
          </p:spPr>
        </p:pic>
        <p:sp>
          <p:nvSpPr>
            <p:cNvPr id="43" name="矩形 42"/>
            <p:cNvSpPr/>
            <p:nvPr/>
          </p:nvSpPr>
          <p:spPr>
            <a:xfrm>
              <a:off x="1819698" y="3561437"/>
              <a:ext cx="576689"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物流点</a:t>
              </a:r>
            </a:p>
          </p:txBody>
        </p:sp>
        <p:pic>
          <p:nvPicPr>
            <p:cNvPr id="44" name="图片 43"/>
            <p:cNvPicPr>
              <a:picLocks noChangeAspect="1"/>
            </p:cNvPicPr>
            <p:nvPr/>
          </p:nvPicPr>
          <p:blipFill>
            <a:blip r:embed="rId5">
              <a:clrChange>
                <a:clrFrom>
                  <a:srgbClr val="FFFFFF"/>
                </a:clrFrom>
                <a:clrTo>
                  <a:srgbClr val="FFFFFF">
                    <a:alpha val="0"/>
                  </a:srgbClr>
                </a:clrTo>
              </a:clrChange>
            </a:blip>
            <a:stretch>
              <a:fillRect/>
            </a:stretch>
          </p:blipFill>
          <p:spPr>
            <a:xfrm>
              <a:off x="1015569" y="2398468"/>
              <a:ext cx="812736" cy="494523"/>
            </a:xfrm>
            <a:prstGeom prst="rect">
              <a:avLst/>
            </a:prstGeom>
          </p:spPr>
        </p:pic>
        <p:sp>
          <p:nvSpPr>
            <p:cNvPr id="45" name="矩形 44"/>
            <p:cNvSpPr/>
            <p:nvPr/>
          </p:nvSpPr>
          <p:spPr>
            <a:xfrm>
              <a:off x="989845" y="2866592"/>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快递小哥</a:t>
              </a:r>
            </a:p>
          </p:txBody>
        </p:sp>
        <p:sp>
          <p:nvSpPr>
            <p:cNvPr id="46" name="矩形 45"/>
            <p:cNvSpPr/>
            <p:nvPr/>
          </p:nvSpPr>
          <p:spPr>
            <a:xfrm>
              <a:off x="2771321" y="3594629"/>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物流运输</a:t>
              </a:r>
            </a:p>
          </p:txBody>
        </p:sp>
        <p:sp>
          <p:nvSpPr>
            <p:cNvPr id="47" name="矩形 46"/>
            <p:cNvSpPr/>
            <p:nvPr/>
          </p:nvSpPr>
          <p:spPr>
            <a:xfrm>
              <a:off x="2692880" y="4522535"/>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sp>
          <p:nvSpPr>
            <p:cNvPr id="48" name="矩形 47"/>
            <p:cNvSpPr/>
            <p:nvPr/>
          </p:nvSpPr>
          <p:spPr>
            <a:xfrm>
              <a:off x="3898405" y="2976512"/>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水运物流</a:t>
              </a:r>
            </a:p>
          </p:txBody>
        </p:sp>
        <p:sp>
          <p:nvSpPr>
            <p:cNvPr id="49" name="矩形 48"/>
            <p:cNvSpPr/>
            <p:nvPr/>
          </p:nvSpPr>
          <p:spPr>
            <a:xfrm>
              <a:off x="3911953" y="3774419"/>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空运物流</a:t>
              </a:r>
            </a:p>
          </p:txBody>
        </p:sp>
        <p:sp>
          <p:nvSpPr>
            <p:cNvPr id="50" name="矩形 49"/>
            <p:cNvSpPr/>
            <p:nvPr/>
          </p:nvSpPr>
          <p:spPr>
            <a:xfrm>
              <a:off x="5251837" y="4366934"/>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sp>
          <p:nvSpPr>
            <p:cNvPr id="51" name="矩形 50"/>
            <p:cNvSpPr/>
            <p:nvPr/>
          </p:nvSpPr>
          <p:spPr>
            <a:xfrm>
              <a:off x="7548714" y="5141469"/>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送件</a:t>
              </a:r>
            </a:p>
          </p:txBody>
        </p:sp>
        <p:sp>
          <p:nvSpPr>
            <p:cNvPr id="52" name="矩形 51"/>
            <p:cNvSpPr/>
            <p:nvPr/>
          </p:nvSpPr>
          <p:spPr>
            <a:xfrm>
              <a:off x="5540424" y="3417651"/>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sp>
          <p:nvSpPr>
            <p:cNvPr id="53" name="矩形 52"/>
            <p:cNvSpPr/>
            <p:nvPr/>
          </p:nvSpPr>
          <p:spPr>
            <a:xfrm>
              <a:off x="3953110" y="4530881"/>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物流车辆</a:t>
              </a:r>
            </a:p>
          </p:txBody>
        </p:sp>
        <p:sp>
          <p:nvSpPr>
            <p:cNvPr id="54" name="矩形 53"/>
            <p:cNvSpPr/>
            <p:nvPr/>
          </p:nvSpPr>
          <p:spPr>
            <a:xfrm>
              <a:off x="3960873" y="5324841"/>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铁路物流</a:t>
              </a:r>
            </a:p>
          </p:txBody>
        </p:sp>
        <p:cxnSp>
          <p:nvCxnSpPr>
            <p:cNvPr id="55" name="直线连接符 47"/>
            <p:cNvCxnSpPr/>
            <p:nvPr/>
          </p:nvCxnSpPr>
          <p:spPr>
            <a:xfrm flipV="1">
              <a:off x="782213" y="2800656"/>
              <a:ext cx="290554" cy="23779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6" name="直线连接符 78"/>
            <p:cNvCxnSpPr/>
            <p:nvPr/>
          </p:nvCxnSpPr>
          <p:spPr>
            <a:xfrm>
              <a:off x="4673679" y="2706394"/>
              <a:ext cx="328928" cy="141262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609354" y="4111056"/>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收件</a:t>
              </a:r>
            </a:p>
          </p:txBody>
        </p:sp>
        <p:pic>
          <p:nvPicPr>
            <p:cNvPr id="58" name="图片 57"/>
            <p:cNvPicPr>
              <a:picLocks noChangeAspect="1"/>
            </p:cNvPicPr>
            <p:nvPr/>
          </p:nvPicPr>
          <p:blipFill>
            <a:blip r:embed="rId5">
              <a:clrChange>
                <a:clrFrom>
                  <a:srgbClr val="FFFFFF"/>
                </a:clrFrom>
                <a:clrTo>
                  <a:srgbClr val="FFFFFF">
                    <a:alpha val="0"/>
                  </a:srgbClr>
                </a:clrTo>
              </a:clrChange>
            </a:blip>
            <a:stretch>
              <a:fillRect/>
            </a:stretch>
          </p:blipFill>
          <p:spPr>
            <a:xfrm>
              <a:off x="1097379" y="4082343"/>
              <a:ext cx="812736" cy="494523"/>
            </a:xfrm>
            <a:prstGeom prst="rect">
              <a:avLst/>
            </a:prstGeom>
          </p:spPr>
        </p:pic>
        <p:sp>
          <p:nvSpPr>
            <p:cNvPr id="59" name="矩形 58"/>
            <p:cNvSpPr/>
            <p:nvPr/>
          </p:nvSpPr>
          <p:spPr>
            <a:xfrm>
              <a:off x="1071656" y="4550468"/>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快递小哥</a:t>
              </a:r>
            </a:p>
          </p:txBody>
        </p:sp>
        <p:cxnSp>
          <p:nvCxnSpPr>
            <p:cNvPr id="60" name="直线连接符 88"/>
            <p:cNvCxnSpPr/>
            <p:nvPr/>
          </p:nvCxnSpPr>
          <p:spPr>
            <a:xfrm>
              <a:off x="927490" y="4094975"/>
              <a:ext cx="390259" cy="756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1" name="直线连接符 106"/>
            <p:cNvCxnSpPr/>
            <p:nvPr/>
          </p:nvCxnSpPr>
          <p:spPr>
            <a:xfrm flipV="1">
              <a:off x="3568591" y="2706394"/>
              <a:ext cx="291970" cy="13699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2" name="直线连接符 109"/>
            <p:cNvCxnSpPr/>
            <p:nvPr/>
          </p:nvCxnSpPr>
          <p:spPr>
            <a:xfrm flipV="1">
              <a:off x="3567985" y="3498463"/>
              <a:ext cx="292138" cy="58388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3" name="直线连接符 113"/>
            <p:cNvCxnSpPr/>
            <p:nvPr/>
          </p:nvCxnSpPr>
          <p:spPr>
            <a:xfrm>
              <a:off x="3574141" y="4076313"/>
              <a:ext cx="274278" cy="19584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4" name="直线连接符 116"/>
            <p:cNvCxnSpPr/>
            <p:nvPr/>
          </p:nvCxnSpPr>
          <p:spPr>
            <a:xfrm>
              <a:off x="3551805" y="4071369"/>
              <a:ext cx="309222" cy="10093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5" name="直线连接符 121"/>
            <p:cNvCxnSpPr/>
            <p:nvPr/>
          </p:nvCxnSpPr>
          <p:spPr>
            <a:xfrm>
              <a:off x="4621677" y="3443827"/>
              <a:ext cx="380930" cy="675196"/>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6" name="直线连接符 124"/>
            <p:cNvCxnSpPr/>
            <p:nvPr/>
          </p:nvCxnSpPr>
          <p:spPr>
            <a:xfrm flipV="1">
              <a:off x="4708033" y="4119022"/>
              <a:ext cx="294574" cy="23612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7" name="直线连接符 127"/>
            <p:cNvCxnSpPr/>
            <p:nvPr/>
          </p:nvCxnSpPr>
          <p:spPr>
            <a:xfrm flipV="1">
              <a:off x="4766099" y="4119022"/>
              <a:ext cx="236508" cy="96164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608835" y="5263407"/>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cxnSp>
          <p:nvCxnSpPr>
            <p:cNvPr id="69" name="直线连接符 134"/>
            <p:cNvCxnSpPr/>
            <p:nvPr/>
          </p:nvCxnSpPr>
          <p:spPr>
            <a:xfrm flipH="1">
              <a:off x="5271581" y="3142122"/>
              <a:ext cx="152213" cy="70137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0" name="直线连接符 145"/>
            <p:cNvCxnSpPr/>
            <p:nvPr/>
          </p:nvCxnSpPr>
          <p:spPr>
            <a:xfrm flipH="1">
              <a:off x="6370609" y="3142122"/>
              <a:ext cx="229951"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1" name="直线连接符 148"/>
            <p:cNvCxnSpPr/>
            <p:nvPr/>
          </p:nvCxnSpPr>
          <p:spPr>
            <a:xfrm flipH="1">
              <a:off x="7355761" y="3142122"/>
              <a:ext cx="192954" cy="185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2" name="直线连接符 151"/>
            <p:cNvCxnSpPr/>
            <p:nvPr/>
          </p:nvCxnSpPr>
          <p:spPr>
            <a:xfrm flipH="1">
              <a:off x="6441452" y="5004868"/>
              <a:ext cx="14924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线连接符 163"/>
            <p:cNvCxnSpPr/>
            <p:nvPr/>
          </p:nvCxnSpPr>
          <p:spPr>
            <a:xfrm flipV="1">
              <a:off x="7355760" y="4989727"/>
              <a:ext cx="192954"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1703402" y="2515120"/>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包裹打包</a:t>
              </a:r>
            </a:p>
          </p:txBody>
        </p:sp>
        <p:sp>
          <p:nvSpPr>
            <p:cNvPr id="75" name="矩形 74"/>
            <p:cNvSpPr/>
            <p:nvPr/>
          </p:nvSpPr>
          <p:spPr>
            <a:xfrm>
              <a:off x="1667522" y="4320120"/>
              <a:ext cx="713996" cy="247153"/>
            </a:xfrm>
            <a:prstGeom prst="rect">
              <a:avLst/>
            </a:prstGeom>
          </p:spPr>
          <p:txBody>
            <a:bodyPr wrap="none">
              <a:spAutoFit/>
            </a:bodyPr>
            <a:lstStyle/>
            <a:p>
              <a:r>
                <a:rPr lang="zh-CN" altLang="en-US" sz="1200">
                  <a:latin typeface="思源黑体 CN Normal" panose="020B0400000000000000" pitchFamily="34" charset="-122"/>
                  <a:ea typeface="思源黑体 CN Normal" panose="020B0400000000000000" pitchFamily="34" charset="-122"/>
                </a:rPr>
                <a:t>包裹打包</a:t>
              </a:r>
              <a:endParaRPr lang="zh-CN" altLang="en-US" sz="1200" dirty="0">
                <a:latin typeface="思源黑体 CN Normal" panose="020B0400000000000000" pitchFamily="34" charset="-122"/>
                <a:ea typeface="思源黑体 CN Normal" panose="020B0400000000000000" pitchFamily="34" charset="-122"/>
              </a:endParaRPr>
            </a:p>
          </p:txBody>
        </p:sp>
        <p:sp>
          <p:nvSpPr>
            <p:cNvPr id="76" name="矩形 75"/>
            <p:cNvSpPr/>
            <p:nvPr/>
          </p:nvSpPr>
          <p:spPr>
            <a:xfrm>
              <a:off x="2711117" y="2870897"/>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拆包封包</a:t>
              </a:r>
            </a:p>
          </p:txBody>
        </p:sp>
        <p:sp>
          <p:nvSpPr>
            <p:cNvPr id="77" name="矩形 76"/>
            <p:cNvSpPr/>
            <p:nvPr/>
          </p:nvSpPr>
          <p:spPr>
            <a:xfrm>
              <a:off x="6632177" y="3461208"/>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拆包转运</a:t>
              </a:r>
            </a:p>
          </p:txBody>
        </p:sp>
        <p:sp>
          <p:nvSpPr>
            <p:cNvPr id="78" name="矩形 77"/>
            <p:cNvSpPr/>
            <p:nvPr/>
          </p:nvSpPr>
          <p:spPr>
            <a:xfrm>
              <a:off x="6693332" y="5275032"/>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拆包转运</a:t>
              </a:r>
            </a:p>
          </p:txBody>
        </p:sp>
        <p:pic>
          <p:nvPicPr>
            <p:cNvPr id="79" name="图片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563" y="2734290"/>
              <a:ext cx="1165452" cy="709537"/>
            </a:xfrm>
            <a:prstGeom prst="rect">
              <a:avLst/>
            </a:prstGeom>
          </p:spPr>
        </p:pic>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3477" y="3685014"/>
              <a:ext cx="1165452" cy="709537"/>
            </a:xfrm>
            <a:prstGeom prst="rect">
              <a:avLst/>
            </a:prstGeom>
          </p:spPr>
        </p:pic>
        <p:pic>
          <p:nvPicPr>
            <p:cNvPr id="81" name="图片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2236" y="3823577"/>
              <a:ext cx="1165452" cy="709537"/>
            </a:xfrm>
            <a:prstGeom prst="rect">
              <a:avLst/>
            </a:prstGeom>
          </p:spPr>
        </p:pic>
        <p:pic>
          <p:nvPicPr>
            <p:cNvPr id="82" name="图片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8406" y="4576019"/>
              <a:ext cx="1165452" cy="709537"/>
            </a:xfrm>
            <a:prstGeom prst="rect">
              <a:avLst/>
            </a:prstGeom>
          </p:spPr>
        </p:pic>
        <p:pic>
          <p:nvPicPr>
            <p:cNvPr id="83" name="图片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1949" y="2963050"/>
              <a:ext cx="743811" cy="344120"/>
            </a:xfrm>
            <a:prstGeom prst="rect">
              <a:avLst/>
            </a:prstGeom>
          </p:spPr>
        </p:pic>
        <p:pic>
          <p:nvPicPr>
            <p:cNvPr id="84" name="图片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1949" y="4806296"/>
              <a:ext cx="743811" cy="344120"/>
            </a:xfrm>
            <a:prstGeom prst="rect">
              <a:avLst/>
            </a:prstGeom>
          </p:spPr>
        </p:pic>
        <p:pic>
          <p:nvPicPr>
            <p:cNvPr id="85" name="图片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8433" y="3189919"/>
              <a:ext cx="743811" cy="344120"/>
            </a:xfrm>
            <a:prstGeom prst="rect">
              <a:avLst/>
            </a:prstGeom>
          </p:spPr>
        </p:pic>
        <p:pic>
          <p:nvPicPr>
            <p:cNvPr id="86" name="图片 85"/>
            <p:cNvPicPr>
              <a:picLocks noChangeAspect="1"/>
            </p:cNvPicPr>
            <p:nvPr/>
          </p:nvPicPr>
          <p:blipFill>
            <a:blip r:embed="rId8"/>
            <a:stretch>
              <a:fillRect/>
            </a:stretch>
          </p:blipFill>
          <p:spPr>
            <a:xfrm flipH="1">
              <a:off x="444125" y="3520527"/>
              <a:ext cx="835874" cy="712934"/>
            </a:xfrm>
            <a:prstGeom prst="rect">
              <a:avLst/>
            </a:prstGeom>
          </p:spPr>
        </p:pic>
        <p:pic>
          <p:nvPicPr>
            <p:cNvPr id="87" name="图片 86"/>
            <p:cNvPicPr>
              <a:picLocks noChangeAspect="1"/>
            </p:cNvPicPr>
            <p:nvPr/>
          </p:nvPicPr>
          <p:blipFill>
            <a:blip r:embed="rId8"/>
            <a:stretch>
              <a:fillRect/>
            </a:stretch>
          </p:blipFill>
          <p:spPr>
            <a:xfrm flipH="1">
              <a:off x="338582" y="2763151"/>
              <a:ext cx="835874" cy="712934"/>
            </a:xfrm>
            <a:prstGeom prst="rect">
              <a:avLst/>
            </a:prstGeom>
          </p:spPr>
        </p:pic>
        <p:pic>
          <p:nvPicPr>
            <p:cNvPr id="88" name="图片 87"/>
            <p:cNvPicPr>
              <a:picLocks noChangeAspect="1"/>
            </p:cNvPicPr>
            <p:nvPr/>
          </p:nvPicPr>
          <p:blipFill>
            <a:blip r:embed="rId8"/>
            <a:stretch>
              <a:fillRect/>
            </a:stretch>
          </p:blipFill>
          <p:spPr>
            <a:xfrm flipH="1">
              <a:off x="7379972" y="2640611"/>
              <a:ext cx="835874" cy="712934"/>
            </a:xfrm>
            <a:prstGeom prst="rect">
              <a:avLst/>
            </a:prstGeom>
          </p:spPr>
        </p:pic>
        <p:pic>
          <p:nvPicPr>
            <p:cNvPr id="89" name="图片 88"/>
            <p:cNvPicPr>
              <a:picLocks noChangeAspect="1"/>
            </p:cNvPicPr>
            <p:nvPr/>
          </p:nvPicPr>
          <p:blipFill>
            <a:blip r:embed="rId8"/>
            <a:stretch>
              <a:fillRect/>
            </a:stretch>
          </p:blipFill>
          <p:spPr>
            <a:xfrm flipH="1">
              <a:off x="7357067" y="4455469"/>
              <a:ext cx="835874" cy="712934"/>
            </a:xfrm>
            <a:prstGeom prst="rect">
              <a:avLst/>
            </a:prstGeom>
          </p:spPr>
        </p:pic>
        <p:pic>
          <p:nvPicPr>
            <p:cNvPr id="90" name="图片 89"/>
            <p:cNvPicPr>
              <a:picLocks noChangeAspect="1"/>
            </p:cNvPicPr>
            <p:nvPr/>
          </p:nvPicPr>
          <p:blipFill rotWithShape="1">
            <a:blip r:embed="rId9" cstate="print">
              <a:extLst>
                <a:ext uri="{28A0092B-C50C-407E-A947-70E740481C1C}">
                  <a14:useLocalDpi xmlns:a14="http://schemas.microsoft.com/office/drawing/2010/main" val="0"/>
                </a:ext>
              </a:extLst>
            </a:blip>
            <a:srcRect t="20844" b="17504"/>
            <a:stretch>
              <a:fillRect/>
            </a:stretch>
          </p:blipFill>
          <p:spPr>
            <a:xfrm>
              <a:off x="3760477" y="4079288"/>
              <a:ext cx="1039820" cy="463348"/>
            </a:xfrm>
            <a:prstGeom prst="rect">
              <a:avLst/>
            </a:prstGeom>
          </p:spPr>
        </p:pic>
        <p:pic>
          <p:nvPicPr>
            <p:cNvPr id="91" name="图片 90"/>
            <p:cNvPicPr>
              <a:picLocks noChangeAspect="1"/>
            </p:cNvPicPr>
            <p:nvPr/>
          </p:nvPicPr>
          <p:blipFill>
            <a:blip r:embed="rId10"/>
            <a:stretch>
              <a:fillRect/>
            </a:stretch>
          </p:blipFill>
          <p:spPr>
            <a:xfrm>
              <a:off x="3714003" y="2282781"/>
              <a:ext cx="1064805" cy="908194"/>
            </a:xfrm>
            <a:prstGeom prst="rect">
              <a:avLst/>
            </a:prstGeom>
          </p:spPr>
        </p:pic>
        <p:pic>
          <p:nvPicPr>
            <p:cNvPr id="92" name="图片 91"/>
            <p:cNvPicPr>
              <a:picLocks noChangeAspect="1"/>
            </p:cNvPicPr>
            <p:nvPr/>
          </p:nvPicPr>
          <p:blipFill>
            <a:blip r:embed="rId11"/>
            <a:stretch>
              <a:fillRect/>
            </a:stretch>
          </p:blipFill>
          <p:spPr>
            <a:xfrm>
              <a:off x="3859110" y="3182037"/>
              <a:ext cx="818636" cy="698231"/>
            </a:xfrm>
            <a:prstGeom prst="rect">
              <a:avLst/>
            </a:prstGeom>
          </p:spPr>
        </p:pic>
        <p:pic>
          <p:nvPicPr>
            <p:cNvPr id="93" name="图片 92"/>
            <p:cNvPicPr>
              <a:picLocks noChangeAspect="1"/>
            </p:cNvPicPr>
            <p:nvPr/>
          </p:nvPicPr>
          <p:blipFill>
            <a:blip r:embed="rId12"/>
            <a:stretch>
              <a:fillRect/>
            </a:stretch>
          </p:blipFill>
          <p:spPr>
            <a:xfrm>
              <a:off x="3754540" y="4856455"/>
              <a:ext cx="1050137" cy="401216"/>
            </a:xfrm>
            <a:prstGeom prst="rect">
              <a:avLst/>
            </a:prstGeom>
          </p:spPr>
        </p:pic>
      </p:grpSp>
      <p:pic>
        <p:nvPicPr>
          <p:cNvPr id="94" name="图片 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5062" y="4855088"/>
            <a:ext cx="743811" cy="344120"/>
          </a:xfrm>
          <a:prstGeom prst="rect">
            <a:avLst/>
          </a:prstGeom>
        </p:spPr>
      </p:pic>
      <p:pic>
        <p:nvPicPr>
          <p:cNvPr id="95" name="图片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5003" y="4152334"/>
            <a:ext cx="743811" cy="344120"/>
          </a:xfrm>
          <a:prstGeom prst="rect">
            <a:avLst/>
          </a:prstGeom>
        </p:spPr>
      </p:pic>
      <p:pic>
        <p:nvPicPr>
          <p:cNvPr id="96" name="图片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5889" y="4142509"/>
            <a:ext cx="743811" cy="344120"/>
          </a:xfrm>
          <a:prstGeom prst="rect">
            <a:avLst/>
          </a:prstGeom>
        </p:spPr>
      </p:pic>
      <p:pic>
        <p:nvPicPr>
          <p:cNvPr id="97" name="图片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4537" y="4161035"/>
            <a:ext cx="743811" cy="344120"/>
          </a:xfrm>
          <a:prstGeom prst="rect">
            <a:avLst/>
          </a:prstGeom>
        </p:spPr>
      </p:pic>
      <p:pic>
        <p:nvPicPr>
          <p:cNvPr id="98" name="图片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4071" y="4161768"/>
            <a:ext cx="743811" cy="344120"/>
          </a:xfrm>
          <a:prstGeom prst="rect">
            <a:avLst/>
          </a:prstGeom>
        </p:spPr>
      </p:pic>
      <p:pic>
        <p:nvPicPr>
          <p:cNvPr id="99" name="图片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7056" y="5228032"/>
            <a:ext cx="743811" cy="344120"/>
          </a:xfrm>
          <a:prstGeom prst="rect">
            <a:avLst/>
          </a:prstGeom>
        </p:spPr>
      </p:pic>
      <p:pic>
        <p:nvPicPr>
          <p:cNvPr id="102" name="图片 1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9226" y="5222613"/>
            <a:ext cx="743811" cy="344120"/>
          </a:xfrm>
          <a:prstGeom prst="rect">
            <a:avLst/>
          </a:prstGeom>
        </p:spPr>
      </p:pic>
      <p:pic>
        <p:nvPicPr>
          <p:cNvPr id="103" name="图片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3145" y="4163114"/>
            <a:ext cx="743811" cy="344120"/>
          </a:xfrm>
          <a:prstGeom prst="rect">
            <a:avLst/>
          </a:prstGeom>
        </p:spPr>
      </p:pic>
      <p:pic>
        <p:nvPicPr>
          <p:cNvPr id="104" name="图片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6194" y="4855088"/>
            <a:ext cx="743811" cy="344120"/>
          </a:xfrm>
          <a:prstGeom prst="rect">
            <a:avLst/>
          </a:prstGeom>
        </p:spPr>
      </p:pic>
      <p:sp>
        <p:nvSpPr>
          <p:cNvPr id="4" name="乘号 3"/>
          <p:cNvSpPr/>
          <p:nvPr/>
        </p:nvSpPr>
        <p:spPr>
          <a:xfrm>
            <a:off x="3920678" y="4737119"/>
            <a:ext cx="1241993" cy="1241993"/>
          </a:xfrm>
          <a:prstGeom prst="mathMultiply">
            <a:avLst>
              <a:gd name="adj1" fmla="val 89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7952" y="4894911"/>
            <a:ext cx="743811" cy="344120"/>
          </a:xfrm>
          <a:prstGeom prst="rect">
            <a:avLst/>
          </a:prstGeom>
        </p:spPr>
      </p:pic>
      <p:pic>
        <p:nvPicPr>
          <p:cNvPr id="106" name="图片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0095" y="4152556"/>
            <a:ext cx="743811" cy="344120"/>
          </a:xfrm>
          <a:prstGeom prst="rect">
            <a:avLst/>
          </a:prstGeom>
        </p:spPr>
      </p:pic>
      <p:pic>
        <p:nvPicPr>
          <p:cNvPr id="107" name="图片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4227" y="4853340"/>
            <a:ext cx="743811" cy="344120"/>
          </a:xfrm>
          <a:prstGeom prst="rect">
            <a:avLst/>
          </a:prstGeom>
        </p:spPr>
      </p:pic>
      <p:pic>
        <p:nvPicPr>
          <p:cNvPr id="108" name="图片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5210" y="4174400"/>
            <a:ext cx="743811" cy="344120"/>
          </a:xfrm>
          <a:prstGeom prst="rect">
            <a:avLst/>
          </a:prstGeom>
        </p:spPr>
      </p:pic>
      <p:pic>
        <p:nvPicPr>
          <p:cNvPr id="109" name="图片 10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6672" y="4872177"/>
            <a:ext cx="743811" cy="344120"/>
          </a:xfrm>
          <a:prstGeom prst="rect">
            <a:avLst/>
          </a:prstGeom>
        </p:spPr>
      </p:pic>
      <p:sp>
        <p:nvSpPr>
          <p:cNvPr id="126" name="乘号 125"/>
          <p:cNvSpPr/>
          <p:nvPr/>
        </p:nvSpPr>
        <p:spPr>
          <a:xfrm>
            <a:off x="5241169" y="4026065"/>
            <a:ext cx="1241993" cy="1241993"/>
          </a:xfrm>
          <a:prstGeom prst="mathMultiply">
            <a:avLst>
              <a:gd name="adj1" fmla="val 89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乘号 126"/>
          <p:cNvSpPr/>
          <p:nvPr/>
        </p:nvSpPr>
        <p:spPr>
          <a:xfrm>
            <a:off x="5279186" y="5587311"/>
            <a:ext cx="1241993" cy="1241993"/>
          </a:xfrm>
          <a:prstGeom prst="mathMultiply">
            <a:avLst>
              <a:gd name="adj1" fmla="val 89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358678" y="2604156"/>
            <a:ext cx="8725466" cy="369332"/>
          </a:xfrm>
          <a:prstGeom prst="rect">
            <a:avLst/>
          </a:prstGeom>
        </p:spPr>
        <p:txBody>
          <a:bodyPr wrap="none">
            <a:spAutoFit/>
          </a:bodyPr>
          <a:lstStyle/>
          <a:p>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没有物流（网络层服务），快递小哥（进程）是无法把东西送到客户（进程）手上的</a:t>
            </a:r>
            <a:endParaRPr lang="zh-CN" altLang="en-US" dirty="0"/>
          </a:p>
        </p:txBody>
      </p:sp>
      <p:sp>
        <p:nvSpPr>
          <p:cNvPr id="3" name="灯片编号占位符 2">
            <a:extLst>
              <a:ext uri="{FF2B5EF4-FFF2-40B4-BE49-F238E27FC236}">
                <a16:creationId xmlns:a16="http://schemas.microsoft.com/office/drawing/2014/main" id="{EDC6614D-CE00-493C-BEC8-1365B9226289}"/>
              </a:ext>
            </a:extLst>
          </p:cNvPr>
          <p:cNvSpPr>
            <a:spLocks noGrp="1"/>
          </p:cNvSpPr>
          <p:nvPr>
            <p:ph type="sldNum" sz="quarter" idx="12"/>
          </p:nvPr>
        </p:nvSpPr>
        <p:spPr/>
        <p:txBody>
          <a:bodyPr/>
          <a:lstStyle/>
          <a:p>
            <a:fld id="{91F2D4EF-46D4-4764-B373-FC59CD1D281E}"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643707" y="1514549"/>
            <a:ext cx="3014556" cy="526734"/>
            <a:chOff x="722008" y="1303131"/>
            <a:chExt cx="2878387" cy="502942"/>
          </a:xfrm>
        </p:grpSpPr>
        <p:sp>
          <p:nvSpPr>
            <p:cNvPr id="33"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34" name="组合 33"/>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p:cNvSpPr txBox="1">
              <a:spLocks noChangeArrowheads="1"/>
            </p:cNvSpPr>
            <p:nvPr/>
          </p:nvSpPr>
          <p:spPr bwMode="auto">
            <a:xfrm>
              <a:off x="1404488" y="1335873"/>
              <a:ext cx="219590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地址分类</a:t>
              </a:r>
            </a:p>
          </p:txBody>
        </p:sp>
      </p:grpSp>
      <p:grpSp>
        <p:nvGrpSpPr>
          <p:cNvPr id="51" name="组合 50"/>
          <p:cNvGrpSpPr/>
          <p:nvPr/>
        </p:nvGrpSpPr>
        <p:grpSpPr>
          <a:xfrm>
            <a:off x="643707" y="2208754"/>
            <a:ext cx="3851911" cy="476221"/>
            <a:chOff x="1403750" y="3593123"/>
            <a:chExt cx="3851911" cy="476221"/>
          </a:xfrm>
        </p:grpSpPr>
        <p:grpSp>
          <p:nvGrpSpPr>
            <p:cNvPr id="57" name="组合 56"/>
            <p:cNvGrpSpPr/>
            <p:nvPr/>
          </p:nvGrpSpPr>
          <p:grpSpPr>
            <a:xfrm>
              <a:off x="1403750" y="3593123"/>
              <a:ext cx="490436" cy="476221"/>
              <a:chOff x="1403750" y="3593123"/>
              <a:chExt cx="808892" cy="785446"/>
            </a:xfrm>
          </p:grpSpPr>
          <p:sp>
            <p:nvSpPr>
              <p:cNvPr id="62" name="对话气泡: 椭圆形 6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地址为什么要分类？</a:t>
              </a:r>
            </a:p>
          </p:txBody>
        </p:sp>
      </p:grpSp>
      <p:grpSp>
        <p:nvGrpSpPr>
          <p:cNvPr id="64" name="组合 63"/>
          <p:cNvGrpSpPr/>
          <p:nvPr/>
        </p:nvGrpSpPr>
        <p:grpSpPr>
          <a:xfrm>
            <a:off x="1312661" y="2759504"/>
            <a:ext cx="6383854" cy="517461"/>
            <a:chOff x="4628791" y="2375498"/>
            <a:chExt cx="3892170" cy="701023"/>
          </a:xfrm>
        </p:grpSpPr>
        <p:sp>
          <p:nvSpPr>
            <p:cNvPr id="65" name="矩形: 圆角 64"/>
            <p:cNvSpPr/>
            <p:nvPr/>
          </p:nvSpPr>
          <p:spPr>
            <a:xfrm>
              <a:off x="4628791" y="2375498"/>
              <a:ext cx="389217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66" name="文本框 65"/>
            <p:cNvSpPr txBox="1"/>
            <p:nvPr/>
          </p:nvSpPr>
          <p:spPr>
            <a:xfrm>
              <a:off x="4752114" y="2432870"/>
              <a:ext cx="3714010"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亿</a:t>
              </a:r>
              <a:r>
                <a:rPr lang="zh-CN" altLang="en-US" sz="2400" dirty="0">
                  <a:latin typeface="思源黑体 CN Normal" panose="020B0400000000000000" pitchFamily="34" charset="-122"/>
                  <a:ea typeface="思源黑体 CN Normal" panose="020B0400000000000000" pitchFamily="34" charset="-122"/>
                </a:rPr>
                <a:t>地址，为了便于寻址和层次化构造网络。 </a:t>
              </a:r>
            </a:p>
          </p:txBody>
        </p:sp>
      </p:grpSp>
      <p:grpSp>
        <p:nvGrpSpPr>
          <p:cNvPr id="8" name="组合 7"/>
          <p:cNvGrpSpPr/>
          <p:nvPr/>
        </p:nvGrpSpPr>
        <p:grpSpPr>
          <a:xfrm>
            <a:off x="3268672" y="3774042"/>
            <a:ext cx="6135226" cy="101981"/>
            <a:chOff x="1250091" y="3454002"/>
            <a:chExt cx="6135226" cy="163245"/>
          </a:xfrm>
        </p:grpSpPr>
        <p:sp>
          <p:nvSpPr>
            <p:cNvPr id="68" name="Line 14"/>
            <p:cNvSpPr>
              <a:spLocks noChangeShapeType="1"/>
            </p:cNvSpPr>
            <p:nvPr/>
          </p:nvSpPr>
          <p:spPr bwMode="auto">
            <a:xfrm>
              <a:off x="1250091" y="3617247"/>
              <a:ext cx="6135226" cy="0"/>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Line 15"/>
            <p:cNvSpPr>
              <a:spLocks noChangeShapeType="1"/>
            </p:cNvSpPr>
            <p:nvPr/>
          </p:nvSpPr>
          <p:spPr bwMode="auto">
            <a:xfrm flipV="1">
              <a:off x="1250091"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Line 16"/>
            <p:cNvSpPr>
              <a:spLocks noChangeShapeType="1"/>
            </p:cNvSpPr>
            <p:nvPr/>
          </p:nvSpPr>
          <p:spPr bwMode="auto">
            <a:xfrm flipV="1">
              <a:off x="7385316"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Line 17"/>
            <p:cNvSpPr>
              <a:spLocks noChangeShapeType="1"/>
            </p:cNvSpPr>
            <p:nvPr/>
          </p:nvSpPr>
          <p:spPr bwMode="auto">
            <a:xfrm flipV="1">
              <a:off x="4283509"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flipV="1">
              <a:off x="2766800"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flipV="1">
              <a:off x="5868607"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2" name="Text Box 38"/>
          <p:cNvSpPr txBox="1">
            <a:spLocks noChangeArrowheads="1"/>
          </p:cNvSpPr>
          <p:nvPr/>
        </p:nvSpPr>
        <p:spPr bwMode="auto">
          <a:xfrm>
            <a:off x="3055908" y="3485614"/>
            <a:ext cx="490434"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31</a:t>
            </a:r>
          </a:p>
        </p:txBody>
      </p:sp>
      <p:grpSp>
        <p:nvGrpSpPr>
          <p:cNvPr id="3" name="组合 2"/>
          <p:cNvGrpSpPr/>
          <p:nvPr/>
        </p:nvGrpSpPr>
        <p:grpSpPr>
          <a:xfrm>
            <a:off x="2614217" y="4035304"/>
            <a:ext cx="6777956" cy="413915"/>
            <a:chOff x="732115" y="3821722"/>
            <a:chExt cx="6777956" cy="413915"/>
          </a:xfrm>
        </p:grpSpPr>
        <p:grpSp>
          <p:nvGrpSpPr>
            <p:cNvPr id="2" name="组合 1"/>
            <p:cNvGrpSpPr/>
            <p:nvPr/>
          </p:nvGrpSpPr>
          <p:grpSpPr>
            <a:xfrm>
              <a:off x="1346749" y="3821722"/>
              <a:ext cx="6163322" cy="369332"/>
              <a:chOff x="1357344" y="4100991"/>
              <a:chExt cx="6163322" cy="369332"/>
            </a:xfrm>
            <a:solidFill>
              <a:srgbClr val="FEF6E5"/>
            </a:solidFill>
          </p:grpSpPr>
          <p:sp>
            <p:nvSpPr>
              <p:cNvPr id="96" name="Text Box 20"/>
              <p:cNvSpPr txBox="1">
                <a:spLocks noChangeArrowheads="1"/>
              </p:cNvSpPr>
              <p:nvPr/>
            </p:nvSpPr>
            <p:spPr bwMode="auto">
              <a:xfrm>
                <a:off x="1357344" y="4100991"/>
                <a:ext cx="403419"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7" name="Text Box 20"/>
              <p:cNvSpPr txBox="1">
                <a:spLocks noChangeArrowheads="1"/>
              </p:cNvSpPr>
              <p:nvPr/>
            </p:nvSpPr>
            <p:spPr bwMode="auto">
              <a:xfrm>
                <a:off x="1760763" y="4100991"/>
                <a:ext cx="1141387"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网  络  号 </a:t>
                </a:r>
              </a:p>
            </p:txBody>
          </p:sp>
          <p:sp>
            <p:nvSpPr>
              <p:cNvPr id="99" name="Text Box 20"/>
              <p:cNvSpPr txBox="1">
                <a:spLocks noChangeArrowheads="1"/>
              </p:cNvSpPr>
              <p:nvPr/>
            </p:nvSpPr>
            <p:spPr bwMode="auto">
              <a:xfrm>
                <a:off x="2902150" y="4100991"/>
                <a:ext cx="4618516"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主   机   号 </a:t>
                </a:r>
              </a:p>
            </p:txBody>
          </p:sp>
        </p:grpSp>
        <p:sp>
          <p:nvSpPr>
            <p:cNvPr id="145" name="Text Box 33"/>
            <p:cNvSpPr txBox="1">
              <a:spLocks noChangeArrowheads="1"/>
            </p:cNvSpPr>
            <p:nvPr/>
          </p:nvSpPr>
          <p:spPr bwMode="auto">
            <a:xfrm>
              <a:off x="732115" y="3835527"/>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4" name="组合 3"/>
          <p:cNvGrpSpPr/>
          <p:nvPr/>
        </p:nvGrpSpPr>
        <p:grpSpPr>
          <a:xfrm>
            <a:off x="2634290" y="4548554"/>
            <a:ext cx="6757883" cy="400110"/>
            <a:chOff x="752188" y="4334972"/>
            <a:chExt cx="6757883" cy="400110"/>
          </a:xfrm>
        </p:grpSpPr>
        <p:grpSp>
          <p:nvGrpSpPr>
            <p:cNvPr id="130" name="组合 129"/>
            <p:cNvGrpSpPr/>
            <p:nvPr/>
          </p:nvGrpSpPr>
          <p:grpSpPr>
            <a:xfrm>
              <a:off x="1346749" y="4350361"/>
              <a:ext cx="6163322" cy="369332"/>
              <a:chOff x="1357344" y="4100991"/>
              <a:chExt cx="6163322" cy="369332"/>
            </a:xfrm>
            <a:solidFill>
              <a:srgbClr val="FEF6E5"/>
            </a:solidFill>
          </p:grpSpPr>
          <p:sp>
            <p:nvSpPr>
              <p:cNvPr id="131" name="Text Box 20"/>
              <p:cNvSpPr txBox="1">
                <a:spLocks noChangeArrowheads="1"/>
              </p:cNvSpPr>
              <p:nvPr/>
            </p:nvSpPr>
            <p:spPr bwMode="auto">
              <a:xfrm>
                <a:off x="1357344" y="4100991"/>
                <a:ext cx="53007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2" name="Text Box 20"/>
              <p:cNvSpPr txBox="1">
                <a:spLocks noChangeArrowheads="1"/>
              </p:cNvSpPr>
              <p:nvPr/>
            </p:nvSpPr>
            <p:spPr bwMode="auto">
              <a:xfrm>
                <a:off x="1887415" y="4100991"/>
                <a:ext cx="2532573"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网  络  号 </a:t>
                </a:r>
              </a:p>
            </p:txBody>
          </p:sp>
          <p:sp>
            <p:nvSpPr>
              <p:cNvPr id="133" name="Text Box 20"/>
              <p:cNvSpPr txBox="1">
                <a:spLocks noChangeArrowheads="1"/>
              </p:cNvSpPr>
              <p:nvPr/>
            </p:nvSpPr>
            <p:spPr bwMode="auto">
              <a:xfrm>
                <a:off x="4419988" y="4100991"/>
                <a:ext cx="3100678"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主   机   号 </a:t>
                </a:r>
              </a:p>
            </p:txBody>
          </p:sp>
        </p:grpSp>
        <p:sp>
          <p:nvSpPr>
            <p:cNvPr id="146" name="Text Box 33"/>
            <p:cNvSpPr txBox="1">
              <a:spLocks noChangeArrowheads="1"/>
            </p:cNvSpPr>
            <p:nvPr/>
          </p:nvSpPr>
          <p:spPr bwMode="auto">
            <a:xfrm>
              <a:off x="752188" y="4334972"/>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5" name="组合 4"/>
          <p:cNvGrpSpPr/>
          <p:nvPr/>
        </p:nvGrpSpPr>
        <p:grpSpPr>
          <a:xfrm>
            <a:off x="2637663" y="5084887"/>
            <a:ext cx="6754510" cy="400110"/>
            <a:chOff x="755561" y="4871305"/>
            <a:chExt cx="6754510" cy="400110"/>
          </a:xfrm>
        </p:grpSpPr>
        <p:grpSp>
          <p:nvGrpSpPr>
            <p:cNvPr id="134" name="组合 133"/>
            <p:cNvGrpSpPr/>
            <p:nvPr/>
          </p:nvGrpSpPr>
          <p:grpSpPr>
            <a:xfrm>
              <a:off x="1346749" y="4879000"/>
              <a:ext cx="6163322" cy="369332"/>
              <a:chOff x="1357344" y="4100991"/>
              <a:chExt cx="6163322" cy="369332"/>
            </a:xfrm>
            <a:solidFill>
              <a:srgbClr val="FEF6E5"/>
            </a:solidFill>
          </p:grpSpPr>
          <p:sp>
            <p:nvSpPr>
              <p:cNvPr id="135" name="Text Box 20"/>
              <p:cNvSpPr txBox="1">
                <a:spLocks noChangeArrowheads="1"/>
              </p:cNvSpPr>
              <p:nvPr/>
            </p:nvSpPr>
            <p:spPr bwMode="auto">
              <a:xfrm>
                <a:off x="1357344" y="4100991"/>
                <a:ext cx="758355"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1 1 0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6" name="Text Box 20"/>
              <p:cNvSpPr txBox="1">
                <a:spLocks noChangeArrowheads="1"/>
              </p:cNvSpPr>
              <p:nvPr/>
            </p:nvSpPr>
            <p:spPr bwMode="auto">
              <a:xfrm>
                <a:off x="2115699" y="4100991"/>
                <a:ext cx="3889387"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网  络  号 </a:t>
                </a:r>
              </a:p>
            </p:txBody>
          </p:sp>
          <p:sp>
            <p:nvSpPr>
              <p:cNvPr id="137" name="Text Box 20"/>
              <p:cNvSpPr txBox="1">
                <a:spLocks noChangeArrowheads="1"/>
              </p:cNvSpPr>
              <p:nvPr/>
            </p:nvSpPr>
            <p:spPr bwMode="auto">
              <a:xfrm>
                <a:off x="6005086" y="4100991"/>
                <a:ext cx="1515580"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主   机   号 </a:t>
                </a:r>
              </a:p>
            </p:txBody>
          </p:sp>
        </p:grpSp>
        <p:sp>
          <p:nvSpPr>
            <p:cNvPr id="147" name="Text Box 33"/>
            <p:cNvSpPr txBox="1">
              <a:spLocks noChangeArrowheads="1"/>
            </p:cNvSpPr>
            <p:nvPr/>
          </p:nvSpPr>
          <p:spPr bwMode="auto">
            <a:xfrm>
              <a:off x="755561" y="4871305"/>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6" name="组合 5"/>
          <p:cNvGrpSpPr/>
          <p:nvPr/>
        </p:nvGrpSpPr>
        <p:grpSpPr>
          <a:xfrm>
            <a:off x="2629557" y="5605832"/>
            <a:ext cx="6762616" cy="400110"/>
            <a:chOff x="747455" y="5392250"/>
            <a:chExt cx="6762616" cy="400110"/>
          </a:xfrm>
        </p:grpSpPr>
        <p:grpSp>
          <p:nvGrpSpPr>
            <p:cNvPr id="138" name="组合 137"/>
            <p:cNvGrpSpPr/>
            <p:nvPr/>
          </p:nvGrpSpPr>
          <p:grpSpPr>
            <a:xfrm>
              <a:off x="1346749" y="5407639"/>
              <a:ext cx="6163322" cy="369332"/>
              <a:chOff x="1357344" y="4100991"/>
              <a:chExt cx="6163322" cy="369332"/>
            </a:xfrm>
            <a:solidFill>
              <a:srgbClr val="FEF6E5"/>
            </a:solidFill>
          </p:grpSpPr>
          <p:sp>
            <p:nvSpPr>
              <p:cNvPr id="139" name="Text Box 20"/>
              <p:cNvSpPr txBox="1">
                <a:spLocks noChangeArrowheads="1"/>
              </p:cNvSpPr>
              <p:nvPr/>
            </p:nvSpPr>
            <p:spPr bwMode="auto">
              <a:xfrm>
                <a:off x="1357344" y="4100991"/>
                <a:ext cx="87004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1 1 1 0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0" name="Text Box 20"/>
              <p:cNvSpPr txBox="1">
                <a:spLocks noChangeArrowheads="1"/>
              </p:cNvSpPr>
              <p:nvPr/>
            </p:nvSpPr>
            <p:spPr bwMode="auto">
              <a:xfrm>
                <a:off x="2227385" y="4100991"/>
                <a:ext cx="529328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组  播  地  址</a:t>
                </a:r>
              </a:p>
            </p:txBody>
          </p:sp>
        </p:grpSp>
        <p:sp>
          <p:nvSpPr>
            <p:cNvPr id="148" name="Text Box 33"/>
            <p:cNvSpPr txBox="1">
              <a:spLocks noChangeArrowheads="1"/>
            </p:cNvSpPr>
            <p:nvPr/>
          </p:nvSpPr>
          <p:spPr bwMode="auto">
            <a:xfrm>
              <a:off x="747455" y="5392250"/>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D</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7" name="组合 6"/>
          <p:cNvGrpSpPr/>
          <p:nvPr/>
        </p:nvGrpSpPr>
        <p:grpSpPr>
          <a:xfrm>
            <a:off x="2619063" y="6146194"/>
            <a:ext cx="6773110" cy="400110"/>
            <a:chOff x="736961" y="5932612"/>
            <a:chExt cx="6773110" cy="400110"/>
          </a:xfrm>
        </p:grpSpPr>
        <p:grpSp>
          <p:nvGrpSpPr>
            <p:cNvPr id="142" name="组合 141"/>
            <p:cNvGrpSpPr/>
            <p:nvPr/>
          </p:nvGrpSpPr>
          <p:grpSpPr>
            <a:xfrm>
              <a:off x="1346749" y="5936278"/>
              <a:ext cx="6163322" cy="369332"/>
              <a:chOff x="1357344" y="4100991"/>
              <a:chExt cx="6163322" cy="369332"/>
            </a:xfrm>
            <a:solidFill>
              <a:srgbClr val="FEF6E5"/>
            </a:solidFill>
          </p:grpSpPr>
          <p:sp>
            <p:nvSpPr>
              <p:cNvPr id="143" name="Text Box 20"/>
              <p:cNvSpPr txBox="1">
                <a:spLocks noChangeArrowheads="1"/>
              </p:cNvSpPr>
              <p:nvPr/>
            </p:nvSpPr>
            <p:spPr bwMode="auto">
              <a:xfrm>
                <a:off x="1357344" y="4100991"/>
                <a:ext cx="87004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1 1 1 1</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4" name="Text Box 20"/>
              <p:cNvSpPr txBox="1">
                <a:spLocks noChangeArrowheads="1"/>
              </p:cNvSpPr>
              <p:nvPr/>
            </p:nvSpPr>
            <p:spPr bwMode="auto">
              <a:xfrm>
                <a:off x="2227385" y="4100991"/>
                <a:ext cx="529328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保 留 为 今 后 使 用</a:t>
                </a:r>
              </a:p>
            </p:txBody>
          </p:sp>
        </p:grpSp>
        <p:sp>
          <p:nvSpPr>
            <p:cNvPr id="149" name="Text Box 33"/>
            <p:cNvSpPr txBox="1">
              <a:spLocks noChangeArrowheads="1"/>
            </p:cNvSpPr>
            <p:nvPr/>
          </p:nvSpPr>
          <p:spPr bwMode="auto">
            <a:xfrm>
              <a:off x="736961" y="5932612"/>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E</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sp>
        <p:nvSpPr>
          <p:cNvPr id="150" name="Text Box 33"/>
          <p:cNvSpPr txBox="1">
            <a:spLocks noChangeArrowheads="1"/>
          </p:cNvSpPr>
          <p:nvPr/>
        </p:nvSpPr>
        <p:spPr bwMode="auto">
          <a:xfrm>
            <a:off x="9394599" y="3910218"/>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spcBef>
                <a:spcPct val="50000"/>
              </a:spcBef>
            </a:pP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大型网络</a:t>
            </a:r>
          </a:p>
        </p:txBody>
      </p:sp>
      <p:sp>
        <p:nvSpPr>
          <p:cNvPr id="151" name="Text Box 33"/>
          <p:cNvSpPr txBox="1">
            <a:spLocks noChangeArrowheads="1"/>
          </p:cNvSpPr>
          <p:nvPr/>
        </p:nvSpPr>
        <p:spPr bwMode="auto">
          <a:xfrm>
            <a:off x="9403897" y="4468745"/>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spcBef>
                <a:spcPct val="50000"/>
              </a:spcBef>
            </a:pP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中型网络</a:t>
            </a:r>
          </a:p>
        </p:txBody>
      </p:sp>
      <p:sp>
        <p:nvSpPr>
          <p:cNvPr id="152" name="Text Box 33"/>
          <p:cNvSpPr txBox="1">
            <a:spLocks noChangeArrowheads="1"/>
          </p:cNvSpPr>
          <p:nvPr/>
        </p:nvSpPr>
        <p:spPr bwMode="auto">
          <a:xfrm>
            <a:off x="9392173" y="5030592"/>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spcBef>
                <a:spcPct val="50000"/>
              </a:spcBef>
            </a:pP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小型网络</a:t>
            </a:r>
          </a:p>
        </p:txBody>
      </p:sp>
      <p:sp>
        <p:nvSpPr>
          <p:cNvPr id="154" name="Text Box 38"/>
          <p:cNvSpPr txBox="1">
            <a:spLocks noChangeArrowheads="1"/>
          </p:cNvSpPr>
          <p:nvPr/>
        </p:nvSpPr>
        <p:spPr bwMode="auto">
          <a:xfrm>
            <a:off x="4608553" y="3485614"/>
            <a:ext cx="490434"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23</a:t>
            </a:r>
          </a:p>
        </p:txBody>
      </p:sp>
      <p:sp>
        <p:nvSpPr>
          <p:cNvPr id="155" name="Text Box 38"/>
          <p:cNvSpPr txBox="1">
            <a:spLocks noChangeArrowheads="1"/>
          </p:cNvSpPr>
          <p:nvPr/>
        </p:nvSpPr>
        <p:spPr bwMode="auto">
          <a:xfrm>
            <a:off x="6112253" y="3485614"/>
            <a:ext cx="490431"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15</a:t>
            </a:r>
          </a:p>
        </p:txBody>
      </p:sp>
      <p:sp>
        <p:nvSpPr>
          <p:cNvPr id="156" name="Text Box 38"/>
          <p:cNvSpPr txBox="1">
            <a:spLocks noChangeArrowheads="1"/>
          </p:cNvSpPr>
          <p:nvPr/>
        </p:nvSpPr>
        <p:spPr bwMode="auto">
          <a:xfrm>
            <a:off x="7745920" y="3492515"/>
            <a:ext cx="311322"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7</a:t>
            </a:r>
          </a:p>
        </p:txBody>
      </p:sp>
      <p:sp>
        <p:nvSpPr>
          <p:cNvPr id="157" name="Text Box 38"/>
          <p:cNvSpPr txBox="1">
            <a:spLocks noChangeArrowheads="1"/>
          </p:cNvSpPr>
          <p:nvPr/>
        </p:nvSpPr>
        <p:spPr bwMode="auto">
          <a:xfrm>
            <a:off x="9248236" y="3498897"/>
            <a:ext cx="311322"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0</a:t>
            </a:r>
          </a:p>
        </p:txBody>
      </p:sp>
      <p:sp>
        <p:nvSpPr>
          <p:cNvPr id="9" name="灯片编号占位符 8">
            <a:extLst>
              <a:ext uri="{FF2B5EF4-FFF2-40B4-BE49-F238E27FC236}">
                <a16:creationId xmlns:a16="http://schemas.microsoft.com/office/drawing/2014/main" id="{181CCCB7-34B6-4CA5-BCF2-457463F8138E}"/>
              </a:ext>
            </a:extLst>
          </p:cNvPr>
          <p:cNvSpPr>
            <a:spLocks noGrp="1"/>
          </p:cNvSpPr>
          <p:nvPr>
            <p:ph type="sldNum" sz="quarter" idx="12"/>
          </p:nvPr>
        </p:nvSpPr>
        <p:spPr/>
        <p:txBody>
          <a:bodyPr/>
          <a:lstStyle/>
          <a:p>
            <a:fld id="{91F2D4EF-46D4-4764-B373-FC59CD1D281E}" type="slidenum">
              <a:rPr lang="zh-CN" altLang="en-US" smtClean="0"/>
              <a:t>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500"/>
                                        <p:tgtEl>
                                          <p:spTgt spid="1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500"/>
                                        <p:tgtEl>
                                          <p:spTgt spid="1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fade">
                                      <p:cBhvr>
                                        <p:cTn id="31" dur="500"/>
                                        <p:tgtEl>
                                          <p:spTgt spid="1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fade">
                                      <p:cBhvr>
                                        <p:cTn id="34" dur="500"/>
                                        <p:tgtEl>
                                          <p:spTgt spid="15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150"/>
                                        </p:tgtEl>
                                        <p:attrNameLst>
                                          <p:attrName>style.visibility</p:attrName>
                                        </p:attrNameLst>
                                      </p:cBhvr>
                                      <p:to>
                                        <p:strVal val="visible"/>
                                      </p:to>
                                    </p:set>
                                    <p:anim calcmode="lin" valueType="num">
                                      <p:cBhvr>
                                        <p:cTn id="43" dur="500" fill="hold"/>
                                        <p:tgtEl>
                                          <p:spTgt spid="150"/>
                                        </p:tgtEl>
                                        <p:attrNameLst>
                                          <p:attrName>ppt_w</p:attrName>
                                        </p:attrNameLst>
                                      </p:cBhvr>
                                      <p:tavLst>
                                        <p:tav tm="0">
                                          <p:val>
                                            <p:fltVal val="0"/>
                                          </p:val>
                                        </p:tav>
                                        <p:tav tm="100000">
                                          <p:val>
                                            <p:strVal val="#ppt_w"/>
                                          </p:val>
                                        </p:tav>
                                      </p:tavLst>
                                    </p:anim>
                                    <p:anim calcmode="lin" valueType="num">
                                      <p:cBhvr>
                                        <p:cTn id="44" dur="500" fill="hold"/>
                                        <p:tgtEl>
                                          <p:spTgt spid="150"/>
                                        </p:tgtEl>
                                        <p:attrNameLst>
                                          <p:attrName>ppt_h</p:attrName>
                                        </p:attrNameLst>
                                      </p:cBhvr>
                                      <p:tavLst>
                                        <p:tav tm="0">
                                          <p:val>
                                            <p:fltVal val="0"/>
                                          </p:val>
                                        </p:tav>
                                        <p:tav tm="100000">
                                          <p:val>
                                            <p:strVal val="#ppt_h"/>
                                          </p:val>
                                        </p:tav>
                                      </p:tavLst>
                                    </p:anim>
                                    <p:animEffect transition="in" filter="fade">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mph" presetSubtype="2" fill="hold" grpId="2" nodeType="clickEffect">
                                  <p:stCondLst>
                                    <p:cond delay="0"/>
                                  </p:stCondLst>
                                  <p:childTnLst>
                                    <p:animClr clrSpc="rgb" dir="cw">
                                      <p:cBhvr override="childStyle">
                                        <p:cTn id="49" dur="750" fill="hold"/>
                                        <p:tgtEl>
                                          <p:spTgt spid="154"/>
                                        </p:tgtEl>
                                        <p:attrNameLst>
                                          <p:attrName>style.color</p:attrName>
                                        </p:attrNameLst>
                                      </p:cBhvr>
                                      <p:to>
                                        <a:srgbClr val="ED7D31"/>
                                      </p:to>
                                    </p:animClr>
                                  </p:childTnLst>
                                </p:cTn>
                              </p:par>
                            </p:childTnLst>
                          </p:cTn>
                        </p:par>
                        <p:par>
                          <p:cTn id="50" fill="hold">
                            <p:stCondLst>
                              <p:cond delay="1000"/>
                            </p:stCondLst>
                            <p:childTnLst>
                              <p:par>
                                <p:cTn id="51" presetID="26" presetClass="emph" presetSubtype="0" repeatCount="2000" fill="hold" grpId="1" nodeType="afterEffect">
                                  <p:stCondLst>
                                    <p:cond delay="0"/>
                                  </p:stCondLst>
                                  <p:childTnLst>
                                    <p:animEffect transition="out" filter="fade">
                                      <p:cBhvr>
                                        <p:cTn id="52" dur="500" tmFilter="0, 0; .2, .5; .8, .5; 1, 0"/>
                                        <p:tgtEl>
                                          <p:spTgt spid="154"/>
                                        </p:tgtEl>
                                      </p:cBhvr>
                                    </p:animEffect>
                                    <p:animScale>
                                      <p:cBhvr>
                                        <p:cTn id="53" dur="250" autoRev="1" fill="hold"/>
                                        <p:tgtEl>
                                          <p:spTgt spid="154"/>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151"/>
                                        </p:tgtEl>
                                        <p:attrNameLst>
                                          <p:attrName>style.visibility</p:attrName>
                                        </p:attrNameLst>
                                      </p:cBhvr>
                                      <p:to>
                                        <p:strVal val="visible"/>
                                      </p:to>
                                    </p:set>
                                    <p:anim calcmode="lin" valueType="num">
                                      <p:cBhvr>
                                        <p:cTn id="62" dur="500" fill="hold"/>
                                        <p:tgtEl>
                                          <p:spTgt spid="151"/>
                                        </p:tgtEl>
                                        <p:attrNameLst>
                                          <p:attrName>ppt_w</p:attrName>
                                        </p:attrNameLst>
                                      </p:cBhvr>
                                      <p:tavLst>
                                        <p:tav tm="0">
                                          <p:val>
                                            <p:fltVal val="0"/>
                                          </p:val>
                                        </p:tav>
                                        <p:tav tm="100000">
                                          <p:val>
                                            <p:strVal val="#ppt_w"/>
                                          </p:val>
                                        </p:tav>
                                      </p:tavLst>
                                    </p:anim>
                                    <p:anim calcmode="lin" valueType="num">
                                      <p:cBhvr>
                                        <p:cTn id="63" dur="500" fill="hold"/>
                                        <p:tgtEl>
                                          <p:spTgt spid="151"/>
                                        </p:tgtEl>
                                        <p:attrNameLst>
                                          <p:attrName>ppt_h</p:attrName>
                                        </p:attrNameLst>
                                      </p:cBhvr>
                                      <p:tavLst>
                                        <p:tav tm="0">
                                          <p:val>
                                            <p:fltVal val="0"/>
                                          </p:val>
                                        </p:tav>
                                        <p:tav tm="100000">
                                          <p:val>
                                            <p:strVal val="#ppt_h"/>
                                          </p:val>
                                        </p:tav>
                                      </p:tavLst>
                                    </p:anim>
                                    <p:animEffect transition="in" filter="fade">
                                      <p:cBhvr>
                                        <p:cTn id="64" dur="500"/>
                                        <p:tgtEl>
                                          <p:spTgt spid="15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mph" presetSubtype="2" fill="hold" grpId="1" nodeType="clickEffect">
                                  <p:stCondLst>
                                    <p:cond delay="0"/>
                                  </p:stCondLst>
                                  <p:childTnLst>
                                    <p:animClr clrSpc="rgb" dir="cw">
                                      <p:cBhvr override="childStyle">
                                        <p:cTn id="68" dur="750" fill="hold"/>
                                        <p:tgtEl>
                                          <p:spTgt spid="155"/>
                                        </p:tgtEl>
                                        <p:attrNameLst>
                                          <p:attrName>style.color</p:attrName>
                                        </p:attrNameLst>
                                      </p:cBhvr>
                                      <p:to>
                                        <a:schemeClr val="accent2"/>
                                      </p:to>
                                    </p:animClr>
                                  </p:childTnLst>
                                </p:cTn>
                              </p:par>
                            </p:childTnLst>
                          </p:cTn>
                        </p:par>
                        <p:par>
                          <p:cTn id="69" fill="hold">
                            <p:stCondLst>
                              <p:cond delay="1000"/>
                            </p:stCondLst>
                            <p:childTnLst>
                              <p:par>
                                <p:cTn id="70" presetID="26" presetClass="emph" presetSubtype="0" repeatCount="2000" fill="hold" grpId="2" nodeType="afterEffect">
                                  <p:stCondLst>
                                    <p:cond delay="0"/>
                                  </p:stCondLst>
                                  <p:childTnLst>
                                    <p:animEffect transition="out" filter="fade">
                                      <p:cBhvr>
                                        <p:cTn id="71" dur="500" tmFilter="0, 0; .2, .5; .8, .5; 1, 0"/>
                                        <p:tgtEl>
                                          <p:spTgt spid="155"/>
                                        </p:tgtEl>
                                      </p:cBhvr>
                                    </p:animEffect>
                                    <p:animScale>
                                      <p:cBhvr>
                                        <p:cTn id="72" dur="250" autoRev="1" fill="hold"/>
                                        <p:tgtEl>
                                          <p:spTgt spid="155"/>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left)">
                                      <p:cBhvr>
                                        <p:cTn id="77" dur="500"/>
                                        <p:tgtEl>
                                          <p:spTgt spid="5"/>
                                        </p:tgtEl>
                                      </p:cBhvr>
                                    </p:animEffect>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152"/>
                                        </p:tgtEl>
                                        <p:attrNameLst>
                                          <p:attrName>style.visibility</p:attrName>
                                        </p:attrNameLst>
                                      </p:cBhvr>
                                      <p:to>
                                        <p:strVal val="visible"/>
                                      </p:to>
                                    </p:set>
                                    <p:anim calcmode="lin" valueType="num">
                                      <p:cBhvr>
                                        <p:cTn id="81" dur="500" fill="hold"/>
                                        <p:tgtEl>
                                          <p:spTgt spid="152"/>
                                        </p:tgtEl>
                                        <p:attrNameLst>
                                          <p:attrName>ppt_w</p:attrName>
                                        </p:attrNameLst>
                                      </p:cBhvr>
                                      <p:tavLst>
                                        <p:tav tm="0">
                                          <p:val>
                                            <p:fltVal val="0"/>
                                          </p:val>
                                        </p:tav>
                                        <p:tav tm="100000">
                                          <p:val>
                                            <p:strVal val="#ppt_w"/>
                                          </p:val>
                                        </p:tav>
                                      </p:tavLst>
                                    </p:anim>
                                    <p:anim calcmode="lin" valueType="num">
                                      <p:cBhvr>
                                        <p:cTn id="82" dur="500" fill="hold"/>
                                        <p:tgtEl>
                                          <p:spTgt spid="152"/>
                                        </p:tgtEl>
                                        <p:attrNameLst>
                                          <p:attrName>ppt_h</p:attrName>
                                        </p:attrNameLst>
                                      </p:cBhvr>
                                      <p:tavLst>
                                        <p:tav tm="0">
                                          <p:val>
                                            <p:fltVal val="0"/>
                                          </p:val>
                                        </p:tav>
                                        <p:tav tm="100000">
                                          <p:val>
                                            <p:strVal val="#ppt_h"/>
                                          </p:val>
                                        </p:tav>
                                      </p:tavLst>
                                    </p:anim>
                                    <p:animEffect transition="in" filter="fade">
                                      <p:cBhvr>
                                        <p:cTn id="83" dur="500"/>
                                        <p:tgtEl>
                                          <p:spTgt spid="152"/>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mph" presetSubtype="2" fill="hold" grpId="1" nodeType="clickEffect">
                                  <p:stCondLst>
                                    <p:cond delay="0"/>
                                  </p:stCondLst>
                                  <p:childTnLst>
                                    <p:animClr clrSpc="rgb" dir="cw">
                                      <p:cBhvr override="childStyle">
                                        <p:cTn id="87" dur="750" fill="hold"/>
                                        <p:tgtEl>
                                          <p:spTgt spid="156"/>
                                        </p:tgtEl>
                                        <p:attrNameLst>
                                          <p:attrName>style.color</p:attrName>
                                        </p:attrNameLst>
                                      </p:cBhvr>
                                      <p:to>
                                        <a:schemeClr val="accent2"/>
                                      </p:to>
                                    </p:animClr>
                                  </p:childTnLst>
                                </p:cTn>
                              </p:par>
                            </p:childTnLst>
                          </p:cTn>
                        </p:par>
                        <p:par>
                          <p:cTn id="88" fill="hold">
                            <p:stCondLst>
                              <p:cond delay="1000"/>
                            </p:stCondLst>
                            <p:childTnLst>
                              <p:par>
                                <p:cTn id="89" presetID="26" presetClass="emph" presetSubtype="0" repeatCount="2000" fill="hold" grpId="2" nodeType="afterEffect">
                                  <p:stCondLst>
                                    <p:cond delay="0"/>
                                  </p:stCondLst>
                                  <p:childTnLst>
                                    <p:animEffect transition="out" filter="fade">
                                      <p:cBhvr>
                                        <p:cTn id="90" dur="500" tmFilter="0, 0; .2, .5; .8, .5; 1, 0"/>
                                        <p:tgtEl>
                                          <p:spTgt spid="156"/>
                                        </p:tgtEl>
                                      </p:cBhvr>
                                    </p:animEffect>
                                    <p:animScale>
                                      <p:cBhvr>
                                        <p:cTn id="91" dur="250" autoRev="1" fill="hold"/>
                                        <p:tgtEl>
                                          <p:spTgt spid="156"/>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wipe(left)">
                                      <p:cBhvr>
                                        <p:cTn id="96" dur="500"/>
                                        <p:tgtEl>
                                          <p:spTgt spid="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wipe(left)">
                                      <p:cBhvr>
                                        <p:cTn id="10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50" grpId="0"/>
      <p:bldP spid="151" grpId="0"/>
      <p:bldP spid="152" grpId="0"/>
      <p:bldP spid="154" grpId="0"/>
      <p:bldP spid="154" grpId="1"/>
      <p:bldP spid="154" grpId="2"/>
      <p:bldP spid="155" grpId="0"/>
      <p:bldP spid="155" grpId="1"/>
      <p:bldP spid="155" grpId="2"/>
      <p:bldP spid="156" grpId="0"/>
      <p:bldP spid="156" grpId="1"/>
      <p:bldP spid="156" grpId="2"/>
      <p:bldP spid="15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190564"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5648906" y="4055663"/>
            <a:ext cx="3723219" cy="1752818"/>
            <a:chOff x="2440" y="2609"/>
            <a:chExt cx="2780" cy="1169"/>
          </a:xfrm>
        </p:grpSpPr>
        <p:sp>
          <p:nvSpPr>
            <p:cNvPr id="580" name="Line 440"/>
            <p:cNvSpPr>
              <a:spLocks noChangeShapeType="1"/>
            </p:cNvSpPr>
            <p:nvPr/>
          </p:nvSpPr>
          <p:spPr bwMode="auto">
            <a:xfrm>
              <a:off x="4671" y="2609"/>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 name="Line 441"/>
            <p:cNvSpPr>
              <a:spLocks noChangeShapeType="1"/>
            </p:cNvSpPr>
            <p:nvPr/>
          </p:nvSpPr>
          <p:spPr bwMode="auto">
            <a:xfrm>
              <a:off x="3092" y="377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2" name="Line 442"/>
            <p:cNvSpPr>
              <a:spLocks noChangeShapeType="1"/>
            </p:cNvSpPr>
            <p:nvPr/>
          </p:nvSpPr>
          <p:spPr bwMode="auto">
            <a:xfrm>
              <a:off x="2440" y="377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 name="Line 443"/>
            <p:cNvSpPr>
              <a:spLocks noChangeShapeType="1"/>
            </p:cNvSpPr>
            <p:nvPr/>
          </p:nvSpPr>
          <p:spPr bwMode="auto">
            <a:xfrm>
              <a:off x="4675" y="3127"/>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85" name="组合 584"/>
          <p:cNvGrpSpPr/>
          <p:nvPr/>
        </p:nvGrpSpPr>
        <p:grpSpPr>
          <a:xfrm>
            <a:off x="4557625" y="195339"/>
            <a:ext cx="7002463" cy="1537323"/>
            <a:chOff x="1791494" y="2533650"/>
            <a:chExt cx="5638006" cy="1518188"/>
          </a:xfrm>
        </p:grpSpPr>
        <p:sp>
          <p:nvSpPr>
            <p:cNvPr id="586" name="矩形: 圆角 585"/>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411642" cy="1376484"/>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在同一个子网（一个路由器端口对应一个子网）上的主机或路由器的</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地址中的网络号必须是一样的。图中的网络号就是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net-id</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8" name="矩形: 圆角 587"/>
            <p:cNvSpPr/>
            <p:nvPr/>
          </p:nvSpPr>
          <p:spPr>
            <a:xfrm>
              <a:off x="1857375" y="2624956"/>
              <a:ext cx="55054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C5002886-86FB-41CF-A69A-8D54742F4321}"/>
              </a:ext>
            </a:extLst>
          </p:cNvPr>
          <p:cNvSpPr>
            <a:spLocks noGrp="1"/>
          </p:cNvSpPr>
          <p:nvPr>
            <p:ph type="sldNum" sz="quarter" idx="12"/>
          </p:nvPr>
        </p:nvSpPr>
        <p:spPr/>
        <p:txBody>
          <a:bodyPr/>
          <a:lstStyle/>
          <a:p>
            <a:fld id="{91F2D4EF-46D4-4764-B373-FC59CD1D281E}" type="slidenum">
              <a:rPr lang="zh-CN" altLang="en-US" smtClean="0"/>
              <a:t>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wipe(left)">
                                      <p:cBhvr>
                                        <p:cTn id="7" dur="500"/>
                                        <p:tgtEl>
                                          <p:spTgt spid="54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85"/>
                                        </p:tgtEl>
                                        <p:attrNameLst>
                                          <p:attrName>style.visibility</p:attrName>
                                        </p:attrNameLst>
                                      </p:cBhvr>
                                      <p:to>
                                        <p:strVal val="visible"/>
                                      </p:to>
                                    </p:set>
                                    <p:anim calcmode="lin" valueType="num">
                                      <p:cBhvr additive="base">
                                        <p:cTn id="18" dur="500"/>
                                        <p:tgtEl>
                                          <p:spTgt spid="585"/>
                                        </p:tgtEl>
                                        <p:attrNameLst>
                                          <p:attrName>ppt_x</p:attrName>
                                        </p:attrNameLst>
                                      </p:cBhvr>
                                      <p:tavLst>
                                        <p:tav tm="0">
                                          <p:val>
                                            <p:strVal val="#ppt_x-#ppt_w*1.125000"/>
                                          </p:val>
                                        </p:tav>
                                        <p:tav tm="100000">
                                          <p:val>
                                            <p:strVal val="#ppt_x"/>
                                          </p:val>
                                        </p:tav>
                                      </p:tavLst>
                                    </p:anim>
                                    <p:animEffect transition="in" filter="wipe(right)">
                                      <p:cBhvr>
                                        <p:cTn id="19" dur="500"/>
                                        <p:tgtEl>
                                          <p:spTgt spid="58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79"/>
                                        </p:tgtEl>
                                        <p:attrNameLst>
                                          <p:attrName>style.visibility</p:attrName>
                                        </p:attrNameLst>
                                      </p:cBhvr>
                                      <p:to>
                                        <p:strVal val="visible"/>
                                      </p:to>
                                    </p:set>
                                    <p:animEffect transition="in" filter="fade">
                                      <p:cBhvr>
                                        <p:cTn id="23" dur="500"/>
                                        <p:tgtEl>
                                          <p:spTgt spid="579"/>
                                        </p:tgtEl>
                                      </p:cBhvr>
                                    </p:animEffect>
                                  </p:childTnLst>
                                </p:cTn>
                              </p:par>
                            </p:childTnLst>
                          </p:cTn>
                        </p:par>
                        <p:par>
                          <p:cTn id="24" fill="hold">
                            <p:stCondLst>
                              <p:cond delay="1000"/>
                            </p:stCondLst>
                            <p:childTnLst>
                              <p:par>
                                <p:cTn id="25" presetID="35" presetClass="emph" presetSubtype="0" repeatCount="4000" fill="hold" nodeType="afterEffect">
                                  <p:stCondLst>
                                    <p:cond delay="500"/>
                                  </p:stCondLst>
                                  <p:childTnLst>
                                    <p:anim calcmode="discrete" valueType="str">
                                      <p:cBhvr>
                                        <p:cTn id="26"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199192"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3192988" y="4034713"/>
            <a:ext cx="1714288" cy="1141061"/>
            <a:chOff x="3554" y="3051"/>
            <a:chExt cx="1280" cy="761"/>
          </a:xfrm>
        </p:grpSpPr>
        <p:sp>
          <p:nvSpPr>
            <p:cNvPr id="583" name="Line 443"/>
            <p:cNvSpPr>
              <a:spLocks noChangeShapeType="1"/>
            </p:cNvSpPr>
            <p:nvPr/>
          </p:nvSpPr>
          <p:spPr bwMode="auto">
            <a:xfrm>
              <a:off x="4289" y="3812"/>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3554" y="360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4878205" y="515975"/>
            <a:ext cx="6656053" cy="885552"/>
            <a:chOff x="1791494" y="2533650"/>
            <a:chExt cx="5638006" cy="1200150"/>
          </a:xfrm>
        </p:grpSpPr>
        <p:sp>
          <p:nvSpPr>
            <p:cNvPr id="586" name="矩形: 圆角 585"/>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411642"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在同一个子网上的主机或路由器的</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地址中的网络号必须是一样的。图中的网络号就是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net-id</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8" name="矩形: 圆角 587"/>
            <p:cNvSpPr/>
            <p:nvPr/>
          </p:nvSpPr>
          <p:spPr>
            <a:xfrm>
              <a:off x="1857375" y="2624956"/>
              <a:ext cx="55054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00EC925F-FEC9-417E-9D27-E040536DFE37}"/>
              </a:ext>
            </a:extLst>
          </p:cNvPr>
          <p:cNvSpPr>
            <a:spLocks noGrp="1"/>
          </p:cNvSpPr>
          <p:nvPr>
            <p:ph type="sldNum" sz="quarter" idx="12"/>
          </p:nvPr>
        </p:nvSpPr>
        <p:spPr/>
        <p:txBody>
          <a:bodyPr/>
          <a:lstStyle/>
          <a:p>
            <a:fld id="{91F2D4EF-46D4-4764-B373-FC59CD1D281E}" type="slidenum">
              <a:rPr lang="zh-CN" altLang="en-US" smtClean="0"/>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207817"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5531323" y="2806787"/>
            <a:ext cx="2866077" cy="676275"/>
            <a:chOff x="3569" y="3035"/>
            <a:chExt cx="2140" cy="451"/>
          </a:xfrm>
        </p:grpSpPr>
        <p:sp>
          <p:nvSpPr>
            <p:cNvPr id="583" name="Line 443"/>
            <p:cNvSpPr>
              <a:spLocks noChangeShapeType="1"/>
            </p:cNvSpPr>
            <p:nvPr/>
          </p:nvSpPr>
          <p:spPr bwMode="auto">
            <a:xfrm>
              <a:off x="5164" y="303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4367"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4" name="Line 443"/>
            <p:cNvSpPr>
              <a:spLocks noChangeShapeType="1"/>
            </p:cNvSpPr>
            <p:nvPr/>
          </p:nvSpPr>
          <p:spPr bwMode="auto">
            <a:xfrm>
              <a:off x="4069" y="3486"/>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5" name="组合 144"/>
          <p:cNvGrpSpPr/>
          <p:nvPr/>
        </p:nvGrpSpPr>
        <p:grpSpPr>
          <a:xfrm>
            <a:off x="3004637" y="2110368"/>
            <a:ext cx="6656053" cy="885552"/>
            <a:chOff x="1791494" y="2533650"/>
            <a:chExt cx="5638006" cy="1200150"/>
          </a:xfrm>
        </p:grpSpPr>
        <p:sp>
          <p:nvSpPr>
            <p:cNvPr id="147" name="矩形: 圆角 146"/>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8" name="文本框 147"/>
            <p:cNvSpPr txBox="1"/>
            <p:nvPr/>
          </p:nvSpPr>
          <p:spPr>
            <a:xfrm>
              <a:off x="1946663" y="2675354"/>
              <a:ext cx="5411642"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在同一个子网上的主机或路由器的</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地址中的网络号必须是一样的。图中的网络号就是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net-id</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9" name="矩形: 圆角 148"/>
            <p:cNvSpPr/>
            <p:nvPr/>
          </p:nvSpPr>
          <p:spPr>
            <a:xfrm>
              <a:off x="1857375" y="2624956"/>
              <a:ext cx="55054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FAB91F59-35A6-46F8-8789-CAAE8FE4857C}"/>
              </a:ext>
            </a:extLst>
          </p:cNvPr>
          <p:cNvSpPr>
            <a:spLocks noGrp="1"/>
          </p:cNvSpPr>
          <p:nvPr>
            <p:ph type="sldNum" sz="quarter" idx="12"/>
          </p:nvPr>
        </p:nvSpPr>
        <p:spPr/>
        <p:txBody>
          <a:bodyPr/>
          <a:lstStyle/>
          <a:p>
            <a:fld id="{91F2D4EF-46D4-4764-B373-FC59CD1D281E}" type="slidenum">
              <a:rPr lang="zh-CN" altLang="en-US" smtClean="0"/>
              <a:t>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0833E-6 -2.22222E-6 L 0.00169 0.27477 " pathEditMode="relative" rAng="0" ptsTypes="AA">
                                      <p:cBhvr>
                                        <p:cTn id="6" dur="2000" fill="hold"/>
                                        <p:tgtEl>
                                          <p:spTgt spid="145"/>
                                        </p:tgtEl>
                                        <p:attrNameLst>
                                          <p:attrName>ppt_x</p:attrName>
                                          <p:attrName>ppt_y</p:attrName>
                                        </p:attrNameLst>
                                      </p:cBhvr>
                                      <p:rCtr x="78" y="13727"/>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par>
                          <p:cTn id="11" fill="hold">
                            <p:stCondLst>
                              <p:cond delay="2500"/>
                            </p:stCondLst>
                            <p:childTnLst>
                              <p:par>
                                <p:cTn id="12" presetID="35" presetClass="emph" presetSubtype="0" repeatCount="4000" fill="hold" nodeType="afterEffect">
                                  <p:stCondLst>
                                    <p:cond delay="500"/>
                                  </p:stCondLst>
                                  <p:childTnLst>
                                    <p:anim calcmode="discrete" valueType="str">
                                      <p:cBhvr>
                                        <p:cTn id="13"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2845509"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4631612" y="3496243"/>
            <a:ext cx="2008931" cy="353864"/>
            <a:chOff x="2676" y="3051"/>
            <a:chExt cx="1500" cy="236"/>
          </a:xfrm>
        </p:grpSpPr>
        <p:sp>
          <p:nvSpPr>
            <p:cNvPr id="583" name="Line 443"/>
            <p:cNvSpPr>
              <a:spLocks noChangeShapeType="1"/>
            </p:cNvSpPr>
            <p:nvPr/>
          </p:nvSpPr>
          <p:spPr bwMode="auto">
            <a:xfrm>
              <a:off x="3631" y="3287"/>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2676" y="3270"/>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704959" y="2110368"/>
            <a:ext cx="6477177" cy="885552"/>
            <a:chOff x="1791494" y="2533650"/>
            <a:chExt cx="5486489" cy="1200150"/>
          </a:xfrm>
        </p:grpSpPr>
        <p:sp>
          <p:nvSpPr>
            <p:cNvPr id="586" name="矩形: 圆角 585"/>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588" name="矩形: 圆角 587"/>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56512D63-A807-47E7-B7FB-966242547257}"/>
              </a:ext>
            </a:extLst>
          </p:cNvPr>
          <p:cNvSpPr>
            <a:spLocks noGrp="1"/>
          </p:cNvSpPr>
          <p:nvPr>
            <p:ph type="sldNum" sz="quarter" idx="12"/>
          </p:nvPr>
        </p:nvSpPr>
        <p:spPr/>
        <p:txBody>
          <a:bodyPr/>
          <a:lstStyle/>
          <a:p>
            <a:fld id="{91F2D4EF-46D4-4764-B373-FC59CD1D281E}"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500"/>
                                        <p:tgtEl>
                                          <p:spTgt spid="585"/>
                                        </p:tgtEl>
                                        <p:attrNameLst>
                                          <p:attrName>ppt_x</p:attrName>
                                        </p:attrNameLst>
                                      </p:cBhvr>
                                      <p:tavLst>
                                        <p:tav tm="0">
                                          <p:val>
                                            <p:strVal val="#ppt_x-#ppt_w*1.125000"/>
                                          </p:val>
                                        </p:tav>
                                        <p:tav tm="100000">
                                          <p:val>
                                            <p:strVal val="#ppt_x"/>
                                          </p:val>
                                        </p:tav>
                                      </p:tavLst>
                                    </p:anim>
                                    <p:animEffect transition="in" filter="wipe(right)">
                                      <p:cBhvr>
                                        <p:cTn id="8" dur="500"/>
                                        <p:tgtEl>
                                          <p:spTgt spid="585"/>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79"/>
                                        </p:tgtEl>
                                        <p:attrNameLst>
                                          <p:attrName>style.visibility</p:attrName>
                                        </p:attrNameLst>
                                      </p:cBhvr>
                                      <p:to>
                                        <p:strVal val="visible"/>
                                      </p:to>
                                    </p:set>
                                    <p:animEffect transition="in" filter="fade">
                                      <p:cBhvr>
                                        <p:cTn id="12" dur="500"/>
                                        <p:tgtEl>
                                          <p:spTgt spid="579"/>
                                        </p:tgtEl>
                                      </p:cBhvr>
                                    </p:animEffect>
                                  </p:childTnLst>
                                </p:cTn>
                              </p:par>
                            </p:childTnLst>
                          </p:cTn>
                        </p:par>
                        <p:par>
                          <p:cTn id="13" fill="hold">
                            <p:stCondLst>
                              <p:cond delay="1000"/>
                            </p:stCondLst>
                            <p:childTnLst>
                              <p:par>
                                <p:cTn id="14" presetID="35" presetClass="emph" presetSubtype="0" repeatCount="4000" fill="hold" nodeType="afterEffect">
                                  <p:stCondLst>
                                    <p:cond delay="500"/>
                                  </p:stCondLst>
                                  <p:childTnLst>
                                    <p:anim calcmode="discrete" valueType="str">
                                      <p:cBhvr>
                                        <p:cTn id="15"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2988432"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6183140" y="4423866"/>
            <a:ext cx="1500002" cy="703230"/>
            <a:chOff x="3303" y="3051"/>
            <a:chExt cx="1120" cy="469"/>
          </a:xfrm>
        </p:grpSpPr>
        <p:sp>
          <p:nvSpPr>
            <p:cNvPr id="583" name="Line 443"/>
            <p:cNvSpPr>
              <a:spLocks noChangeShapeType="1"/>
            </p:cNvSpPr>
            <p:nvPr/>
          </p:nvSpPr>
          <p:spPr bwMode="auto">
            <a:xfrm>
              <a:off x="3878" y="324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3303" y="3520"/>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847882" y="2110368"/>
            <a:ext cx="6477177" cy="885552"/>
            <a:chOff x="1791494" y="2533650"/>
            <a:chExt cx="5486489" cy="1200150"/>
          </a:xfrm>
        </p:grpSpPr>
        <p:sp>
          <p:nvSpPr>
            <p:cNvPr id="586" name="矩形: 圆角 585"/>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588" name="矩形: 圆角 587"/>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ACB102F9-6865-4A7D-ADD4-237992292ED0}"/>
              </a:ext>
            </a:extLst>
          </p:cNvPr>
          <p:cNvSpPr>
            <a:spLocks noGrp="1"/>
          </p:cNvSpPr>
          <p:nvPr>
            <p:ph type="sldNum" sz="quarter" idx="12"/>
          </p:nvPr>
        </p:nvSpPr>
        <p:spPr/>
        <p:txBody>
          <a:bodyPr/>
          <a:lstStyle/>
          <a:p>
            <a:fld id="{91F2D4EF-46D4-4764-B373-FC59CD1D281E}"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087048"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4065413" y="4459032"/>
            <a:ext cx="1798663" cy="701731"/>
            <a:chOff x="3415" y="3051"/>
            <a:chExt cx="1343" cy="468"/>
          </a:xfrm>
        </p:grpSpPr>
        <p:sp>
          <p:nvSpPr>
            <p:cNvPr id="583" name="Line 443"/>
            <p:cNvSpPr>
              <a:spLocks noChangeShapeType="1"/>
            </p:cNvSpPr>
            <p:nvPr/>
          </p:nvSpPr>
          <p:spPr bwMode="auto">
            <a:xfrm>
              <a:off x="4213" y="349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3415" y="3519"/>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946498" y="2110368"/>
            <a:ext cx="6477177" cy="885552"/>
            <a:chOff x="1791494" y="2533650"/>
            <a:chExt cx="5486489" cy="1200150"/>
          </a:xfrm>
        </p:grpSpPr>
        <p:sp>
          <p:nvSpPr>
            <p:cNvPr id="586" name="矩形: 圆角 585"/>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588" name="矩形: 圆角 587"/>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44" name="组合 143">
            <a:extLst>
              <a:ext uri="{FF2B5EF4-FFF2-40B4-BE49-F238E27FC236}">
                <a16:creationId xmlns:a16="http://schemas.microsoft.com/office/drawing/2014/main" id="{84108867-A3FA-4368-9AE5-BB41E6CF5574}"/>
              </a:ext>
            </a:extLst>
          </p:cNvPr>
          <p:cNvGrpSpPr/>
          <p:nvPr/>
        </p:nvGrpSpPr>
        <p:grpSpPr>
          <a:xfrm>
            <a:off x="3098898" y="2262768"/>
            <a:ext cx="6477177" cy="885552"/>
            <a:chOff x="1791494" y="2533650"/>
            <a:chExt cx="5486489" cy="1200150"/>
          </a:xfrm>
        </p:grpSpPr>
        <p:sp>
          <p:nvSpPr>
            <p:cNvPr id="145" name="矩形: 圆角 144">
              <a:extLst>
                <a:ext uri="{FF2B5EF4-FFF2-40B4-BE49-F238E27FC236}">
                  <a16:creationId xmlns:a16="http://schemas.microsoft.com/office/drawing/2014/main" id="{6554F2B7-B10A-4FF0-BC87-5671BBBBA67A}"/>
                </a:ext>
              </a:extLst>
            </p:cNvPr>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7" name="文本框 146">
              <a:extLst>
                <a:ext uri="{FF2B5EF4-FFF2-40B4-BE49-F238E27FC236}">
                  <a16:creationId xmlns:a16="http://schemas.microsoft.com/office/drawing/2014/main" id="{66314D64-90F8-414A-B9EC-86D8322C1740}"/>
                </a:ext>
              </a:extLst>
            </p:cNvPr>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148" name="矩形: 圆角 147">
              <a:extLst>
                <a:ext uri="{FF2B5EF4-FFF2-40B4-BE49-F238E27FC236}">
                  <a16:creationId xmlns:a16="http://schemas.microsoft.com/office/drawing/2014/main" id="{ACA92B9C-7C96-4670-BB6E-0EA4CE5601D5}"/>
                </a:ext>
              </a:extLst>
            </p:cNvPr>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49" name="文本框 148">
            <a:extLst>
              <a:ext uri="{FF2B5EF4-FFF2-40B4-BE49-F238E27FC236}">
                <a16:creationId xmlns:a16="http://schemas.microsoft.com/office/drawing/2014/main" id="{CB76AB04-E833-45FD-9B97-FB14E5A7CB93}"/>
              </a:ext>
            </a:extLst>
          </p:cNvPr>
          <p:cNvSpPr txBox="1"/>
          <p:nvPr/>
        </p:nvSpPr>
        <p:spPr>
          <a:xfrm>
            <a:off x="2996328" y="6304611"/>
            <a:ext cx="6032421" cy="461665"/>
          </a:xfrm>
          <a:prstGeom prst="rect">
            <a:avLst/>
          </a:prstGeom>
          <a:noFill/>
        </p:spPr>
        <p:txBody>
          <a:bodyPr wrap="none" rtlCol="0">
            <a:spAutoFit/>
          </a:bodyPr>
          <a:lstStyle/>
          <a:p>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路由器的每个接口对应着一个网络（子网）</a:t>
            </a:r>
          </a:p>
        </p:txBody>
      </p:sp>
      <p:sp>
        <p:nvSpPr>
          <p:cNvPr id="2" name="灯片编号占位符 1">
            <a:extLst>
              <a:ext uri="{FF2B5EF4-FFF2-40B4-BE49-F238E27FC236}">
                <a16:creationId xmlns:a16="http://schemas.microsoft.com/office/drawing/2014/main" id="{2362FB83-583D-4C44-99DA-26C2A6CAF563}"/>
              </a:ext>
            </a:extLst>
          </p:cNvPr>
          <p:cNvSpPr>
            <a:spLocks noGrp="1"/>
          </p:cNvSpPr>
          <p:nvPr>
            <p:ph type="sldNum" sz="quarter" idx="12"/>
          </p:nvPr>
        </p:nvSpPr>
        <p:spPr/>
        <p:txBody>
          <a:bodyPr/>
          <a:lstStyle/>
          <a:p>
            <a:fld id="{91F2D4EF-46D4-4764-B373-FC59CD1D281E}" type="slidenum">
              <a:rPr lang="zh-CN" altLang="en-US" smtClean="0"/>
              <a:t>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3707" y="1514550"/>
            <a:ext cx="3203465" cy="526732"/>
            <a:chOff x="722008" y="1303131"/>
            <a:chExt cx="3058763" cy="502940"/>
          </a:xfrm>
        </p:grpSpPr>
        <p:sp>
          <p:nvSpPr>
            <p:cNvPr id="145" name="流程图: 手动输入 6"/>
            <p:cNvSpPr/>
            <p:nvPr/>
          </p:nvSpPr>
          <p:spPr>
            <a:xfrm rot="5400000" flipV="1">
              <a:off x="2146755" y="148385"/>
              <a:ext cx="475861" cy="27921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47" name="组合 146"/>
            <p:cNvGrpSpPr/>
            <p:nvPr/>
          </p:nvGrpSpPr>
          <p:grpSpPr>
            <a:xfrm>
              <a:off x="722008" y="1303131"/>
              <a:ext cx="546594" cy="475865"/>
              <a:chOff x="708742" y="1296102"/>
              <a:chExt cx="454744" cy="283828"/>
            </a:xfrm>
          </p:grpSpPr>
          <p:sp>
            <p:nvSpPr>
              <p:cNvPr id="149" name="平行四边形 1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8" name="Text Box 79"/>
            <p:cNvSpPr txBox="1">
              <a:spLocks noChangeArrowheads="1"/>
            </p:cNvSpPr>
            <p:nvPr/>
          </p:nvSpPr>
          <p:spPr bwMode="auto">
            <a:xfrm>
              <a:off x="1261358" y="1335871"/>
              <a:ext cx="251941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IPv4</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面临的问题</a:t>
              </a:r>
            </a:p>
          </p:txBody>
        </p:sp>
      </p:grpSp>
      <p:grpSp>
        <p:nvGrpSpPr>
          <p:cNvPr id="157" name="组合 156"/>
          <p:cNvGrpSpPr/>
          <p:nvPr/>
        </p:nvGrpSpPr>
        <p:grpSpPr>
          <a:xfrm>
            <a:off x="994683" y="2275605"/>
            <a:ext cx="3851911" cy="476221"/>
            <a:chOff x="1403750" y="3593123"/>
            <a:chExt cx="3851911" cy="476221"/>
          </a:xfrm>
        </p:grpSpPr>
        <p:grpSp>
          <p:nvGrpSpPr>
            <p:cNvPr id="158" name="组合 157"/>
            <p:cNvGrpSpPr/>
            <p:nvPr/>
          </p:nvGrpSpPr>
          <p:grpSpPr>
            <a:xfrm>
              <a:off x="1403750" y="3593123"/>
              <a:ext cx="490436" cy="476221"/>
              <a:chOff x="1403750" y="3593123"/>
              <a:chExt cx="808892" cy="785446"/>
            </a:xfrm>
          </p:grpSpPr>
          <p:sp>
            <p:nvSpPr>
              <p:cNvPr id="160" name="对话气泡: 椭圆形 1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9"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地址空间消耗很快</a:t>
              </a:r>
            </a:p>
          </p:txBody>
        </p:sp>
      </p:grpSp>
      <p:grpSp>
        <p:nvGrpSpPr>
          <p:cNvPr id="162" name="组合 161"/>
          <p:cNvGrpSpPr/>
          <p:nvPr/>
        </p:nvGrpSpPr>
        <p:grpSpPr>
          <a:xfrm>
            <a:off x="1673399" y="2802133"/>
            <a:ext cx="8769051" cy="877225"/>
            <a:chOff x="4628791" y="2375498"/>
            <a:chExt cx="4017777" cy="890471"/>
          </a:xfrm>
        </p:grpSpPr>
        <p:sp>
          <p:nvSpPr>
            <p:cNvPr id="163" name="矩形: 圆角 162"/>
            <p:cNvSpPr/>
            <p:nvPr/>
          </p:nvSpPr>
          <p:spPr>
            <a:xfrm>
              <a:off x="4628791" y="2375498"/>
              <a:ext cx="4017777" cy="89047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64" name="文本框 163"/>
            <p:cNvSpPr txBox="1"/>
            <p:nvPr/>
          </p:nvSpPr>
          <p:spPr>
            <a:xfrm>
              <a:off x="4687645" y="2506223"/>
              <a:ext cx="3934960" cy="654902"/>
            </a:xfrm>
            <a:prstGeom prst="rect">
              <a:avLst/>
            </a:prstGeom>
            <a:noFill/>
          </p:spPr>
          <p:txBody>
            <a:bodyPr wrap="square" rtlCol="0">
              <a:spAutoFit/>
            </a:bodyPr>
            <a:lstStyle/>
            <a:p>
              <a:pPr>
                <a:lnSpc>
                  <a:spcPct val="150000"/>
                </a:lnSpc>
              </a:pP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减少了</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地址的需求量，间接扩大了</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地址的数量</a:t>
              </a:r>
              <a:r>
                <a:rPr lang="zh-CN" altLang="en-US" sz="2400" dirty="0">
                  <a:latin typeface="思源黑体 CN Normal" panose="020B0400000000000000" pitchFamily="34" charset="-122"/>
                  <a:ea typeface="思源黑体 CN Normal" panose="020B0400000000000000" pitchFamily="34" charset="-122"/>
                </a:rPr>
                <a:t>。 </a:t>
              </a:r>
            </a:p>
          </p:txBody>
        </p:sp>
      </p:grpSp>
      <p:grpSp>
        <p:nvGrpSpPr>
          <p:cNvPr id="165" name="组合 164"/>
          <p:cNvGrpSpPr/>
          <p:nvPr/>
        </p:nvGrpSpPr>
        <p:grpSpPr>
          <a:xfrm>
            <a:off x="1005542" y="4023771"/>
            <a:ext cx="10790218" cy="1134862"/>
            <a:chOff x="1403750" y="3503582"/>
            <a:chExt cx="10790218" cy="1134862"/>
          </a:xfrm>
        </p:grpSpPr>
        <p:grpSp>
          <p:nvGrpSpPr>
            <p:cNvPr id="166" name="组合 165"/>
            <p:cNvGrpSpPr/>
            <p:nvPr/>
          </p:nvGrpSpPr>
          <p:grpSpPr>
            <a:xfrm>
              <a:off x="1403750" y="3593123"/>
              <a:ext cx="490436" cy="476221"/>
              <a:chOff x="1403750" y="3593123"/>
              <a:chExt cx="808892" cy="785446"/>
            </a:xfrm>
          </p:grpSpPr>
          <p:sp>
            <p:nvSpPr>
              <p:cNvPr id="168" name="对话气泡: 椭圆形 16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7" name="Text Box 79"/>
            <p:cNvSpPr txBox="1">
              <a:spLocks noChangeArrowheads="1"/>
            </p:cNvSpPr>
            <p:nvPr/>
          </p:nvSpPr>
          <p:spPr bwMode="auto">
            <a:xfrm>
              <a:off x="1976202" y="3503582"/>
              <a:ext cx="10217766"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首部长度不定（</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20-60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字节），中间节点（路由器）需要消耗相当资源用于分组处理</a:t>
              </a:r>
            </a:p>
          </p:txBody>
        </p:sp>
      </p:grpSp>
      <p:sp>
        <p:nvSpPr>
          <p:cNvPr id="2" name="灯片编号占位符 1">
            <a:extLst>
              <a:ext uri="{FF2B5EF4-FFF2-40B4-BE49-F238E27FC236}">
                <a16:creationId xmlns:a16="http://schemas.microsoft.com/office/drawing/2014/main" id="{1A10E1DA-6856-4473-8806-3EC12E81E0DC}"/>
              </a:ext>
            </a:extLst>
          </p:cNvPr>
          <p:cNvSpPr>
            <a:spLocks noGrp="1"/>
          </p:cNvSpPr>
          <p:nvPr>
            <p:ph type="sldNum" sz="quarter" idx="12"/>
          </p:nvPr>
        </p:nvSpPr>
        <p:spPr/>
        <p:txBody>
          <a:bodyPr/>
          <a:lstStyle/>
          <a:p>
            <a:fld id="{91F2D4EF-46D4-4764-B373-FC59CD1D281E}" type="slidenum">
              <a:rPr lang="zh-CN" altLang="en-US" smtClean="0"/>
              <a:t>67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wipe(left)">
                                      <p:cBhvr>
                                        <p:cTn id="11" dur="500"/>
                                        <p:tgtEl>
                                          <p:spTgt spid="15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5"/>
                                        </p:tgtEl>
                                        <p:attrNameLst>
                                          <p:attrName>style.visibility</p:attrName>
                                        </p:attrNameLst>
                                      </p:cBhvr>
                                      <p:to>
                                        <p:strVal val="visible"/>
                                      </p:to>
                                    </p:set>
                                    <p:animEffect transition="in" filter="wipe(left)">
                                      <p:cBhvr>
                                        <p:cTn id="20"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3707" y="1514550"/>
            <a:ext cx="3203465" cy="526732"/>
            <a:chOff x="722008" y="1303131"/>
            <a:chExt cx="3058763" cy="502940"/>
          </a:xfrm>
        </p:grpSpPr>
        <p:sp>
          <p:nvSpPr>
            <p:cNvPr id="145" name="流程图: 手动输入 6"/>
            <p:cNvSpPr/>
            <p:nvPr/>
          </p:nvSpPr>
          <p:spPr>
            <a:xfrm rot="5400000" flipV="1">
              <a:off x="2146755" y="148385"/>
              <a:ext cx="475861" cy="27921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47" name="组合 146"/>
            <p:cNvGrpSpPr/>
            <p:nvPr/>
          </p:nvGrpSpPr>
          <p:grpSpPr>
            <a:xfrm>
              <a:off x="722008" y="1303131"/>
              <a:ext cx="546594" cy="475865"/>
              <a:chOff x="708742" y="1296102"/>
              <a:chExt cx="454744" cy="283828"/>
            </a:xfrm>
          </p:grpSpPr>
          <p:sp>
            <p:nvSpPr>
              <p:cNvPr id="149" name="平行四边形 1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8" name="Text Box 79"/>
            <p:cNvSpPr txBox="1">
              <a:spLocks noChangeArrowheads="1"/>
            </p:cNvSpPr>
            <p:nvPr/>
          </p:nvSpPr>
          <p:spPr bwMode="auto">
            <a:xfrm>
              <a:off x="1261358" y="1335871"/>
              <a:ext cx="251941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IPv4</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面临的问题</a:t>
              </a:r>
            </a:p>
          </p:txBody>
        </p:sp>
      </p:grpSp>
      <p:grpSp>
        <p:nvGrpSpPr>
          <p:cNvPr id="157" name="组合 156"/>
          <p:cNvGrpSpPr/>
          <p:nvPr/>
        </p:nvGrpSpPr>
        <p:grpSpPr>
          <a:xfrm>
            <a:off x="1085040" y="2282263"/>
            <a:ext cx="3851911" cy="476221"/>
            <a:chOff x="1403750" y="3593123"/>
            <a:chExt cx="3851911" cy="476221"/>
          </a:xfrm>
        </p:grpSpPr>
        <p:grpSp>
          <p:nvGrpSpPr>
            <p:cNvPr id="158" name="组合 157"/>
            <p:cNvGrpSpPr/>
            <p:nvPr/>
          </p:nvGrpSpPr>
          <p:grpSpPr>
            <a:xfrm>
              <a:off x="1403750" y="3593123"/>
              <a:ext cx="490436" cy="476221"/>
              <a:chOff x="1403750" y="3593123"/>
              <a:chExt cx="808892" cy="785446"/>
            </a:xfrm>
          </p:grpSpPr>
          <p:sp>
            <p:nvSpPr>
              <p:cNvPr id="160" name="对话气泡: 椭圆形 1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9"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缺少</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QoS</a:t>
              </a:r>
            </a:p>
          </p:txBody>
        </p:sp>
      </p:grpSp>
      <p:grpSp>
        <p:nvGrpSpPr>
          <p:cNvPr id="165" name="组合 164"/>
          <p:cNvGrpSpPr/>
          <p:nvPr/>
        </p:nvGrpSpPr>
        <p:grpSpPr>
          <a:xfrm>
            <a:off x="1080816" y="3087109"/>
            <a:ext cx="4117864" cy="586571"/>
            <a:chOff x="1403750" y="3503582"/>
            <a:chExt cx="4117864" cy="586571"/>
          </a:xfrm>
        </p:grpSpPr>
        <p:grpSp>
          <p:nvGrpSpPr>
            <p:cNvPr id="166" name="组合 165"/>
            <p:cNvGrpSpPr/>
            <p:nvPr/>
          </p:nvGrpSpPr>
          <p:grpSpPr>
            <a:xfrm>
              <a:off x="1403750" y="3593123"/>
              <a:ext cx="490436" cy="476221"/>
              <a:chOff x="1403750" y="3593123"/>
              <a:chExt cx="808892" cy="785446"/>
            </a:xfrm>
          </p:grpSpPr>
          <p:sp>
            <p:nvSpPr>
              <p:cNvPr id="168" name="对话气泡: 椭圆形 16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7" name="Text Box 79"/>
            <p:cNvSpPr txBox="1">
              <a:spLocks noChangeArrowheads="1"/>
            </p:cNvSpPr>
            <p:nvPr/>
          </p:nvSpPr>
          <p:spPr bwMode="auto">
            <a:xfrm>
              <a:off x="1976202" y="3503582"/>
              <a:ext cx="3545412" cy="58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安全性不够高</a:t>
              </a:r>
            </a:p>
          </p:txBody>
        </p:sp>
      </p:grpSp>
      <p:grpSp>
        <p:nvGrpSpPr>
          <p:cNvPr id="26" name="组合 25"/>
          <p:cNvGrpSpPr/>
          <p:nvPr/>
        </p:nvGrpSpPr>
        <p:grpSpPr>
          <a:xfrm>
            <a:off x="6973210" y="2026678"/>
            <a:ext cx="3578634" cy="1200150"/>
            <a:chOff x="1758272" y="2533650"/>
            <a:chExt cx="3578634" cy="1200150"/>
          </a:xfrm>
        </p:grpSpPr>
        <p:sp>
          <p:nvSpPr>
            <p:cNvPr id="27" name="矩形: 圆角 26"/>
            <p:cNvSpPr/>
            <p:nvPr/>
          </p:nvSpPr>
          <p:spPr>
            <a:xfrm>
              <a:off x="1791494" y="2533650"/>
              <a:ext cx="354541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617028" y="2856726"/>
              <a:ext cx="2116106"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如何解决 ？</a:t>
              </a:r>
            </a:p>
          </p:txBody>
        </p:sp>
        <p:sp>
          <p:nvSpPr>
            <p:cNvPr id="34" name="矩形: 圆角 33"/>
            <p:cNvSpPr/>
            <p:nvPr/>
          </p:nvSpPr>
          <p:spPr>
            <a:xfrm>
              <a:off x="1758272" y="2603030"/>
              <a:ext cx="3498969"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2801" y="1111482"/>
            <a:ext cx="2341562" cy="2341562"/>
          </a:xfrm>
          <a:prstGeom prst="rect">
            <a:avLst/>
          </a:prstGeom>
        </p:spPr>
      </p:pic>
      <p:sp>
        <p:nvSpPr>
          <p:cNvPr id="2" name="矩形 1"/>
          <p:cNvSpPr/>
          <p:nvPr/>
        </p:nvSpPr>
        <p:spPr>
          <a:xfrm>
            <a:off x="1783138" y="4019169"/>
            <a:ext cx="1603734" cy="584775"/>
          </a:xfrm>
          <a:prstGeom prst="rect">
            <a:avLst/>
          </a:prstGeom>
        </p:spPr>
        <p:txBody>
          <a:bodyPr wrap="square">
            <a:spAutoFit/>
          </a:bodyPr>
          <a:lstStyle/>
          <a:p>
            <a:r>
              <a:rPr lang="en-US" altLang="zh-CN" sz="3200" b="1" dirty="0">
                <a:ea typeface="楷体" panose="02010609060101010101" pitchFamily="49" charset="-122"/>
                <a:cs typeface="Arial" panose="020B0704020202020204" pitchFamily="34" charset="0"/>
              </a:rPr>
              <a:t>……</a:t>
            </a:r>
            <a:endParaRPr lang="zh-CN" altLang="en-US" sz="3200" b="1" dirty="0"/>
          </a:p>
        </p:txBody>
      </p:sp>
      <p:sp>
        <p:nvSpPr>
          <p:cNvPr id="36" name="文本框 35">
            <a:extLst>
              <a:ext uri="{FF2B5EF4-FFF2-40B4-BE49-F238E27FC236}">
                <a16:creationId xmlns:a16="http://schemas.microsoft.com/office/drawing/2014/main" id="{DCF4CDD5-98A2-4C1E-A68D-840662FFC718}"/>
              </a:ext>
            </a:extLst>
          </p:cNvPr>
          <p:cNvSpPr txBox="1"/>
          <p:nvPr/>
        </p:nvSpPr>
        <p:spPr>
          <a:xfrm>
            <a:off x="3837023" y="4719507"/>
            <a:ext cx="6635155" cy="1754326"/>
          </a:xfrm>
          <a:prstGeom prst="rect">
            <a:avLst/>
          </a:prstGeom>
          <a:noFill/>
        </p:spPr>
        <p:txBody>
          <a:bodyPr wrap="square">
            <a:spAutoFit/>
          </a:bodyPr>
          <a:lstStyle/>
          <a:p>
            <a:pPr eaLnBrk="1" hangingPunct="1"/>
            <a:r>
              <a:rPr lang="en-US" altLang="zh-CN" sz="2800" b="1" dirty="0">
                <a:latin typeface="楷体" panose="02010609060101010101" pitchFamily="49" charset="-122"/>
                <a:ea typeface="楷体" panose="02010609060101010101" pitchFamily="49" charset="-122"/>
              </a:rPr>
              <a:t>IPv6</a:t>
            </a:r>
            <a:endParaRPr lang="zh-CN" altLang="en-US" sz="2800" b="1"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扩大地址空间</a:t>
            </a:r>
            <a:r>
              <a:rPr lang="en-US" altLang="zh-CN" sz="2000" dirty="0">
                <a:latin typeface="楷体" panose="02010609060101010101" pitchFamily="49" charset="-122"/>
                <a:ea typeface="楷体" panose="02010609060101010101" pitchFamily="49" charset="-122"/>
              </a:rPr>
              <a:t>- 128</a:t>
            </a:r>
            <a:r>
              <a:rPr lang="zh-CN" altLang="en-US" sz="2000" dirty="0">
                <a:latin typeface="楷体" panose="02010609060101010101" pitchFamily="49" charset="-122"/>
                <a:ea typeface="楷体" panose="02010609060101010101" pitchFamily="49" charset="-122"/>
              </a:rPr>
              <a:t>位</a:t>
            </a:r>
            <a:endParaRPr lang="zh-CN" altLang="en-US" sz="24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改革首部格式帮助加速处理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转发</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首部长度固定</a:t>
            </a:r>
            <a:r>
              <a:rPr lang="en-US" altLang="zh-CN" sz="2000" dirty="0">
                <a:latin typeface="楷体" panose="02010609060101010101" pitchFamily="49" charset="-122"/>
                <a:ea typeface="楷体" panose="02010609060101010101" pitchFamily="49" charset="-122"/>
              </a:rPr>
              <a:t>40</a:t>
            </a:r>
            <a:r>
              <a:rPr lang="zh-CN" altLang="en-US" sz="2000" dirty="0">
                <a:latin typeface="楷体" panose="02010609060101010101" pitchFamily="49" charset="-122"/>
                <a:ea typeface="楷体" panose="02010609060101010101" pitchFamily="49" charset="-122"/>
              </a:rPr>
              <a:t>字节，不支持分割</a:t>
            </a:r>
          </a:p>
          <a:p>
            <a:pPr lvl="1" eaLnBrk="1" hangingPunct="1"/>
            <a:r>
              <a:rPr lang="zh-CN" altLang="en-US" sz="2000" dirty="0">
                <a:latin typeface="楷体" panose="02010609060101010101" pitchFamily="49" charset="-122"/>
                <a:ea typeface="楷体" panose="02010609060101010101" pitchFamily="49" charset="-122"/>
              </a:rPr>
              <a:t>改革首部实现</a:t>
            </a:r>
            <a:r>
              <a:rPr lang="en-US" altLang="zh-CN" sz="2000" dirty="0">
                <a:latin typeface="楷体" panose="02010609060101010101" pitchFamily="49" charset="-122"/>
                <a:ea typeface="楷体" panose="02010609060101010101" pitchFamily="49" charset="-122"/>
              </a:rPr>
              <a:t>QoS</a:t>
            </a:r>
            <a:endParaRPr lang="en-US" altLang="zh-CN" dirty="0">
              <a:latin typeface="楷体" panose="02010609060101010101" pitchFamily="49" charset="-122"/>
              <a:ea typeface="楷体" panose="02010609060101010101" pitchFamily="49" charset="-122"/>
            </a:endParaRPr>
          </a:p>
        </p:txBody>
      </p:sp>
      <p:sp>
        <p:nvSpPr>
          <p:cNvPr id="3" name="灯片编号占位符 2">
            <a:extLst>
              <a:ext uri="{FF2B5EF4-FFF2-40B4-BE49-F238E27FC236}">
                <a16:creationId xmlns:a16="http://schemas.microsoft.com/office/drawing/2014/main" id="{205936DA-3DE5-4B90-AC31-6C5F05E25650}"/>
              </a:ext>
            </a:extLst>
          </p:cNvPr>
          <p:cNvSpPr>
            <a:spLocks noGrp="1"/>
          </p:cNvSpPr>
          <p:nvPr>
            <p:ph type="sldNum" sz="quarter" idx="12"/>
          </p:nvPr>
        </p:nvSpPr>
        <p:spPr/>
        <p:txBody>
          <a:bodyPr/>
          <a:lstStyle/>
          <a:p>
            <a:fld id="{91F2D4EF-46D4-4764-B373-FC59CD1D281E}" type="slidenum">
              <a:rPr lang="zh-CN" altLang="en-US" smtClean="0"/>
              <a:t>68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wipe(left)">
                                      <p:cBhvr>
                                        <p:cTn id="12" dur="500"/>
                                        <p:tgtEl>
                                          <p:spTgt spid="16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1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p:tgtEl>
                                          <p:spTgt spid="26"/>
                                        </p:tgtEl>
                                        <p:attrNameLst>
                                          <p:attrName>ppt_x</p:attrName>
                                        </p:attrNameLst>
                                      </p:cBhvr>
                                      <p:tavLst>
                                        <p:tav tm="0">
                                          <p:val>
                                            <p:strVal val="#ppt_x-#ppt_w*1.125000"/>
                                          </p:val>
                                        </p:tav>
                                        <p:tav tm="100000">
                                          <p:val>
                                            <p:strVal val="#ppt_x"/>
                                          </p:val>
                                        </p:tav>
                                      </p:tavLst>
                                    </p:anim>
                                    <p:animEffect transition="in" filter="wipe(righ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3" name="Rectangle 3">
            <a:extLst>
              <a:ext uri="{FF2B5EF4-FFF2-40B4-BE49-F238E27FC236}">
                <a16:creationId xmlns:a16="http://schemas.microsoft.com/office/drawing/2014/main" id="{413FD1F1-8FAC-4844-9E99-4211CB2614C2}"/>
              </a:ext>
            </a:extLst>
          </p:cNvPr>
          <p:cNvSpPr>
            <a:spLocks noGrp="1" noChangeArrowheads="1"/>
          </p:cNvSpPr>
          <p:nvPr>
            <p:ph type="body" idx="1"/>
          </p:nvPr>
        </p:nvSpPr>
        <p:spPr>
          <a:xfrm>
            <a:off x="2024063" y="1143001"/>
            <a:ext cx="8229600" cy="5040313"/>
          </a:xfrm>
        </p:spPr>
        <p:txBody>
          <a:bodyPr/>
          <a:lstStyle/>
          <a:p>
            <a:pPr eaLnBrk="1" hangingPunct="1"/>
            <a:r>
              <a:rPr lang="en-US" altLang="zh-CN" b="1" dirty="0">
                <a:latin typeface="楷体" panose="02010609060101010101" pitchFamily="49" charset="-122"/>
                <a:ea typeface="楷体" panose="02010609060101010101" pitchFamily="49" charset="-122"/>
              </a:rPr>
              <a:t>IPv6</a:t>
            </a:r>
            <a:r>
              <a:rPr lang="zh-CN" altLang="en-US" b="1" dirty="0">
                <a:latin typeface="楷体" panose="02010609060101010101" pitchFamily="49" charset="-122"/>
                <a:ea typeface="楷体" panose="02010609060101010101" pitchFamily="49" charset="-122"/>
              </a:rPr>
              <a:t>数据报格式</a:t>
            </a: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lvl="1" eaLnBrk="1" hangingPunct="1"/>
            <a:r>
              <a:rPr lang="zh-CN" altLang="en-US" sz="2200" dirty="0">
                <a:latin typeface="楷体" panose="02010609060101010101" pitchFamily="49" charset="-122"/>
                <a:ea typeface="楷体" panose="02010609060101010101" pitchFamily="49" charset="-122"/>
              </a:rPr>
              <a:t>无检查和，中间结点无需计算</a:t>
            </a:r>
          </a:p>
          <a:p>
            <a:pPr lvl="1" eaLnBrk="1" hangingPunct="1"/>
            <a:r>
              <a:rPr lang="zh-CN" altLang="en-US" sz="2200" dirty="0">
                <a:latin typeface="楷体" panose="02010609060101010101" pitchFamily="49" charset="-122"/>
                <a:ea typeface="楷体" panose="02010609060101010101" pitchFamily="49" charset="-122"/>
              </a:rPr>
              <a:t>中间结点不再负责分片和重组，由端结点负责（</a:t>
            </a:r>
            <a:r>
              <a:rPr lang="zh-CN" altLang="en-US" sz="2200" dirty="0">
                <a:solidFill>
                  <a:srgbClr val="FF0000"/>
                </a:solidFill>
                <a:latin typeface="楷体" panose="02010609060101010101" pitchFamily="49" charset="-122"/>
                <a:ea typeface="楷体" panose="02010609060101010101" pitchFamily="49" charset="-122"/>
              </a:rPr>
              <a:t>需要运行专门的协议获取到目的地所经过所有链路的最小</a:t>
            </a:r>
            <a:r>
              <a:rPr lang="en-US" altLang="zh-CN" sz="2200" dirty="0">
                <a:solidFill>
                  <a:srgbClr val="FF0000"/>
                </a:solidFill>
                <a:latin typeface="楷体" panose="02010609060101010101" pitchFamily="49" charset="-122"/>
                <a:ea typeface="楷体" panose="02010609060101010101" pitchFamily="49" charset="-122"/>
              </a:rPr>
              <a:t>MTU</a:t>
            </a:r>
            <a:r>
              <a:rPr lang="zh-CN" altLang="en-US" sz="2200" dirty="0">
                <a:latin typeface="楷体" panose="02010609060101010101" pitchFamily="49" charset="-122"/>
                <a:ea typeface="楷体" panose="02010609060101010101" pitchFamily="49" charset="-122"/>
              </a:rPr>
              <a:t>）</a:t>
            </a:r>
          </a:p>
          <a:p>
            <a:pPr lvl="1" eaLnBrk="1" hangingPunct="1"/>
            <a:r>
              <a:rPr lang="zh-CN" altLang="en-US" sz="2200" dirty="0">
                <a:latin typeface="楷体" panose="02010609060101010101" pitchFamily="49" charset="-122"/>
                <a:ea typeface="楷体" panose="02010609060101010101" pitchFamily="49" charset="-122"/>
              </a:rPr>
              <a:t>首部长度固定，加速中间结点转发速度</a:t>
            </a:r>
          </a:p>
        </p:txBody>
      </p:sp>
      <p:graphicFrame>
        <p:nvGraphicFramePr>
          <p:cNvPr id="89123" name="Group 35">
            <a:extLst>
              <a:ext uri="{FF2B5EF4-FFF2-40B4-BE49-F238E27FC236}">
                <a16:creationId xmlns:a16="http://schemas.microsoft.com/office/drawing/2014/main" id="{B5530BF9-2B6D-4AF8-ADB1-6A5DBBB7D651}"/>
              </a:ext>
            </a:extLst>
          </p:cNvPr>
          <p:cNvGraphicFramePr>
            <a:graphicFrameLocks noGrp="1"/>
          </p:cNvGraphicFramePr>
          <p:nvPr/>
        </p:nvGraphicFramePr>
        <p:xfrm>
          <a:off x="2381251" y="1714501"/>
          <a:ext cx="7072313" cy="2727325"/>
        </p:xfrm>
        <a:graphic>
          <a:graphicData uri="http://schemas.openxmlformats.org/drawingml/2006/table">
            <a:tbl>
              <a:tblPr/>
              <a:tblGrid>
                <a:gridCol w="977677">
                  <a:extLst>
                    <a:ext uri="{9D8B030D-6E8A-4147-A177-3AD203B41FA5}">
                      <a16:colId xmlns:a16="http://schemas.microsoft.com/office/drawing/2014/main" val="20000"/>
                    </a:ext>
                  </a:extLst>
                </a:gridCol>
                <a:gridCol w="1653792">
                  <a:extLst>
                    <a:ext uri="{9D8B030D-6E8A-4147-A177-3AD203B41FA5}">
                      <a16:colId xmlns:a16="http://schemas.microsoft.com/office/drawing/2014/main" val="20001"/>
                    </a:ext>
                  </a:extLst>
                </a:gridCol>
                <a:gridCol w="1014172">
                  <a:extLst>
                    <a:ext uri="{9D8B030D-6E8A-4147-A177-3AD203B41FA5}">
                      <a16:colId xmlns:a16="http://schemas.microsoft.com/office/drawing/2014/main" val="20002"/>
                    </a:ext>
                  </a:extLst>
                </a:gridCol>
                <a:gridCol w="2011058">
                  <a:extLst>
                    <a:ext uri="{9D8B030D-6E8A-4147-A177-3AD203B41FA5}">
                      <a16:colId xmlns:a16="http://schemas.microsoft.com/office/drawing/2014/main" val="20003"/>
                    </a:ext>
                  </a:extLst>
                </a:gridCol>
                <a:gridCol w="1415614">
                  <a:extLst>
                    <a:ext uri="{9D8B030D-6E8A-4147-A177-3AD203B41FA5}">
                      <a16:colId xmlns:a16="http://schemas.microsoft.com/office/drawing/2014/main" val="20004"/>
                    </a:ext>
                  </a:extLst>
                </a:gridCol>
              </a:tblGrid>
              <a:tr h="94219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000" b="0" i="0" u="none" strike="noStrike" cap="none" normalizeH="0" baseline="0" dirty="0">
                        <a:ln>
                          <a:noFill/>
                        </a:ln>
                        <a:solidFill>
                          <a:schemeClr val="tx1"/>
                        </a:solidFill>
                        <a:effectLst/>
                        <a:latin typeface="楷体" pitchFamily="49" charset="-122"/>
                        <a:ea typeface="楷体" pitchFamily="49" charset="-122"/>
                      </a:endParaRPr>
                    </a:p>
                  </a:txBody>
                  <a:tcPr marL="91439" marR="91439"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流量类型</a:t>
                      </a:r>
                      <a:endParaRPr kumimoji="0" lang="en-US" altLang="zh-CN" sz="2000" b="0" i="0" u="none" strike="noStrike" cap="none" normalizeH="0" baseline="0" dirty="0">
                        <a:ln>
                          <a:noFill/>
                        </a:ln>
                        <a:solidFill>
                          <a:schemeClr val="tx1"/>
                        </a:solidFill>
                        <a:effectLst/>
                        <a:latin typeface="楷体" pitchFamily="49" charset="-122"/>
                        <a:ea typeface="楷体" pitchFamily="49" charset="-122"/>
                      </a:endParaRP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楷体" pitchFamily="49" charset="-122"/>
                          <a:ea typeface="楷体" pitchFamily="49" charset="-122"/>
                        </a:rPr>
                        <a:t>(8)</a:t>
                      </a:r>
                    </a:p>
                  </a:txBody>
                  <a:tcPr marL="91439" marR="91439"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流标签                                     </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(20)</a:t>
                      </a:r>
                    </a:p>
                  </a:txBody>
                  <a:tcPr marL="91439" marR="91439"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5006">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有效载荷长度</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(16)</a:t>
                      </a:r>
                    </a:p>
                  </a:txBody>
                  <a:tcPr marL="91439" marR="91439"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下一个首部</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(8)</a:t>
                      </a:r>
                    </a:p>
                  </a:txBody>
                  <a:tcPr marL="91439" marR="91439"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楷体" pitchFamily="49" charset="-122"/>
                          <a:ea typeface="楷体" pitchFamily="49" charset="-122"/>
                        </a:rPr>
                        <a:t>跳限制</a:t>
                      </a:r>
                      <a:r>
                        <a:rPr kumimoji="0" lang="en-US" altLang="zh-CN" sz="2000" b="0" i="0" u="none" strike="noStrike" cap="none" normalizeH="0" baseline="0">
                          <a:ln>
                            <a:noFill/>
                          </a:ln>
                          <a:solidFill>
                            <a:schemeClr val="tx1"/>
                          </a:solidFill>
                          <a:effectLst/>
                          <a:latin typeface="楷体" pitchFamily="49" charset="-122"/>
                          <a:ea typeface="楷体" pitchFamily="49" charset="-122"/>
                        </a:rPr>
                        <a:t>(8)</a:t>
                      </a:r>
                    </a:p>
                  </a:txBody>
                  <a:tcPr marL="91439" marR="91439"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25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源地址（</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000" b="0" i="0" u="none" strike="noStrike" cap="none" normalizeH="0" baseline="0" dirty="0">
                          <a:ln>
                            <a:noFill/>
                          </a:ln>
                          <a:solidFill>
                            <a:schemeClr val="tx1"/>
                          </a:solidFill>
                          <a:effectLst/>
                          <a:latin typeface="楷体" pitchFamily="49" charset="-122"/>
                          <a:ea typeface="楷体" pitchFamily="49" charset="-122"/>
                        </a:rPr>
                        <a:t>比特）</a:t>
                      </a:r>
                    </a:p>
                  </a:txBody>
                  <a:tcPr marL="91439" marR="91439"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07556">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000" b="0" i="0" u="none" strike="noStrike" cap="none" normalizeH="0" baseline="0" dirty="0">
                          <a:ln>
                            <a:noFill/>
                          </a:ln>
                          <a:solidFill>
                            <a:schemeClr val="tx1"/>
                          </a:solidFill>
                          <a:effectLst/>
                          <a:latin typeface="楷体" pitchFamily="49" charset="-122"/>
                          <a:ea typeface="楷体" pitchFamily="49" charset="-122"/>
                        </a:rPr>
                        <a:t>比特）</a:t>
                      </a:r>
                    </a:p>
                  </a:txBody>
                  <a:tcPr marL="91439" marR="91439"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9631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数据</a:t>
                      </a:r>
                    </a:p>
                  </a:txBody>
                  <a:tcPr marL="91439" marR="91439"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2" name="灯片编号占位符 1">
            <a:extLst>
              <a:ext uri="{FF2B5EF4-FFF2-40B4-BE49-F238E27FC236}">
                <a16:creationId xmlns:a16="http://schemas.microsoft.com/office/drawing/2014/main" id="{9E1774FF-1259-4E40-A4AF-6EA678F928D5}"/>
              </a:ext>
            </a:extLst>
          </p:cNvPr>
          <p:cNvSpPr>
            <a:spLocks noGrp="1"/>
          </p:cNvSpPr>
          <p:nvPr>
            <p:ph type="sldNum" sz="quarter" idx="12"/>
          </p:nvPr>
        </p:nvSpPr>
        <p:spPr/>
        <p:txBody>
          <a:bodyPr/>
          <a:lstStyle/>
          <a:p>
            <a:fld id="{91F2D4EF-46D4-4764-B373-FC59CD1D281E}" type="slidenum">
              <a:rPr lang="zh-CN" altLang="en-US" smtClean="0"/>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39516" y="2117737"/>
            <a:ext cx="7749655" cy="3496688"/>
            <a:chOff x="398874" y="2288217"/>
            <a:chExt cx="7749655" cy="3496688"/>
          </a:xfrm>
        </p:grpSpPr>
        <p:grpSp>
          <p:nvGrpSpPr>
            <p:cNvPr id="13" name="组合 12"/>
            <p:cNvGrpSpPr/>
            <p:nvPr/>
          </p:nvGrpSpPr>
          <p:grpSpPr>
            <a:xfrm>
              <a:off x="398874" y="2622760"/>
              <a:ext cx="7749655" cy="2925393"/>
              <a:chOff x="398874" y="2622760"/>
              <a:chExt cx="7749655" cy="2925393"/>
            </a:xfrm>
          </p:grpSpPr>
          <p:cxnSp>
            <p:nvCxnSpPr>
              <p:cNvPr id="35" name="直线连接符 48"/>
              <p:cNvCxnSpPr/>
              <p:nvPr/>
            </p:nvCxnSpPr>
            <p:spPr>
              <a:xfrm flipH="1" flipV="1">
                <a:off x="1607258" y="2622760"/>
                <a:ext cx="641535" cy="5376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6" name="直线连接符 51"/>
              <p:cNvCxnSpPr/>
              <p:nvPr/>
            </p:nvCxnSpPr>
            <p:spPr>
              <a:xfrm>
                <a:off x="2389224" y="3307170"/>
                <a:ext cx="38209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7" name="直线连接符 102"/>
              <p:cNvCxnSpPr/>
              <p:nvPr/>
            </p:nvCxnSpPr>
            <p:spPr>
              <a:xfrm flipH="1" flipV="1">
                <a:off x="3084996" y="3443827"/>
                <a:ext cx="1" cy="4298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8" name="直线连接符 137"/>
              <p:cNvCxnSpPr/>
              <p:nvPr/>
            </p:nvCxnSpPr>
            <p:spPr>
              <a:xfrm flipH="1" flipV="1">
                <a:off x="5215763" y="4272158"/>
                <a:ext cx="258497" cy="73271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9" name="直线连接符 90"/>
              <p:cNvCxnSpPr/>
              <p:nvPr/>
            </p:nvCxnSpPr>
            <p:spPr>
              <a:xfrm flipH="1">
                <a:off x="1500141" y="3244442"/>
                <a:ext cx="678196" cy="926177"/>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5" name="直线连接符 47"/>
              <p:cNvCxnSpPr/>
              <p:nvPr/>
            </p:nvCxnSpPr>
            <p:spPr>
              <a:xfrm flipV="1">
                <a:off x="782213" y="2800656"/>
                <a:ext cx="290554" cy="23779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6" name="直线连接符 78"/>
              <p:cNvCxnSpPr/>
              <p:nvPr/>
            </p:nvCxnSpPr>
            <p:spPr>
              <a:xfrm>
                <a:off x="4673679" y="2706394"/>
                <a:ext cx="328928" cy="141262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0" name="直线连接符 88"/>
              <p:cNvCxnSpPr/>
              <p:nvPr/>
            </p:nvCxnSpPr>
            <p:spPr>
              <a:xfrm>
                <a:off x="927490" y="4094975"/>
                <a:ext cx="390259" cy="756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1" name="直线连接符 106"/>
              <p:cNvCxnSpPr/>
              <p:nvPr/>
            </p:nvCxnSpPr>
            <p:spPr>
              <a:xfrm flipV="1">
                <a:off x="3568591" y="2706394"/>
                <a:ext cx="291970" cy="13699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2" name="直线连接符 109"/>
              <p:cNvCxnSpPr/>
              <p:nvPr/>
            </p:nvCxnSpPr>
            <p:spPr>
              <a:xfrm flipV="1">
                <a:off x="3567985" y="3498463"/>
                <a:ext cx="292138" cy="58388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3" name="直线连接符 113"/>
              <p:cNvCxnSpPr/>
              <p:nvPr/>
            </p:nvCxnSpPr>
            <p:spPr>
              <a:xfrm>
                <a:off x="3574141" y="4076313"/>
                <a:ext cx="274278" cy="19584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4" name="直线连接符 116"/>
              <p:cNvCxnSpPr/>
              <p:nvPr/>
            </p:nvCxnSpPr>
            <p:spPr>
              <a:xfrm>
                <a:off x="3551805" y="4071369"/>
                <a:ext cx="309222" cy="10093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5" name="直线连接符 121"/>
              <p:cNvCxnSpPr/>
              <p:nvPr/>
            </p:nvCxnSpPr>
            <p:spPr>
              <a:xfrm>
                <a:off x="4621677" y="3443827"/>
                <a:ext cx="380930" cy="675196"/>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6" name="直线连接符 124"/>
              <p:cNvCxnSpPr/>
              <p:nvPr/>
            </p:nvCxnSpPr>
            <p:spPr>
              <a:xfrm flipV="1">
                <a:off x="4708033" y="4119022"/>
                <a:ext cx="294574" cy="23612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7" name="直线连接符 127"/>
              <p:cNvCxnSpPr/>
              <p:nvPr/>
            </p:nvCxnSpPr>
            <p:spPr>
              <a:xfrm flipV="1">
                <a:off x="4766099" y="4119022"/>
                <a:ext cx="236508" cy="96164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9" name="直线连接符 134"/>
              <p:cNvCxnSpPr/>
              <p:nvPr/>
            </p:nvCxnSpPr>
            <p:spPr>
              <a:xfrm flipH="1">
                <a:off x="5271581" y="3142122"/>
                <a:ext cx="152213" cy="70137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0" name="直线连接符 145"/>
              <p:cNvCxnSpPr/>
              <p:nvPr/>
            </p:nvCxnSpPr>
            <p:spPr>
              <a:xfrm flipH="1">
                <a:off x="5965833" y="3142122"/>
                <a:ext cx="634728"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1" name="直线连接符 148"/>
              <p:cNvCxnSpPr/>
              <p:nvPr/>
            </p:nvCxnSpPr>
            <p:spPr>
              <a:xfrm flipH="1">
                <a:off x="7355761" y="3142122"/>
                <a:ext cx="192954" cy="185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2" name="直线连接符 151"/>
              <p:cNvCxnSpPr/>
              <p:nvPr/>
            </p:nvCxnSpPr>
            <p:spPr>
              <a:xfrm flipH="1">
                <a:off x="6043613" y="5004868"/>
                <a:ext cx="54708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线连接符 163"/>
              <p:cNvCxnSpPr/>
              <p:nvPr/>
            </p:nvCxnSpPr>
            <p:spPr>
              <a:xfrm flipV="1">
                <a:off x="7355760" y="4989727"/>
                <a:ext cx="192954"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365453" y="2903827"/>
                <a:ext cx="779366" cy="433618"/>
              </a:xfrm>
              <a:prstGeom prst="rect">
                <a:avLst/>
              </a:prstGeom>
            </p:spPr>
          </p:pic>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955418" y="3845062"/>
                <a:ext cx="779366" cy="433618"/>
              </a:xfrm>
              <a:prstGeom prst="rect">
                <a:avLst/>
              </a:prstGeom>
            </p:spPr>
          </p:pic>
          <p:pic>
            <p:nvPicPr>
              <p:cNvPr id="81" name="图片 8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779778" y="3874910"/>
                <a:ext cx="788530" cy="438716"/>
              </a:xfrm>
              <a:prstGeom prst="rect">
                <a:avLst/>
              </a:prstGeom>
            </p:spPr>
          </p:pic>
          <p:pic>
            <p:nvPicPr>
              <p:cNvPr id="82" name="图片 8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348406" y="4789943"/>
                <a:ext cx="835874" cy="465057"/>
              </a:xfrm>
              <a:prstGeom prst="rect">
                <a:avLst/>
              </a:prstGeom>
            </p:spPr>
          </p:pic>
          <p:grpSp>
            <p:nvGrpSpPr>
              <p:cNvPr id="10" name="组合 9"/>
              <p:cNvGrpSpPr/>
              <p:nvPr/>
            </p:nvGrpSpPr>
            <p:grpSpPr>
              <a:xfrm>
                <a:off x="398874" y="2778531"/>
                <a:ext cx="768665" cy="725129"/>
                <a:chOff x="398874" y="2778531"/>
                <a:chExt cx="768665" cy="725129"/>
              </a:xfrm>
            </p:grpSpPr>
            <p:sp>
              <p:nvSpPr>
                <p:cNvPr id="111" name="矩形 110"/>
                <p:cNvSpPr/>
                <p:nvPr/>
              </p:nvSpPr>
              <p:spPr>
                <a:xfrm>
                  <a:off x="418616" y="3242050"/>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12" name="图片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sp>
            <p:nvSpPr>
              <p:cNvPr id="113" name="矩形 112"/>
              <p:cNvSpPr/>
              <p:nvPr/>
            </p:nvSpPr>
            <p:spPr>
              <a:xfrm>
                <a:off x="428413" y="4180876"/>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14" name="图片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671" y="3717357"/>
                <a:ext cx="702732" cy="499643"/>
              </a:xfrm>
              <a:prstGeom prst="rect">
                <a:avLst/>
              </a:prstGeom>
            </p:spPr>
          </p:pic>
          <p:grpSp>
            <p:nvGrpSpPr>
              <p:cNvPr id="3" name="组合 2"/>
              <p:cNvGrpSpPr/>
              <p:nvPr/>
            </p:nvGrpSpPr>
            <p:grpSpPr>
              <a:xfrm>
                <a:off x="1510667" y="3125903"/>
                <a:ext cx="1066112" cy="503385"/>
                <a:chOff x="1493025" y="3049377"/>
                <a:chExt cx="1066112" cy="503385"/>
              </a:xfrm>
            </p:grpSpPr>
            <p:sp>
              <p:nvSpPr>
                <p:cNvPr id="115" name="矩形 114"/>
                <p:cNvSpPr/>
                <p:nvPr/>
              </p:nvSpPr>
              <p:spPr>
                <a:xfrm>
                  <a:off x="1814884" y="3291152"/>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交换机</a:t>
                  </a:r>
                </a:p>
              </p:txBody>
            </p:sp>
            <p:pic>
              <p:nvPicPr>
                <p:cNvPr id="116" name="图片 115"/>
                <p:cNvPicPr>
                  <a:picLocks noChangeAspect="1"/>
                </p:cNvPicPr>
                <p:nvPr/>
              </p:nvPicPr>
              <p:blipFill>
                <a:blip r:embed="rId7">
                  <a:clrChange>
                    <a:clrFrom>
                      <a:srgbClr val="FFFFFF"/>
                    </a:clrFrom>
                    <a:clrTo>
                      <a:srgbClr val="FFFFFF">
                        <a:alpha val="0"/>
                      </a:srgbClr>
                    </a:clrTo>
                  </a:clrChange>
                </a:blip>
                <a:stretch>
                  <a:fillRect/>
                </a:stretch>
              </p:blipFill>
              <p:spPr>
                <a:xfrm>
                  <a:off x="1493025" y="3049377"/>
                  <a:ext cx="1066112" cy="241776"/>
                </a:xfrm>
                <a:prstGeom prst="rect">
                  <a:avLst/>
                </a:prstGeom>
              </p:spPr>
            </p:pic>
          </p:grpSp>
          <p:sp>
            <p:nvSpPr>
              <p:cNvPr id="131" name="矩形 130"/>
              <p:cNvSpPr/>
              <p:nvPr/>
            </p:nvSpPr>
            <p:spPr>
              <a:xfrm>
                <a:off x="2829214" y="4359705"/>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sp>
            <p:nvSpPr>
              <p:cNvPr id="132" name="矩形 131"/>
              <p:cNvSpPr/>
              <p:nvPr/>
            </p:nvSpPr>
            <p:spPr>
              <a:xfrm>
                <a:off x="5258930" y="4302279"/>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sp>
            <p:nvSpPr>
              <p:cNvPr id="133" name="矩形 132"/>
              <p:cNvSpPr/>
              <p:nvPr/>
            </p:nvSpPr>
            <p:spPr>
              <a:xfrm>
                <a:off x="5496379" y="3353545"/>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sp>
            <p:nvSpPr>
              <p:cNvPr id="134" name="矩形 133"/>
              <p:cNvSpPr/>
              <p:nvPr/>
            </p:nvSpPr>
            <p:spPr>
              <a:xfrm>
                <a:off x="5464654" y="5286543"/>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grpSp>
            <p:nvGrpSpPr>
              <p:cNvPr id="141" name="组合 140"/>
              <p:cNvGrpSpPr/>
              <p:nvPr/>
            </p:nvGrpSpPr>
            <p:grpSpPr>
              <a:xfrm>
                <a:off x="7369994" y="2756076"/>
                <a:ext cx="768665" cy="725129"/>
                <a:chOff x="398874" y="2778531"/>
                <a:chExt cx="768665" cy="725129"/>
              </a:xfrm>
            </p:grpSpPr>
            <p:sp>
              <p:nvSpPr>
                <p:cNvPr id="142" name="矩形 141"/>
                <p:cNvSpPr/>
                <p:nvPr/>
              </p:nvSpPr>
              <p:spPr>
                <a:xfrm>
                  <a:off x="418616" y="3242050"/>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43" name="图片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grpSp>
            <p:nvGrpSpPr>
              <p:cNvPr id="149" name="组合 148"/>
              <p:cNvGrpSpPr/>
              <p:nvPr/>
            </p:nvGrpSpPr>
            <p:grpSpPr>
              <a:xfrm>
                <a:off x="7379864" y="4606137"/>
                <a:ext cx="768665" cy="725129"/>
                <a:chOff x="398874" y="2778531"/>
                <a:chExt cx="768665" cy="725129"/>
              </a:xfrm>
            </p:grpSpPr>
            <p:sp>
              <p:nvSpPr>
                <p:cNvPr id="150" name="矩形 149"/>
                <p:cNvSpPr/>
                <p:nvPr/>
              </p:nvSpPr>
              <p:spPr>
                <a:xfrm>
                  <a:off x="418616" y="3242050"/>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51" name="图片 1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grpSp>
        <p:grpSp>
          <p:nvGrpSpPr>
            <p:cNvPr id="100" name="组合 99"/>
            <p:cNvGrpSpPr/>
            <p:nvPr/>
          </p:nvGrpSpPr>
          <p:grpSpPr>
            <a:xfrm>
              <a:off x="757069" y="2288217"/>
              <a:ext cx="1092511" cy="786152"/>
              <a:chOff x="634811" y="1914687"/>
              <a:chExt cx="1092511" cy="786152"/>
            </a:xfrm>
          </p:grpSpPr>
          <p:sp>
            <p:nvSpPr>
              <p:cNvPr id="101" name="矩形 100"/>
              <p:cNvSpPr/>
              <p:nvPr/>
            </p:nvSpPr>
            <p:spPr>
              <a:xfrm>
                <a:off x="837335" y="2439229"/>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pic>
            <p:nvPicPr>
              <p:cNvPr id="110" name="图片 109"/>
              <p:cNvPicPr>
                <a:picLocks noChangeAspect="1"/>
              </p:cNvPicPr>
              <p:nvPr/>
            </p:nvPicPr>
            <p:blipFill>
              <a:blip r:embed="rId8"/>
              <a:stretch>
                <a:fillRect/>
              </a:stretch>
            </p:blipFill>
            <p:spPr>
              <a:xfrm>
                <a:off x="634811" y="1914687"/>
                <a:ext cx="1024770" cy="564037"/>
              </a:xfrm>
              <a:prstGeom prst="rect">
                <a:avLst/>
              </a:prstGeom>
            </p:spPr>
          </p:pic>
        </p:grpSp>
        <p:grpSp>
          <p:nvGrpSpPr>
            <p:cNvPr id="117" name="组合 116"/>
            <p:cNvGrpSpPr/>
            <p:nvPr/>
          </p:nvGrpSpPr>
          <p:grpSpPr>
            <a:xfrm>
              <a:off x="3773404" y="2405527"/>
              <a:ext cx="1024770" cy="846576"/>
              <a:chOff x="3612760" y="1886539"/>
              <a:chExt cx="1024770" cy="846576"/>
            </a:xfrm>
          </p:grpSpPr>
          <p:sp>
            <p:nvSpPr>
              <p:cNvPr id="118" name="矩形 117"/>
              <p:cNvSpPr/>
              <p:nvPr/>
            </p:nvSpPr>
            <p:spPr>
              <a:xfrm>
                <a:off x="3813054" y="2471505"/>
                <a:ext cx="655949" cy="261610"/>
              </a:xfrm>
              <a:prstGeom prst="rect">
                <a:avLst/>
              </a:prstGeom>
            </p:spPr>
            <p:txBody>
              <a:bodyPr wrap="none">
                <a:spAutoFit/>
              </a:bodyPr>
              <a:lstStyle/>
              <a:p>
                <a:r>
                  <a:rPr lang="en-US" altLang="zh-CN" sz="1100" dirty="0">
                    <a:latin typeface="Times New Roman" panose="02020803070505020304" pitchFamily="18" charset="0"/>
                    <a:ea typeface="思源黑体 CN Normal" panose="020B0400000000000000" pitchFamily="34" charset="-122"/>
                    <a:cs typeface="Times New Roman" panose="02020803070505020304" pitchFamily="18" charset="0"/>
                  </a:rPr>
                  <a:t>GE</a:t>
                </a:r>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链路</a:t>
                </a:r>
              </a:p>
            </p:txBody>
          </p:sp>
          <p:pic>
            <p:nvPicPr>
              <p:cNvPr id="119" name="图片 118"/>
              <p:cNvPicPr>
                <a:picLocks noChangeAspect="1"/>
              </p:cNvPicPr>
              <p:nvPr/>
            </p:nvPicPr>
            <p:blipFill>
              <a:blip r:embed="rId8"/>
              <a:stretch>
                <a:fillRect/>
              </a:stretch>
            </p:blipFill>
            <p:spPr>
              <a:xfrm>
                <a:off x="3612760" y="1886539"/>
                <a:ext cx="1024770" cy="564037"/>
              </a:xfrm>
              <a:prstGeom prst="rect">
                <a:avLst/>
              </a:prstGeom>
            </p:spPr>
          </p:pic>
        </p:grpSp>
        <p:grpSp>
          <p:nvGrpSpPr>
            <p:cNvPr id="120" name="组合 119"/>
            <p:cNvGrpSpPr/>
            <p:nvPr/>
          </p:nvGrpSpPr>
          <p:grpSpPr>
            <a:xfrm>
              <a:off x="3752277" y="3222082"/>
              <a:ext cx="1024770" cy="885165"/>
              <a:chOff x="3646417" y="2797619"/>
              <a:chExt cx="1024770" cy="885165"/>
            </a:xfrm>
          </p:grpSpPr>
          <p:sp>
            <p:nvSpPr>
              <p:cNvPr id="121" name="矩形 120"/>
              <p:cNvSpPr/>
              <p:nvPr/>
            </p:nvSpPr>
            <p:spPr>
              <a:xfrm>
                <a:off x="3794766" y="3421174"/>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微波链路</a:t>
                </a:r>
              </a:p>
            </p:txBody>
          </p:sp>
          <p:pic>
            <p:nvPicPr>
              <p:cNvPr id="122" name="图片 121"/>
              <p:cNvPicPr>
                <a:picLocks noChangeAspect="1"/>
              </p:cNvPicPr>
              <p:nvPr/>
            </p:nvPicPr>
            <p:blipFill>
              <a:blip r:embed="rId8"/>
              <a:stretch>
                <a:fillRect/>
              </a:stretch>
            </p:blipFill>
            <p:spPr>
              <a:xfrm>
                <a:off x="3646417" y="2797619"/>
                <a:ext cx="1024770" cy="564037"/>
              </a:xfrm>
              <a:prstGeom prst="rect">
                <a:avLst/>
              </a:prstGeom>
            </p:spPr>
          </p:pic>
        </p:grpSp>
        <p:grpSp>
          <p:nvGrpSpPr>
            <p:cNvPr id="123" name="组合 122"/>
            <p:cNvGrpSpPr/>
            <p:nvPr/>
          </p:nvGrpSpPr>
          <p:grpSpPr>
            <a:xfrm>
              <a:off x="3789287" y="4144749"/>
              <a:ext cx="1024770" cy="809883"/>
              <a:chOff x="3713750" y="3788833"/>
              <a:chExt cx="1024770" cy="809883"/>
            </a:xfrm>
          </p:grpSpPr>
          <p:sp>
            <p:nvSpPr>
              <p:cNvPr id="124" name="矩形 123"/>
              <p:cNvSpPr/>
              <p:nvPr/>
            </p:nvSpPr>
            <p:spPr>
              <a:xfrm>
                <a:off x="3888632" y="4337106"/>
                <a:ext cx="758541" cy="261610"/>
              </a:xfrm>
              <a:prstGeom prst="rect">
                <a:avLst/>
              </a:prstGeom>
            </p:spPr>
            <p:txBody>
              <a:bodyPr wrap="none">
                <a:spAutoFit/>
              </a:bodyPr>
              <a:lstStyle/>
              <a:p>
                <a:r>
                  <a:rPr lang="en-US" altLang="zh-CN" sz="1100" dirty="0">
                    <a:latin typeface="Times New Roman" panose="02020803070505020304" pitchFamily="18" charset="0"/>
                    <a:ea typeface="思源黑体 CN Normal" panose="020B0400000000000000" pitchFamily="34" charset="-122"/>
                    <a:cs typeface="Times New Roman" panose="02020803070505020304" pitchFamily="18" charset="0"/>
                  </a:rPr>
                  <a:t>OTN</a:t>
                </a:r>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链路</a:t>
                </a:r>
              </a:p>
            </p:txBody>
          </p:sp>
          <p:pic>
            <p:nvPicPr>
              <p:cNvPr id="125" name="图片 124"/>
              <p:cNvPicPr>
                <a:picLocks noChangeAspect="1"/>
              </p:cNvPicPr>
              <p:nvPr/>
            </p:nvPicPr>
            <p:blipFill>
              <a:blip r:embed="rId8"/>
              <a:stretch>
                <a:fillRect/>
              </a:stretch>
            </p:blipFill>
            <p:spPr>
              <a:xfrm>
                <a:off x="3713750" y="3788833"/>
                <a:ext cx="1024770" cy="564037"/>
              </a:xfrm>
              <a:prstGeom prst="rect">
                <a:avLst/>
              </a:prstGeom>
            </p:spPr>
          </p:pic>
        </p:grpSp>
        <p:grpSp>
          <p:nvGrpSpPr>
            <p:cNvPr id="128" name="组合 127"/>
            <p:cNvGrpSpPr/>
            <p:nvPr/>
          </p:nvGrpSpPr>
          <p:grpSpPr>
            <a:xfrm>
              <a:off x="3772170" y="4946935"/>
              <a:ext cx="1024770" cy="837970"/>
              <a:chOff x="3743714" y="4686142"/>
              <a:chExt cx="1024770" cy="837970"/>
            </a:xfrm>
          </p:grpSpPr>
          <p:sp>
            <p:nvSpPr>
              <p:cNvPr id="129" name="矩形 128"/>
              <p:cNvSpPr/>
              <p:nvPr/>
            </p:nvSpPr>
            <p:spPr>
              <a:xfrm>
                <a:off x="3938010" y="5262502"/>
                <a:ext cx="748923" cy="261610"/>
              </a:xfrm>
              <a:prstGeom prst="rect">
                <a:avLst/>
              </a:prstGeom>
            </p:spPr>
            <p:txBody>
              <a:bodyPr wrap="none">
                <a:spAutoFit/>
              </a:bodyPr>
              <a:lstStyle/>
              <a:p>
                <a:r>
                  <a:rPr lang="en-US" altLang="zh-CN" sz="1100" dirty="0">
                    <a:latin typeface="Times New Roman" panose="02020803070505020304" pitchFamily="18" charset="0"/>
                    <a:ea typeface="思源黑体 CN Normal" panose="020B0400000000000000" pitchFamily="34" charset="-122"/>
                    <a:cs typeface="Times New Roman" panose="02020803070505020304" pitchFamily="18" charset="0"/>
                  </a:rPr>
                  <a:t>SDH</a:t>
                </a:r>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链路</a:t>
                </a:r>
              </a:p>
            </p:txBody>
          </p:sp>
          <p:pic>
            <p:nvPicPr>
              <p:cNvPr id="130" name="图片 129"/>
              <p:cNvPicPr>
                <a:picLocks noChangeAspect="1"/>
              </p:cNvPicPr>
              <p:nvPr/>
            </p:nvPicPr>
            <p:blipFill>
              <a:blip r:embed="rId8"/>
              <a:stretch>
                <a:fillRect/>
              </a:stretch>
            </p:blipFill>
            <p:spPr>
              <a:xfrm>
                <a:off x="3743714" y="4686142"/>
                <a:ext cx="1024770" cy="564037"/>
              </a:xfrm>
              <a:prstGeom prst="rect">
                <a:avLst/>
              </a:prstGeom>
            </p:spPr>
          </p:pic>
        </p:grpSp>
        <p:grpSp>
          <p:nvGrpSpPr>
            <p:cNvPr id="135" name="组合 134"/>
            <p:cNvGrpSpPr/>
            <p:nvPr/>
          </p:nvGrpSpPr>
          <p:grpSpPr>
            <a:xfrm>
              <a:off x="6395186" y="2812759"/>
              <a:ext cx="1024770" cy="917890"/>
              <a:chOff x="6166993" y="2217977"/>
              <a:chExt cx="1024770" cy="917890"/>
            </a:xfrm>
          </p:grpSpPr>
          <p:sp>
            <p:nvSpPr>
              <p:cNvPr id="136" name="矩形 135"/>
              <p:cNvSpPr/>
              <p:nvPr/>
            </p:nvSpPr>
            <p:spPr>
              <a:xfrm>
                <a:off x="6251597" y="2874257"/>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pic>
            <p:nvPicPr>
              <p:cNvPr id="137" name="图片 136"/>
              <p:cNvPicPr>
                <a:picLocks noChangeAspect="1"/>
              </p:cNvPicPr>
              <p:nvPr/>
            </p:nvPicPr>
            <p:blipFill>
              <a:blip r:embed="rId8"/>
              <a:stretch>
                <a:fillRect/>
              </a:stretch>
            </p:blipFill>
            <p:spPr>
              <a:xfrm>
                <a:off x="6166993" y="2217977"/>
                <a:ext cx="1024770" cy="564037"/>
              </a:xfrm>
              <a:prstGeom prst="rect">
                <a:avLst/>
              </a:prstGeom>
            </p:spPr>
          </p:pic>
        </p:grpSp>
        <p:grpSp>
          <p:nvGrpSpPr>
            <p:cNvPr id="138" name="组合 137"/>
            <p:cNvGrpSpPr/>
            <p:nvPr/>
          </p:nvGrpSpPr>
          <p:grpSpPr>
            <a:xfrm>
              <a:off x="6401564" y="4686684"/>
              <a:ext cx="1024770" cy="918595"/>
              <a:chOff x="6198665" y="4379401"/>
              <a:chExt cx="1024770" cy="918595"/>
            </a:xfrm>
          </p:grpSpPr>
          <p:sp>
            <p:nvSpPr>
              <p:cNvPr id="139" name="矩形 138"/>
              <p:cNvSpPr/>
              <p:nvPr/>
            </p:nvSpPr>
            <p:spPr>
              <a:xfrm>
                <a:off x="6232926" y="5036386"/>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pic>
            <p:nvPicPr>
              <p:cNvPr id="140" name="图片 139"/>
              <p:cNvPicPr>
                <a:picLocks noChangeAspect="1"/>
              </p:cNvPicPr>
              <p:nvPr/>
            </p:nvPicPr>
            <p:blipFill>
              <a:blip r:embed="rId8"/>
              <a:stretch>
                <a:fillRect/>
              </a:stretch>
            </p:blipFill>
            <p:spPr>
              <a:xfrm>
                <a:off x="6198665" y="4379401"/>
                <a:ext cx="1024770" cy="564037"/>
              </a:xfrm>
              <a:prstGeom prst="rect">
                <a:avLst/>
              </a:prstGeom>
            </p:spPr>
          </p:pic>
        </p:grpSp>
        <p:grpSp>
          <p:nvGrpSpPr>
            <p:cNvPr id="152" name="组合 151"/>
            <p:cNvGrpSpPr/>
            <p:nvPr/>
          </p:nvGrpSpPr>
          <p:grpSpPr>
            <a:xfrm>
              <a:off x="2654922" y="2980437"/>
              <a:ext cx="1024770" cy="789909"/>
              <a:chOff x="2588559" y="2764266"/>
              <a:chExt cx="1024770" cy="789909"/>
            </a:xfrm>
          </p:grpSpPr>
          <p:sp>
            <p:nvSpPr>
              <p:cNvPr id="153" name="矩形 152"/>
              <p:cNvSpPr/>
              <p:nvPr/>
            </p:nvSpPr>
            <p:spPr>
              <a:xfrm>
                <a:off x="2645283" y="3292565"/>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汇聚网链路</a:t>
                </a:r>
              </a:p>
            </p:txBody>
          </p:sp>
          <p:pic>
            <p:nvPicPr>
              <p:cNvPr id="154" name="图片 153"/>
              <p:cNvPicPr>
                <a:picLocks noChangeAspect="1"/>
              </p:cNvPicPr>
              <p:nvPr/>
            </p:nvPicPr>
            <p:blipFill>
              <a:blip r:embed="rId8"/>
              <a:stretch>
                <a:fillRect/>
              </a:stretch>
            </p:blipFill>
            <p:spPr>
              <a:xfrm>
                <a:off x="2588559" y="2764266"/>
                <a:ext cx="1024770" cy="564037"/>
              </a:xfrm>
              <a:prstGeom prst="rect">
                <a:avLst/>
              </a:prstGeom>
            </p:spPr>
          </p:pic>
        </p:grpSp>
        <p:grpSp>
          <p:nvGrpSpPr>
            <p:cNvPr id="12" name="组合 11"/>
            <p:cNvGrpSpPr/>
            <p:nvPr/>
          </p:nvGrpSpPr>
          <p:grpSpPr>
            <a:xfrm>
              <a:off x="1030735" y="4058778"/>
              <a:ext cx="1771694" cy="1214953"/>
              <a:chOff x="1030735" y="4058778"/>
              <a:chExt cx="1771694" cy="1214953"/>
            </a:xfrm>
          </p:grpSpPr>
          <p:grpSp>
            <p:nvGrpSpPr>
              <p:cNvPr id="155" name="组合 154"/>
              <p:cNvGrpSpPr/>
              <p:nvPr/>
            </p:nvGrpSpPr>
            <p:grpSpPr>
              <a:xfrm>
                <a:off x="1030735" y="4058778"/>
                <a:ext cx="1771694" cy="968871"/>
                <a:chOff x="1437552" y="5991717"/>
                <a:chExt cx="4085892" cy="2234417"/>
              </a:xfrm>
            </p:grpSpPr>
            <p:grpSp>
              <p:nvGrpSpPr>
                <p:cNvPr id="156" name="组合 155"/>
                <p:cNvGrpSpPr/>
                <p:nvPr/>
              </p:nvGrpSpPr>
              <p:grpSpPr>
                <a:xfrm>
                  <a:off x="1437552" y="5994349"/>
                  <a:ext cx="3847688" cy="2231785"/>
                  <a:chOff x="1437552" y="5994349"/>
                  <a:chExt cx="3847688" cy="2231785"/>
                </a:xfrm>
              </p:grpSpPr>
              <p:sp>
                <p:nvSpPr>
                  <p:cNvPr id="158" name="Rectangle 2"/>
                  <p:cNvSpPr>
                    <a:spLocks noChangeArrowheads="1"/>
                  </p:cNvSpPr>
                  <p:nvPr/>
                </p:nvSpPr>
                <p:spPr bwMode="auto">
                  <a:xfrm>
                    <a:off x="1502296" y="6361862"/>
                    <a:ext cx="463406" cy="5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固</a:t>
                    </a:r>
                  </a:p>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定</a:t>
                    </a:r>
                  </a:p>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部</a:t>
                    </a:r>
                  </a:p>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分</a:t>
                    </a:r>
                  </a:p>
                </p:txBody>
              </p:sp>
              <p:sp>
                <p:nvSpPr>
                  <p:cNvPr id="159" name="Rectangle 3"/>
                  <p:cNvSpPr>
                    <a:spLocks noChangeArrowheads="1"/>
                  </p:cNvSpPr>
                  <p:nvPr/>
                </p:nvSpPr>
                <p:spPr bwMode="auto">
                  <a:xfrm>
                    <a:off x="1510958" y="7097578"/>
                    <a:ext cx="491551" cy="32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可变</a:t>
                    </a:r>
                  </a:p>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部分</a:t>
                    </a:r>
                  </a:p>
                </p:txBody>
              </p:sp>
              <p:sp>
                <p:nvSpPr>
                  <p:cNvPr id="160" name="Line 4"/>
                  <p:cNvSpPr>
                    <a:spLocks noChangeShapeType="1"/>
                  </p:cNvSpPr>
                  <p:nvPr/>
                </p:nvSpPr>
                <p:spPr bwMode="auto">
                  <a:xfrm>
                    <a:off x="2367939" y="8060681"/>
                    <a:ext cx="2335209"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1" name="AutoShape 5"/>
                  <p:cNvSpPr>
                    <a:spLocks noChangeArrowheads="1"/>
                  </p:cNvSpPr>
                  <p:nvPr/>
                </p:nvSpPr>
                <p:spPr bwMode="auto">
                  <a:xfrm>
                    <a:off x="2002678" y="7796599"/>
                    <a:ext cx="354317" cy="82782"/>
                  </a:xfrm>
                  <a:prstGeom prst="leftArrow">
                    <a:avLst>
                      <a:gd name="adj1" fmla="val 50000"/>
                      <a:gd name="adj2" fmla="val 107025"/>
                    </a:avLst>
                  </a:prstGeom>
                  <a:gradFill rotWithShape="0">
                    <a:gsLst>
                      <a:gs pos="0">
                        <a:srgbClr val="939393"/>
                      </a:gs>
                      <a:gs pos="100000">
                        <a:srgbClr val="DDDDDD"/>
                      </a:gs>
                    </a:gsLst>
                    <a:lin ang="0" scaled="1"/>
                  </a:gra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Rectangle 6"/>
                  <p:cNvSpPr>
                    <a:spLocks noChangeArrowheads="1"/>
                  </p:cNvSpPr>
                  <p:nvPr/>
                </p:nvSpPr>
                <p:spPr bwMode="auto">
                  <a:xfrm>
                    <a:off x="2710628" y="6201161"/>
                    <a:ext cx="847488" cy="18745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3" name="Rectangle 8"/>
                  <p:cNvSpPr>
                    <a:spLocks noChangeArrowheads="1"/>
                  </p:cNvSpPr>
                  <p:nvPr/>
                </p:nvSpPr>
                <p:spPr bwMode="auto">
                  <a:xfrm>
                    <a:off x="2354943" y="7763074"/>
                    <a:ext cx="620396" cy="193615"/>
                  </a:xfrm>
                  <a:prstGeom prst="rect">
                    <a:avLst/>
                  </a:prstGeom>
                  <a:solidFill>
                    <a:srgbClr val="CCECFF"/>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Rectangle 9"/>
                  <p:cNvSpPr>
                    <a:spLocks noChangeArrowheads="1"/>
                  </p:cNvSpPr>
                  <p:nvPr/>
                </p:nvSpPr>
                <p:spPr bwMode="auto">
                  <a:xfrm>
                    <a:off x="1867244" y="6197055"/>
                    <a:ext cx="3388584" cy="1139109"/>
                  </a:xfrm>
                  <a:prstGeom prst="rect">
                    <a:avLst/>
                  </a:prstGeom>
                  <a:solidFill>
                    <a:srgbClr val="CCECFF"/>
                  </a:solidFill>
                  <a:ln w="25400">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5" name="Rectangle 10"/>
                  <p:cNvSpPr>
                    <a:spLocks noChangeArrowheads="1"/>
                  </p:cNvSpPr>
                  <p:nvPr/>
                </p:nvSpPr>
                <p:spPr bwMode="auto">
                  <a:xfrm>
                    <a:off x="1873400" y="7340955"/>
                    <a:ext cx="3374904" cy="293500"/>
                  </a:xfrm>
                  <a:prstGeom prst="rect">
                    <a:avLst/>
                  </a:prstGeom>
                  <a:solidFill>
                    <a:srgbClr val="FFC000"/>
                  </a:solidFill>
                  <a:ln w="12700">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6" name="Line 11"/>
                  <p:cNvSpPr>
                    <a:spLocks noChangeShapeType="1"/>
                  </p:cNvSpPr>
                  <p:nvPr/>
                </p:nvSpPr>
                <p:spPr bwMode="auto">
                  <a:xfrm>
                    <a:off x="1865192" y="6391355"/>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7" name="Line 12"/>
                  <p:cNvSpPr>
                    <a:spLocks noChangeShapeType="1"/>
                  </p:cNvSpPr>
                  <p:nvPr/>
                </p:nvSpPr>
                <p:spPr bwMode="auto">
                  <a:xfrm>
                    <a:off x="1865192" y="6582233"/>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8" name="Line 13"/>
                  <p:cNvSpPr>
                    <a:spLocks noChangeShapeType="1"/>
                  </p:cNvSpPr>
                  <p:nvPr/>
                </p:nvSpPr>
                <p:spPr bwMode="auto">
                  <a:xfrm>
                    <a:off x="1865192" y="6773795"/>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Line 14"/>
                  <p:cNvSpPr>
                    <a:spLocks noChangeShapeType="1"/>
                  </p:cNvSpPr>
                  <p:nvPr/>
                </p:nvSpPr>
                <p:spPr bwMode="auto">
                  <a:xfrm>
                    <a:off x="1865192" y="6962620"/>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0" name="Line 15"/>
                  <p:cNvSpPr>
                    <a:spLocks noChangeShapeType="1"/>
                  </p:cNvSpPr>
                  <p:nvPr/>
                </p:nvSpPr>
                <p:spPr bwMode="auto">
                  <a:xfrm>
                    <a:off x="1865192" y="7154182"/>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1" name="Line 16"/>
                  <p:cNvSpPr>
                    <a:spLocks noChangeShapeType="1"/>
                  </p:cNvSpPr>
                  <p:nvPr/>
                </p:nvSpPr>
                <p:spPr bwMode="auto">
                  <a:xfrm>
                    <a:off x="2282438" y="6200477"/>
                    <a:ext cx="0" cy="1908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2" name="Line 17"/>
                  <p:cNvSpPr>
                    <a:spLocks noChangeShapeType="1"/>
                  </p:cNvSpPr>
                  <p:nvPr/>
                </p:nvSpPr>
                <p:spPr bwMode="auto">
                  <a:xfrm>
                    <a:off x="2706524" y="6200477"/>
                    <a:ext cx="0" cy="1908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3" name="Line 18"/>
                  <p:cNvSpPr>
                    <a:spLocks noChangeShapeType="1"/>
                  </p:cNvSpPr>
                  <p:nvPr/>
                </p:nvSpPr>
                <p:spPr bwMode="auto">
                  <a:xfrm>
                    <a:off x="2706524" y="6586338"/>
                    <a:ext cx="0" cy="18608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4" name="Line 19"/>
                  <p:cNvSpPr>
                    <a:spLocks noChangeShapeType="1"/>
                  </p:cNvSpPr>
                  <p:nvPr/>
                </p:nvSpPr>
                <p:spPr bwMode="auto">
                  <a:xfrm>
                    <a:off x="3556748" y="6200477"/>
                    <a:ext cx="0" cy="57194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5" name="Line 20"/>
                  <p:cNvSpPr>
                    <a:spLocks noChangeShapeType="1"/>
                  </p:cNvSpPr>
                  <p:nvPr/>
                </p:nvSpPr>
                <p:spPr bwMode="auto">
                  <a:xfrm flipV="1">
                    <a:off x="4406288" y="7152130"/>
                    <a:ext cx="0" cy="19019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6" name="Line 21"/>
                  <p:cNvSpPr>
                    <a:spLocks noChangeShapeType="1"/>
                  </p:cNvSpPr>
                  <p:nvPr/>
                </p:nvSpPr>
                <p:spPr bwMode="auto">
                  <a:xfrm>
                    <a:off x="3902173" y="6395460"/>
                    <a:ext cx="0" cy="1867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7" name="Rectangle 22"/>
                  <p:cNvSpPr>
                    <a:spLocks noChangeArrowheads="1"/>
                  </p:cNvSpPr>
                  <p:nvPr/>
                </p:nvSpPr>
                <p:spPr bwMode="auto">
                  <a:xfrm>
                    <a:off x="1842619"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178" name="Rectangle 23"/>
                  <p:cNvSpPr>
                    <a:spLocks noChangeArrowheads="1"/>
                  </p:cNvSpPr>
                  <p:nvPr/>
                </p:nvSpPr>
                <p:spPr bwMode="auto">
                  <a:xfrm>
                    <a:off x="2245499"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4</a:t>
                    </a:r>
                  </a:p>
                </p:txBody>
              </p:sp>
              <p:sp>
                <p:nvSpPr>
                  <p:cNvPr id="179" name="Rectangle 24"/>
                  <p:cNvSpPr>
                    <a:spLocks noChangeArrowheads="1"/>
                  </p:cNvSpPr>
                  <p:nvPr/>
                </p:nvSpPr>
                <p:spPr bwMode="auto">
                  <a:xfrm>
                    <a:off x="2674374"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8</a:t>
                    </a:r>
                  </a:p>
                </p:txBody>
              </p:sp>
              <p:sp>
                <p:nvSpPr>
                  <p:cNvPr id="180" name="Rectangle 25"/>
                  <p:cNvSpPr>
                    <a:spLocks noChangeArrowheads="1"/>
                  </p:cNvSpPr>
                  <p:nvPr/>
                </p:nvSpPr>
                <p:spPr bwMode="auto">
                  <a:xfrm>
                    <a:off x="3515020"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16</a:t>
                    </a:r>
                  </a:p>
                </p:txBody>
              </p:sp>
              <p:sp>
                <p:nvSpPr>
                  <p:cNvPr id="181" name="Rectangle 26"/>
                  <p:cNvSpPr>
                    <a:spLocks noChangeArrowheads="1"/>
                  </p:cNvSpPr>
                  <p:nvPr/>
                </p:nvSpPr>
                <p:spPr bwMode="auto">
                  <a:xfrm>
                    <a:off x="3858394"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19</a:t>
                    </a:r>
                  </a:p>
                </p:txBody>
              </p:sp>
              <p:sp>
                <p:nvSpPr>
                  <p:cNvPr id="182" name="Rectangle 27"/>
                  <p:cNvSpPr>
                    <a:spLocks noChangeArrowheads="1"/>
                  </p:cNvSpPr>
                  <p:nvPr/>
                </p:nvSpPr>
                <p:spPr bwMode="auto">
                  <a:xfrm>
                    <a:off x="4364562"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dirty="0">
                        <a:latin typeface="Times New Roman" panose="02020803070505020304" pitchFamily="18" charset="0"/>
                        <a:ea typeface="思源黑体 CN Normal" panose="020B0400000000000000" pitchFamily="34" charset="-122"/>
                        <a:cs typeface="Times New Roman" panose="02020803070505020304" pitchFamily="18" charset="0"/>
                      </a:rPr>
                      <a:t>24</a:t>
                    </a:r>
                  </a:p>
                </p:txBody>
              </p:sp>
              <p:sp>
                <p:nvSpPr>
                  <p:cNvPr id="183" name="Rectangle 29"/>
                  <p:cNvSpPr>
                    <a:spLocks noChangeArrowheads="1"/>
                  </p:cNvSpPr>
                  <p:nvPr/>
                </p:nvSpPr>
                <p:spPr bwMode="auto">
                  <a:xfrm>
                    <a:off x="1855842" y="6181458"/>
                    <a:ext cx="56894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a:latin typeface="Times New Roman" panose="02020803070505020304" pitchFamily="18" charset="0"/>
                        <a:ea typeface="思源黑体 CN Normal" panose="020B0400000000000000" pitchFamily="34" charset="-122"/>
                        <a:cs typeface="Times New Roman" panose="02020803070505020304" pitchFamily="18" charset="0"/>
                      </a:rPr>
                      <a:t>版 本</a:t>
                    </a:r>
                  </a:p>
                </p:txBody>
              </p:sp>
              <p:sp>
                <p:nvSpPr>
                  <p:cNvPr id="184" name="Rectangle 30"/>
                  <p:cNvSpPr>
                    <a:spLocks noChangeArrowheads="1"/>
                  </p:cNvSpPr>
                  <p:nvPr/>
                </p:nvSpPr>
                <p:spPr bwMode="auto">
                  <a:xfrm>
                    <a:off x="3503547" y="6376743"/>
                    <a:ext cx="491551"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标志</a:t>
                    </a:r>
                  </a:p>
                </p:txBody>
              </p:sp>
              <p:sp>
                <p:nvSpPr>
                  <p:cNvPr id="185" name="Rectangle 31"/>
                  <p:cNvSpPr>
                    <a:spLocks noChangeArrowheads="1"/>
                  </p:cNvSpPr>
                  <p:nvPr/>
                </p:nvSpPr>
                <p:spPr bwMode="auto">
                  <a:xfrm>
                    <a:off x="1991735" y="6562201"/>
                    <a:ext cx="78003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生 存 时 间</a:t>
                    </a:r>
                  </a:p>
                </p:txBody>
              </p:sp>
              <p:sp>
                <p:nvSpPr>
                  <p:cNvPr id="186" name="Rectangle 32"/>
                  <p:cNvSpPr>
                    <a:spLocks noChangeArrowheads="1"/>
                  </p:cNvSpPr>
                  <p:nvPr/>
                </p:nvSpPr>
                <p:spPr bwMode="auto">
                  <a:xfrm>
                    <a:off x="2909672" y="6562201"/>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a:latin typeface="Times New Roman" panose="02020803070505020304" pitchFamily="18" charset="0"/>
                        <a:ea typeface="思源黑体 CN Normal" panose="020B0400000000000000" pitchFamily="34" charset="-122"/>
                        <a:cs typeface="Times New Roman" panose="02020803070505020304" pitchFamily="18" charset="0"/>
                      </a:rPr>
                      <a:t>协    议</a:t>
                    </a:r>
                  </a:p>
                </p:txBody>
              </p:sp>
              <p:sp>
                <p:nvSpPr>
                  <p:cNvPr id="187" name="Rectangle 33"/>
                  <p:cNvSpPr>
                    <a:spLocks noChangeArrowheads="1"/>
                  </p:cNvSpPr>
                  <p:nvPr/>
                </p:nvSpPr>
                <p:spPr bwMode="auto">
                  <a:xfrm>
                    <a:off x="2376778" y="6376743"/>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标    识</a:t>
                    </a:r>
                  </a:p>
                </p:txBody>
              </p:sp>
              <p:sp>
                <p:nvSpPr>
                  <p:cNvPr id="188" name="Rectangle 34"/>
                  <p:cNvSpPr>
                    <a:spLocks noChangeArrowheads="1"/>
                  </p:cNvSpPr>
                  <p:nvPr/>
                </p:nvSpPr>
                <p:spPr bwMode="auto">
                  <a:xfrm>
                    <a:off x="2749841" y="6181458"/>
                    <a:ext cx="71670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区分服务</a:t>
                    </a:r>
                  </a:p>
                </p:txBody>
              </p:sp>
              <p:sp>
                <p:nvSpPr>
                  <p:cNvPr id="189" name="Rectangle 35"/>
                  <p:cNvSpPr>
                    <a:spLocks noChangeArrowheads="1"/>
                  </p:cNvSpPr>
                  <p:nvPr/>
                </p:nvSpPr>
                <p:spPr bwMode="auto">
                  <a:xfrm>
                    <a:off x="3993026" y="6181458"/>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总   长   度</a:t>
                    </a:r>
                  </a:p>
                </p:txBody>
              </p:sp>
              <p:sp>
                <p:nvSpPr>
                  <p:cNvPr id="190" name="Rectangle 36"/>
                  <p:cNvSpPr>
                    <a:spLocks noChangeArrowheads="1"/>
                  </p:cNvSpPr>
                  <p:nvPr/>
                </p:nvSpPr>
                <p:spPr bwMode="auto">
                  <a:xfrm>
                    <a:off x="4190086" y="6376743"/>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a:latin typeface="Times New Roman" panose="02020803070505020304" pitchFamily="18" charset="0"/>
                        <a:ea typeface="思源黑体 CN Normal" panose="020B0400000000000000" pitchFamily="34" charset="-122"/>
                        <a:cs typeface="Times New Roman" panose="02020803070505020304" pitchFamily="18" charset="0"/>
                      </a:rPr>
                      <a:t>片   偏   移</a:t>
                    </a:r>
                  </a:p>
                </p:txBody>
              </p:sp>
              <p:sp>
                <p:nvSpPr>
                  <p:cNvPr id="191" name="Rectangle 37"/>
                  <p:cNvSpPr>
                    <a:spLocks noChangeArrowheads="1"/>
                  </p:cNvSpPr>
                  <p:nvPr/>
                </p:nvSpPr>
                <p:spPr bwMode="auto">
                  <a:xfrm>
                    <a:off x="4538503" y="7131056"/>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填    充</a:t>
                    </a:r>
                  </a:p>
                </p:txBody>
              </p:sp>
              <p:sp>
                <p:nvSpPr>
                  <p:cNvPr id="192" name="Rectangle 38"/>
                  <p:cNvSpPr>
                    <a:spLocks noChangeArrowheads="1"/>
                  </p:cNvSpPr>
                  <p:nvPr/>
                </p:nvSpPr>
                <p:spPr bwMode="auto">
                  <a:xfrm>
                    <a:off x="3930900" y="6562201"/>
                    <a:ext cx="1054449"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首   部   检   验   和</a:t>
                    </a:r>
                  </a:p>
                </p:txBody>
              </p:sp>
              <p:sp>
                <p:nvSpPr>
                  <p:cNvPr id="193" name="Rectangle 39"/>
                  <p:cNvSpPr>
                    <a:spLocks noChangeArrowheads="1"/>
                  </p:cNvSpPr>
                  <p:nvPr/>
                </p:nvSpPr>
                <p:spPr bwMode="auto">
                  <a:xfrm>
                    <a:off x="3266372" y="6756015"/>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源   地   址</a:t>
                    </a:r>
                  </a:p>
                </p:txBody>
              </p:sp>
              <p:sp>
                <p:nvSpPr>
                  <p:cNvPr id="194" name="Rectangle 40"/>
                  <p:cNvSpPr>
                    <a:spLocks noChangeArrowheads="1"/>
                  </p:cNvSpPr>
                  <p:nvPr/>
                </p:nvSpPr>
                <p:spPr bwMode="auto">
                  <a:xfrm>
                    <a:off x="3157636" y="6947575"/>
                    <a:ext cx="90668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目   的   地   址</a:t>
                    </a:r>
                  </a:p>
                </p:txBody>
              </p:sp>
              <p:sp>
                <p:nvSpPr>
                  <p:cNvPr id="195" name="Rectangle 41"/>
                  <p:cNvSpPr>
                    <a:spLocks noChangeArrowheads="1"/>
                  </p:cNvSpPr>
                  <p:nvPr/>
                </p:nvSpPr>
                <p:spPr bwMode="auto">
                  <a:xfrm>
                    <a:off x="2266222" y="7131056"/>
                    <a:ext cx="1223318"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a:latin typeface="Times New Roman" panose="02020803070505020304" pitchFamily="18" charset="0"/>
                        <a:ea typeface="思源黑体 CN Normal" panose="020B0400000000000000" pitchFamily="34" charset="-122"/>
                        <a:cs typeface="Times New Roman" panose="02020803070505020304" pitchFamily="18" charset="0"/>
                      </a:rPr>
                      <a:t>可   选   字   段  （长   度   可   变）</a:t>
                    </a:r>
                  </a:p>
                </p:txBody>
              </p:sp>
              <p:sp>
                <p:nvSpPr>
                  <p:cNvPr id="196" name="Rectangle 42"/>
                  <p:cNvSpPr>
                    <a:spLocks noChangeArrowheads="1"/>
                  </p:cNvSpPr>
                  <p:nvPr/>
                </p:nvSpPr>
                <p:spPr bwMode="auto">
                  <a:xfrm>
                    <a:off x="1564230" y="6001767"/>
                    <a:ext cx="463406"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位</a:t>
                    </a:r>
                  </a:p>
                </p:txBody>
              </p:sp>
              <p:sp>
                <p:nvSpPr>
                  <p:cNvPr id="197" name="Rectangle 43"/>
                  <p:cNvSpPr>
                    <a:spLocks noChangeArrowheads="1"/>
                  </p:cNvSpPr>
                  <p:nvPr/>
                </p:nvSpPr>
                <p:spPr bwMode="auto">
                  <a:xfrm>
                    <a:off x="2190323" y="6181941"/>
                    <a:ext cx="604130"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首部长度</a:t>
                    </a:r>
                  </a:p>
                </p:txBody>
              </p:sp>
              <p:grpSp>
                <p:nvGrpSpPr>
                  <p:cNvPr id="198" name="Group 44"/>
                  <p:cNvGrpSpPr/>
                  <p:nvPr/>
                </p:nvGrpSpPr>
                <p:grpSpPr bwMode="auto">
                  <a:xfrm>
                    <a:off x="1838515" y="7225334"/>
                    <a:ext cx="56773" cy="30103"/>
                    <a:chOff x="833" y="3024"/>
                    <a:chExt cx="78" cy="51"/>
                  </a:xfrm>
                </p:grpSpPr>
                <p:sp>
                  <p:nvSpPr>
                    <p:cNvPr id="216"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7"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8"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99" name="Group 48"/>
                  <p:cNvGrpSpPr/>
                  <p:nvPr/>
                </p:nvGrpSpPr>
                <p:grpSpPr bwMode="auto">
                  <a:xfrm>
                    <a:off x="5228467" y="7229438"/>
                    <a:ext cx="56773" cy="28734"/>
                    <a:chOff x="5432" y="3030"/>
                    <a:chExt cx="78" cy="51"/>
                  </a:xfrm>
                </p:grpSpPr>
                <p:sp>
                  <p:nvSpPr>
                    <p:cNvPr id="213"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4"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5"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00" name="Rectangle 72"/>
                  <p:cNvSpPr>
                    <a:spLocks noChangeArrowheads="1"/>
                  </p:cNvSpPr>
                  <p:nvPr/>
                </p:nvSpPr>
                <p:spPr bwMode="auto">
                  <a:xfrm>
                    <a:off x="3019800" y="7355818"/>
                    <a:ext cx="144214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201" name="Rectangle 74"/>
                  <p:cNvSpPr>
                    <a:spLocks noChangeArrowheads="1"/>
                  </p:cNvSpPr>
                  <p:nvPr/>
                </p:nvSpPr>
                <p:spPr bwMode="auto">
                  <a:xfrm>
                    <a:off x="2975339" y="7763075"/>
                    <a:ext cx="1716180" cy="193614"/>
                  </a:xfrm>
                  <a:prstGeom prst="rect">
                    <a:avLst/>
                  </a:prstGeom>
                  <a:solidFill>
                    <a:srgbClr val="FFC000"/>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2" name="Rectangle 75"/>
                  <p:cNvSpPr>
                    <a:spLocks noChangeArrowheads="1"/>
                  </p:cNvSpPr>
                  <p:nvPr/>
                </p:nvSpPr>
                <p:spPr bwMode="auto">
                  <a:xfrm>
                    <a:off x="3123087" y="7735082"/>
                    <a:ext cx="147061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203" name="Rectangle 76"/>
                  <p:cNvSpPr>
                    <a:spLocks noChangeArrowheads="1"/>
                  </p:cNvSpPr>
                  <p:nvPr/>
                </p:nvSpPr>
                <p:spPr bwMode="auto">
                  <a:xfrm>
                    <a:off x="2373417" y="7736363"/>
                    <a:ext cx="611166"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首   部</a:t>
                    </a:r>
                  </a:p>
                </p:txBody>
              </p:sp>
              <p:sp>
                <p:nvSpPr>
                  <p:cNvPr id="204" name="Rectangle 77"/>
                  <p:cNvSpPr>
                    <a:spLocks noChangeArrowheads="1"/>
                  </p:cNvSpPr>
                  <p:nvPr/>
                </p:nvSpPr>
                <p:spPr bwMode="auto">
                  <a:xfrm>
                    <a:off x="1437552" y="7715189"/>
                    <a:ext cx="604130"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发送在前</a:t>
                    </a:r>
                  </a:p>
                </p:txBody>
              </p:sp>
              <p:sp>
                <p:nvSpPr>
                  <p:cNvPr id="205" name="Rectangle 78"/>
                  <p:cNvSpPr>
                    <a:spLocks noChangeArrowheads="1"/>
                  </p:cNvSpPr>
                  <p:nvPr/>
                </p:nvSpPr>
                <p:spPr bwMode="auto">
                  <a:xfrm>
                    <a:off x="3221583" y="7972427"/>
                    <a:ext cx="611166" cy="253707"/>
                  </a:xfrm>
                  <a:prstGeom prst="rect">
                    <a:avLst/>
                  </a:prstGeom>
                  <a:solidFill>
                    <a:srgbClr val="FDEC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en-US" altLang="zh-CN" sz="200" u="none" dirty="0">
                        <a:latin typeface="Times New Roman" panose="02020803070505020304" pitchFamily="18" charset="0"/>
                        <a:ea typeface="思源黑体 CN Normal" panose="020B0400000000000000" pitchFamily="34" charset="-122"/>
                        <a:cs typeface="Times New Roman" panose="02020803070505020304" pitchFamily="18" charset="0"/>
                      </a:rPr>
                      <a:t>IP </a:t>
                    </a:r>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grpSp>
                <p:nvGrpSpPr>
                  <p:cNvPr id="206" name="Group 79"/>
                  <p:cNvGrpSpPr/>
                  <p:nvPr/>
                </p:nvGrpSpPr>
                <p:grpSpPr bwMode="auto">
                  <a:xfrm>
                    <a:off x="1453418" y="6188162"/>
                    <a:ext cx="171686" cy="1148003"/>
                    <a:chOff x="111" y="845"/>
                    <a:chExt cx="251" cy="1678"/>
                  </a:xfrm>
                </p:grpSpPr>
                <p:sp>
                  <p:nvSpPr>
                    <p:cNvPr id="211" name="Line 80"/>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2" name="Rectangle 81"/>
                    <p:cNvSpPr>
                      <a:spLocks noChangeArrowheads="1"/>
                    </p:cNvSpPr>
                    <p:nvPr/>
                  </p:nvSpPr>
                  <p:spPr bwMode="auto">
                    <a:xfrm>
                      <a:off x="111" y="1389"/>
                      <a:ext cx="251" cy="568"/>
                    </a:xfrm>
                    <a:prstGeom prst="rect">
                      <a:avLst/>
                    </a:prstGeom>
                    <a:solidFill>
                      <a:srgbClr val="FDEC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首</a:t>
                      </a:r>
                    </a:p>
                    <a:p>
                      <a:pPr algn="ct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部</a:t>
                      </a:r>
                    </a:p>
                  </p:txBody>
                </p:sp>
              </p:grpSp>
              <p:grpSp>
                <p:nvGrpSpPr>
                  <p:cNvPr id="207" name="Group 82"/>
                  <p:cNvGrpSpPr/>
                  <p:nvPr/>
                </p:nvGrpSpPr>
                <p:grpSpPr bwMode="auto">
                  <a:xfrm>
                    <a:off x="1867244" y="6195688"/>
                    <a:ext cx="3388584" cy="1760318"/>
                    <a:chOff x="716" y="856"/>
                    <a:chExt cx="4954" cy="2573"/>
                  </a:xfrm>
                </p:grpSpPr>
                <p:sp>
                  <p:nvSpPr>
                    <p:cNvPr id="209" name="Rectangle 83"/>
                    <p:cNvSpPr>
                      <a:spLocks noChangeArrowheads="1"/>
                    </p:cNvSpPr>
                    <p:nvPr/>
                  </p:nvSpPr>
                  <p:spPr bwMode="auto">
                    <a:xfrm>
                      <a:off x="716" y="856"/>
                      <a:ext cx="4954" cy="1655"/>
                    </a:xfrm>
                    <a:prstGeom prst="rect">
                      <a:avLst/>
                    </a:prstGeom>
                    <a:noFill/>
                    <a:ln w="190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0" name="Rectangle 84"/>
                    <p:cNvSpPr>
                      <a:spLocks noChangeArrowheads="1"/>
                    </p:cNvSpPr>
                    <p:nvPr/>
                  </p:nvSpPr>
                  <p:spPr bwMode="auto">
                    <a:xfrm>
                      <a:off x="1426" y="3145"/>
                      <a:ext cx="915" cy="284"/>
                    </a:xfrm>
                    <a:prstGeom prst="rect">
                      <a:avLst/>
                    </a:prstGeom>
                    <a:noFill/>
                    <a:ln w="190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08" name="AutoShape 85"/>
                  <p:cNvSpPr/>
                  <p:nvPr/>
                </p:nvSpPr>
                <p:spPr bwMode="auto">
                  <a:xfrm>
                    <a:off x="1754382" y="6218949"/>
                    <a:ext cx="71821" cy="931128"/>
                  </a:xfrm>
                  <a:prstGeom prst="leftBrace">
                    <a:avLst>
                      <a:gd name="adj1" fmla="val 108016"/>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7" name="Rectangle 27"/>
                <p:cNvSpPr>
                  <a:spLocks noChangeArrowheads="1"/>
                </p:cNvSpPr>
                <p:nvPr/>
              </p:nvSpPr>
              <p:spPr bwMode="auto">
                <a:xfrm>
                  <a:off x="5053002" y="5991717"/>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dirty="0">
                      <a:latin typeface="Times New Roman" panose="02020803070505020304" pitchFamily="18" charset="0"/>
                      <a:ea typeface="思源黑体 CN Normal" panose="020B0400000000000000" pitchFamily="34" charset="-122"/>
                      <a:cs typeface="Times New Roman" panose="02020803070505020304" pitchFamily="18" charset="0"/>
                    </a:rPr>
                    <a:t>31</a:t>
                  </a:r>
                </a:p>
              </p:txBody>
            </p:sp>
          </p:grpSp>
          <p:sp>
            <p:nvSpPr>
              <p:cNvPr id="219" name="矩形 218"/>
              <p:cNvSpPr/>
              <p:nvPr/>
            </p:nvSpPr>
            <p:spPr>
              <a:xfrm>
                <a:off x="1585887" y="5012121"/>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grpSp>
      </p:grpSp>
      <p:grpSp>
        <p:nvGrpSpPr>
          <p:cNvPr id="144" name="组合 143"/>
          <p:cNvGrpSpPr/>
          <p:nvPr/>
        </p:nvGrpSpPr>
        <p:grpSpPr>
          <a:xfrm>
            <a:off x="430213" y="0"/>
            <a:ext cx="6852903" cy="1428589"/>
            <a:chOff x="551030" y="-368704"/>
            <a:chExt cx="6852903" cy="1428589"/>
          </a:xfrm>
        </p:grpSpPr>
        <p:grpSp>
          <p:nvGrpSpPr>
            <p:cNvPr id="145" name="组合 144"/>
            <p:cNvGrpSpPr/>
            <p:nvPr/>
          </p:nvGrpSpPr>
          <p:grpSpPr>
            <a:xfrm>
              <a:off x="1201630" y="303925"/>
              <a:ext cx="6202303" cy="687997"/>
              <a:chOff x="1839057" y="967769"/>
              <a:chExt cx="6202303" cy="687997"/>
            </a:xfrm>
          </p:grpSpPr>
          <p:sp>
            <p:nvSpPr>
              <p:cNvPr id="147" name="矩形: 圆角 30"/>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786093" y="1009435"/>
                <a:ext cx="512693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网络层存在的意义设计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46" name="图片 145"/>
            <p:cNvPicPr>
              <a:picLocks noChangeAspect="1"/>
            </p:cNvPicPr>
            <p:nvPr/>
          </p:nvPicPr>
          <p:blipFill rotWithShape="1">
            <a:blip r:embed="rId9"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0" name="矩形 219">
            <a:extLst>
              <a:ext uri="{FF2B5EF4-FFF2-40B4-BE49-F238E27FC236}">
                <a16:creationId xmlns:a16="http://schemas.microsoft.com/office/drawing/2014/main" id="{93DCBD59-E75A-41F9-A466-7B17E907B264}"/>
              </a:ext>
            </a:extLst>
          </p:cNvPr>
          <p:cNvSpPr/>
          <p:nvPr/>
        </p:nvSpPr>
        <p:spPr>
          <a:xfrm>
            <a:off x="3220146" y="6326435"/>
            <a:ext cx="4801314" cy="369332"/>
          </a:xfrm>
          <a:prstGeom prst="rect">
            <a:avLst/>
          </a:prstGeom>
        </p:spPr>
        <p:txBody>
          <a:bodyPr wrap="none">
            <a:spAutoFit/>
          </a:bodyPr>
          <a:lstStyle/>
          <a:p>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没有网络层服务，无法实现进程到进程的通信</a:t>
            </a:r>
            <a:endParaRPr lang="zh-CN" altLang="en-US" dirty="0"/>
          </a:p>
        </p:txBody>
      </p:sp>
      <p:sp>
        <p:nvSpPr>
          <p:cNvPr id="2" name="灯片编号占位符 1">
            <a:extLst>
              <a:ext uri="{FF2B5EF4-FFF2-40B4-BE49-F238E27FC236}">
                <a16:creationId xmlns:a16="http://schemas.microsoft.com/office/drawing/2014/main" id="{4B36331C-224B-4ABF-8589-A955FD045726}"/>
              </a:ext>
            </a:extLst>
          </p:cNvPr>
          <p:cNvSpPr>
            <a:spLocks noGrp="1"/>
          </p:cNvSpPr>
          <p:nvPr>
            <p:ph type="sldNum" sz="quarter" idx="12"/>
          </p:nvPr>
        </p:nvSpPr>
        <p:spPr/>
        <p:txBody>
          <a:bodyPr/>
          <a:lstStyle/>
          <a:p>
            <a:fld id="{91F2D4EF-46D4-4764-B373-FC59CD1D281E}"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anim calcmode="lin" valueType="num">
                                      <p:cBhvr>
                                        <p:cTn id="13" dur="1000" fill="hold"/>
                                        <p:tgtEl>
                                          <p:spTgt spid="220"/>
                                        </p:tgtEl>
                                        <p:attrNameLst>
                                          <p:attrName>ppt_x</p:attrName>
                                        </p:attrNameLst>
                                      </p:cBhvr>
                                      <p:tavLst>
                                        <p:tav tm="0">
                                          <p:val>
                                            <p:strVal val="#ppt_x"/>
                                          </p:val>
                                        </p:tav>
                                        <p:tav tm="100000">
                                          <p:val>
                                            <p:strVal val="#ppt_x"/>
                                          </p:val>
                                        </p:tav>
                                      </p:tavLst>
                                    </p:anim>
                                    <p:anim calcmode="lin" valueType="num">
                                      <p:cBhvr>
                                        <p:cTn id="14"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B84DA505-D6A1-4064-978E-62A73CDF6FC0}"/>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78179" name="页脚占位符 4">
            <a:extLst>
              <a:ext uri="{FF2B5EF4-FFF2-40B4-BE49-F238E27FC236}">
                <a16:creationId xmlns:a16="http://schemas.microsoft.com/office/drawing/2014/main" id="{9494C59F-AAE7-41C4-B88C-E45C2F933C27}"/>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188644E9-DC90-422D-BBBA-B2ABF7FA702F}" type="slidenum">
              <a:rPr lang="en-US" altLang="zh-CN" sz="1600" u="none">
                <a:latin typeface="Garamond" panose="02020404030301010803" pitchFamily="18" charset="0"/>
              </a:rPr>
              <a:pPr algn="r"/>
              <a:t>70</a:t>
            </a:fld>
            <a:endParaRPr lang="en-US" altLang="zh-CN" sz="1600" u="none">
              <a:latin typeface="Garamond" panose="02020404030301010803" pitchFamily="18" charset="0"/>
            </a:endParaRPr>
          </a:p>
        </p:txBody>
      </p:sp>
      <p:sp>
        <p:nvSpPr>
          <p:cNvPr id="178181" name="Rectangle 3">
            <a:extLst>
              <a:ext uri="{FF2B5EF4-FFF2-40B4-BE49-F238E27FC236}">
                <a16:creationId xmlns:a16="http://schemas.microsoft.com/office/drawing/2014/main" id="{728CE7FE-645D-43AD-A533-E1405A423BC8}"/>
              </a:ext>
            </a:extLst>
          </p:cNvPr>
          <p:cNvSpPr>
            <a:spLocks noGrp="1" noChangeArrowheads="1"/>
          </p:cNvSpPr>
          <p:nvPr>
            <p:ph type="body" idx="4294967295"/>
          </p:nvPr>
        </p:nvSpPr>
        <p:spPr>
          <a:xfrm>
            <a:off x="1981200" y="1341438"/>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58406" name="Group 6">
            <a:extLst>
              <a:ext uri="{FF2B5EF4-FFF2-40B4-BE49-F238E27FC236}">
                <a16:creationId xmlns:a16="http://schemas.microsoft.com/office/drawing/2014/main" id="{238BAF5D-674F-480F-BCEA-D3CA9F28F289}"/>
              </a:ext>
            </a:extLst>
          </p:cNvPr>
          <p:cNvGraphicFramePr>
            <a:graphicFrameLocks noGrp="1"/>
          </p:cNvGraphicFramePr>
          <p:nvPr/>
        </p:nvGraphicFramePr>
        <p:xfrm>
          <a:off x="2782888" y="1989139"/>
          <a:ext cx="6742112" cy="3003551"/>
        </p:xfrm>
        <a:graphic>
          <a:graphicData uri="http://schemas.openxmlformats.org/drawingml/2006/table">
            <a:tbl>
              <a:tblPr/>
              <a:tblGrid>
                <a:gridCol w="932030">
                  <a:extLst>
                    <a:ext uri="{9D8B030D-6E8A-4147-A177-3AD203B41FA5}">
                      <a16:colId xmlns:a16="http://schemas.microsoft.com/office/drawing/2014/main" val="20000"/>
                    </a:ext>
                  </a:extLst>
                </a:gridCol>
                <a:gridCol w="1576577">
                  <a:extLst>
                    <a:ext uri="{9D8B030D-6E8A-4147-A177-3AD203B41FA5}">
                      <a16:colId xmlns:a16="http://schemas.microsoft.com/office/drawing/2014/main" val="20001"/>
                    </a:ext>
                  </a:extLst>
                </a:gridCol>
                <a:gridCol w="966821">
                  <a:extLst>
                    <a:ext uri="{9D8B030D-6E8A-4147-A177-3AD203B41FA5}">
                      <a16:colId xmlns:a16="http://schemas.microsoft.com/office/drawing/2014/main" val="20002"/>
                    </a:ext>
                  </a:extLst>
                </a:gridCol>
                <a:gridCol w="1917162">
                  <a:extLst>
                    <a:ext uri="{9D8B030D-6E8A-4147-A177-3AD203B41FA5}">
                      <a16:colId xmlns:a16="http://schemas.microsoft.com/office/drawing/2014/main" val="20003"/>
                    </a:ext>
                  </a:extLst>
                </a:gridCol>
                <a:gridCol w="1349522">
                  <a:extLst>
                    <a:ext uri="{9D8B030D-6E8A-4147-A177-3AD203B41FA5}">
                      <a16:colId xmlns:a16="http://schemas.microsoft.com/office/drawing/2014/main" val="20004"/>
                    </a:ext>
                  </a:extLst>
                </a:gridCol>
              </a:tblGrid>
              <a:tr h="7810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2000">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300">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888">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313">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58428" name="Text Box 28">
            <a:extLst>
              <a:ext uri="{FF2B5EF4-FFF2-40B4-BE49-F238E27FC236}">
                <a16:creationId xmlns:a16="http://schemas.microsoft.com/office/drawing/2014/main" id="{105167E0-3170-47C5-814A-1F8FEC39C89B}"/>
              </a:ext>
            </a:extLst>
          </p:cNvPr>
          <p:cNvSpPr txBox="1">
            <a:spLocks noChangeArrowheads="1"/>
          </p:cNvSpPr>
          <p:nvPr/>
        </p:nvSpPr>
        <p:spPr bwMode="auto">
          <a:xfrm>
            <a:off x="2782889" y="5372101"/>
            <a:ext cx="2954337"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版本：</a:t>
            </a:r>
            <a:r>
              <a:rPr lang="en-US" altLang="zh-CN" sz="2400" u="none">
                <a:latin typeface="楷体" panose="02010609060101010101" pitchFamily="49" charset="-122"/>
                <a:ea typeface="楷体" panose="02010609060101010101" pitchFamily="49" charset="-122"/>
              </a:rPr>
              <a:t>IP</a:t>
            </a:r>
            <a:r>
              <a:rPr lang="zh-CN" altLang="en-US" sz="2400" u="none">
                <a:latin typeface="楷体" panose="02010609060101010101" pitchFamily="49" charset="-122"/>
                <a:ea typeface="楷体" panose="02010609060101010101" pitchFamily="49" charset="-122"/>
              </a:rPr>
              <a:t>协议版本号</a:t>
            </a:r>
          </a:p>
        </p:txBody>
      </p:sp>
      <p:sp>
        <p:nvSpPr>
          <p:cNvPr id="358429" name="Rectangle 29">
            <a:extLst>
              <a:ext uri="{FF2B5EF4-FFF2-40B4-BE49-F238E27FC236}">
                <a16:creationId xmlns:a16="http://schemas.microsoft.com/office/drawing/2014/main" id="{88A03118-E2AD-42B0-81E3-34F179867F22}"/>
              </a:ext>
            </a:extLst>
          </p:cNvPr>
          <p:cNvSpPr>
            <a:spLocks noChangeArrowheads="1"/>
          </p:cNvSpPr>
          <p:nvPr/>
        </p:nvSpPr>
        <p:spPr bwMode="auto">
          <a:xfrm>
            <a:off x="2782889" y="2003425"/>
            <a:ext cx="955675" cy="719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ED08FEB5-F49E-4699-8F8C-A16BA6B5860C}"/>
              </a:ext>
            </a:extLst>
          </p:cNvPr>
          <p:cNvSpPr>
            <a:spLocks noGrp="1"/>
          </p:cNvSpPr>
          <p:nvPr>
            <p:ph type="sldNum" sz="quarter" idx="12"/>
          </p:nvPr>
        </p:nvSpPr>
        <p:spPr/>
        <p:txBody>
          <a:bodyPr/>
          <a:lstStyle/>
          <a:p>
            <a:fld id="{91F2D4EF-46D4-4764-B373-FC59CD1D281E}" type="slidenum">
              <a:rPr lang="zh-CN" altLang="en-US" smtClean="0"/>
              <a:t>70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29"/>
                                        </p:tgtEl>
                                        <p:attrNameLst>
                                          <p:attrName>style.visibility</p:attrName>
                                        </p:attrNameLst>
                                      </p:cBhvr>
                                      <p:to>
                                        <p:strVal val="visible"/>
                                      </p:to>
                                    </p:set>
                                    <p:animEffect transition="in" filter="blinds(horizontal)">
                                      <p:cBhvr>
                                        <p:cTn id="7" dur="500"/>
                                        <p:tgtEl>
                                          <p:spTgt spid="358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428"/>
                                        </p:tgtEl>
                                        <p:attrNameLst>
                                          <p:attrName>style.visibility</p:attrName>
                                        </p:attrNameLst>
                                      </p:cBhvr>
                                      <p:to>
                                        <p:strVal val="visible"/>
                                      </p:to>
                                    </p:set>
                                    <p:animEffect transition="in" filter="blinds(horizontal)">
                                      <p:cBhvr>
                                        <p:cTn id="12" dur="500"/>
                                        <p:tgtEl>
                                          <p:spTgt spid="358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8" grpId="0" animBg="1"/>
      <p:bldP spid="35842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BB2AEF30-E9E2-4A86-A916-40B49F2A2EDE}"/>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80227" name="页脚占位符 4">
            <a:extLst>
              <a:ext uri="{FF2B5EF4-FFF2-40B4-BE49-F238E27FC236}">
                <a16:creationId xmlns:a16="http://schemas.microsoft.com/office/drawing/2014/main" id="{90268DDE-0769-4026-B8BA-28B1FEDAEDD9}"/>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A031C78E-F6A1-4782-84B7-9F74BE84E459}" type="slidenum">
              <a:rPr lang="en-US" altLang="zh-CN" sz="1600" u="none">
                <a:latin typeface="Garamond" panose="02020404030301010803" pitchFamily="18" charset="0"/>
              </a:rPr>
              <a:pPr algn="r"/>
              <a:t>71</a:t>
            </a:fld>
            <a:endParaRPr lang="en-US" altLang="zh-CN" sz="1600" u="none">
              <a:latin typeface="Garamond" panose="02020404030301010803" pitchFamily="18" charset="0"/>
            </a:endParaRPr>
          </a:p>
        </p:txBody>
      </p:sp>
      <p:sp>
        <p:nvSpPr>
          <p:cNvPr id="180229" name="Rectangle 3">
            <a:extLst>
              <a:ext uri="{FF2B5EF4-FFF2-40B4-BE49-F238E27FC236}">
                <a16:creationId xmlns:a16="http://schemas.microsoft.com/office/drawing/2014/main" id="{0597DC23-1E04-4169-8F13-02E422C99AF7}"/>
              </a:ext>
            </a:extLst>
          </p:cNvPr>
          <p:cNvSpPr>
            <a:spLocks noGrp="1" noChangeArrowheads="1"/>
          </p:cNvSpPr>
          <p:nvPr>
            <p:ph type="body" idx="4294967295"/>
          </p:nvPr>
        </p:nvSpPr>
        <p:spPr>
          <a:xfrm>
            <a:off x="1981200" y="1341438"/>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0454" name="Group 6">
            <a:extLst>
              <a:ext uri="{FF2B5EF4-FFF2-40B4-BE49-F238E27FC236}">
                <a16:creationId xmlns:a16="http://schemas.microsoft.com/office/drawing/2014/main" id="{325EEDF4-761B-401A-881B-38C0C92E95EB}"/>
              </a:ext>
            </a:extLst>
          </p:cNvPr>
          <p:cNvGraphicFramePr>
            <a:graphicFrameLocks noGrp="1"/>
          </p:cNvGraphicFramePr>
          <p:nvPr/>
        </p:nvGraphicFramePr>
        <p:xfrm>
          <a:off x="2782889" y="1989139"/>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0476" name="Text Box 28">
            <a:extLst>
              <a:ext uri="{FF2B5EF4-FFF2-40B4-BE49-F238E27FC236}">
                <a16:creationId xmlns:a16="http://schemas.microsoft.com/office/drawing/2014/main" id="{EDE76ABD-5847-454A-8986-8E0E38C08E50}"/>
              </a:ext>
            </a:extLst>
          </p:cNvPr>
          <p:cNvSpPr txBox="1">
            <a:spLocks noChangeArrowheads="1"/>
          </p:cNvSpPr>
          <p:nvPr/>
        </p:nvSpPr>
        <p:spPr bwMode="auto">
          <a:xfrm>
            <a:off x="2716213" y="5372101"/>
            <a:ext cx="41719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流量类型：与</a:t>
            </a:r>
            <a:r>
              <a:rPr lang="en-US" altLang="zh-CN" sz="2400" u="none">
                <a:latin typeface="楷体" panose="02010609060101010101" pitchFamily="49" charset="-122"/>
                <a:ea typeface="楷体" panose="02010609060101010101" pitchFamily="49" charset="-122"/>
              </a:rPr>
              <a:t>IPv4</a:t>
            </a:r>
            <a:r>
              <a:rPr lang="zh-CN" altLang="en-US" sz="2400" u="none">
                <a:latin typeface="楷体" panose="02010609060101010101" pitchFamily="49" charset="-122"/>
                <a:ea typeface="楷体" panose="02010609060101010101" pitchFamily="49" charset="-122"/>
              </a:rPr>
              <a:t>的</a:t>
            </a:r>
            <a:r>
              <a:rPr lang="en-US" altLang="zh-CN" sz="2400" u="none">
                <a:latin typeface="楷体" panose="02010609060101010101" pitchFamily="49" charset="-122"/>
                <a:ea typeface="楷体" panose="02010609060101010101" pitchFamily="49" charset="-122"/>
              </a:rPr>
              <a:t>TOS</a:t>
            </a:r>
            <a:r>
              <a:rPr lang="zh-CN" altLang="en-US" sz="2400" u="none">
                <a:latin typeface="楷体" panose="02010609060101010101" pitchFamily="49" charset="-122"/>
                <a:ea typeface="楷体" panose="02010609060101010101" pitchFamily="49" charset="-122"/>
              </a:rPr>
              <a:t>相似</a:t>
            </a:r>
          </a:p>
        </p:txBody>
      </p:sp>
      <p:sp>
        <p:nvSpPr>
          <p:cNvPr id="360477" name="Rectangle 29">
            <a:extLst>
              <a:ext uri="{FF2B5EF4-FFF2-40B4-BE49-F238E27FC236}">
                <a16:creationId xmlns:a16="http://schemas.microsoft.com/office/drawing/2014/main" id="{52FC9228-9AF5-4001-852B-460FB6954150}"/>
              </a:ext>
            </a:extLst>
          </p:cNvPr>
          <p:cNvSpPr>
            <a:spLocks noChangeArrowheads="1"/>
          </p:cNvSpPr>
          <p:nvPr/>
        </p:nvSpPr>
        <p:spPr bwMode="auto">
          <a:xfrm>
            <a:off x="3575051" y="2003425"/>
            <a:ext cx="1368425" cy="10683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62EAF7CB-FDCF-4B4A-BA74-71188E400E93}"/>
              </a:ext>
            </a:extLst>
          </p:cNvPr>
          <p:cNvSpPr>
            <a:spLocks noGrp="1"/>
          </p:cNvSpPr>
          <p:nvPr>
            <p:ph type="sldNum" sz="quarter" idx="12"/>
          </p:nvPr>
        </p:nvSpPr>
        <p:spPr/>
        <p:txBody>
          <a:bodyPr/>
          <a:lstStyle/>
          <a:p>
            <a:fld id="{91F2D4EF-46D4-4764-B373-FC59CD1D281E}" type="slidenum">
              <a:rPr lang="zh-CN" altLang="en-US" smtClean="0"/>
              <a:t>71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0477"/>
                                        </p:tgtEl>
                                        <p:attrNameLst>
                                          <p:attrName>style.visibility</p:attrName>
                                        </p:attrNameLst>
                                      </p:cBhvr>
                                      <p:to>
                                        <p:strVal val="visible"/>
                                      </p:to>
                                    </p:set>
                                    <p:animEffect transition="in" filter="blinds(horizontal)">
                                      <p:cBhvr>
                                        <p:cTn id="7" dur="500"/>
                                        <p:tgtEl>
                                          <p:spTgt spid="3604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0476"/>
                                        </p:tgtEl>
                                        <p:attrNameLst>
                                          <p:attrName>style.visibility</p:attrName>
                                        </p:attrNameLst>
                                      </p:cBhvr>
                                      <p:to>
                                        <p:strVal val="visible"/>
                                      </p:to>
                                    </p:set>
                                    <p:animEffect transition="in" filter="blinds(horizontal)">
                                      <p:cBhvr>
                                        <p:cTn id="12" dur="500"/>
                                        <p:tgtEl>
                                          <p:spTgt spid="360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76" grpId="0" animBg="1"/>
      <p:bldP spid="36047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724176E9-E156-4B88-AEDC-52F3FFA321EE}"/>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82275" name="页脚占位符 4">
            <a:extLst>
              <a:ext uri="{FF2B5EF4-FFF2-40B4-BE49-F238E27FC236}">
                <a16:creationId xmlns:a16="http://schemas.microsoft.com/office/drawing/2014/main" id="{9BF24905-3F25-402C-9F51-D2DB5E8AF530}"/>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E3EE109F-4531-4347-8BED-5D33503A9DDD}" type="slidenum">
              <a:rPr lang="en-US" altLang="zh-CN" sz="1600" u="none">
                <a:latin typeface="Garamond" panose="02020404030301010803" pitchFamily="18" charset="0"/>
              </a:rPr>
              <a:pPr algn="r"/>
              <a:t>72</a:t>
            </a:fld>
            <a:endParaRPr lang="en-US" altLang="zh-CN" sz="1600" u="none">
              <a:latin typeface="Garamond" panose="02020404030301010803" pitchFamily="18" charset="0"/>
            </a:endParaRPr>
          </a:p>
        </p:txBody>
      </p:sp>
      <p:sp>
        <p:nvSpPr>
          <p:cNvPr id="182277" name="Rectangle 3">
            <a:extLst>
              <a:ext uri="{FF2B5EF4-FFF2-40B4-BE49-F238E27FC236}">
                <a16:creationId xmlns:a16="http://schemas.microsoft.com/office/drawing/2014/main" id="{42D36DFB-A90B-403E-9F9A-0EF07AD48DC0}"/>
              </a:ext>
            </a:extLst>
          </p:cNvPr>
          <p:cNvSpPr>
            <a:spLocks noGrp="1" noChangeArrowheads="1"/>
          </p:cNvSpPr>
          <p:nvPr>
            <p:ph type="body" idx="4294967295"/>
          </p:nvPr>
        </p:nvSpPr>
        <p:spPr>
          <a:xfrm>
            <a:off x="2024063" y="1071563"/>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2502" name="Group 6">
            <a:extLst>
              <a:ext uri="{FF2B5EF4-FFF2-40B4-BE49-F238E27FC236}">
                <a16:creationId xmlns:a16="http://schemas.microsoft.com/office/drawing/2014/main" id="{DDEDA32B-9004-499B-9997-28DD65B9C3C8}"/>
              </a:ext>
            </a:extLst>
          </p:cNvPr>
          <p:cNvGraphicFramePr>
            <a:graphicFrameLocks noGrp="1"/>
          </p:cNvGraphicFramePr>
          <p:nvPr/>
        </p:nvGraphicFramePr>
        <p:xfrm>
          <a:off x="2782889" y="1643064"/>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2524" name="Text Box 28">
            <a:extLst>
              <a:ext uri="{FF2B5EF4-FFF2-40B4-BE49-F238E27FC236}">
                <a16:creationId xmlns:a16="http://schemas.microsoft.com/office/drawing/2014/main" id="{02075558-48A1-4031-BE22-05C5507F6576}"/>
              </a:ext>
            </a:extLst>
          </p:cNvPr>
          <p:cNvSpPr txBox="1">
            <a:spLocks noChangeArrowheads="1"/>
          </p:cNvSpPr>
          <p:nvPr/>
        </p:nvSpPr>
        <p:spPr bwMode="auto">
          <a:xfrm>
            <a:off x="2566989" y="5149850"/>
            <a:ext cx="6289675" cy="1016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dirty="0">
                <a:latin typeface="楷体" panose="02010609060101010101" pitchFamily="49" charset="-122"/>
                <a:ea typeface="楷体" panose="02010609060101010101" pitchFamily="49" charset="-122"/>
              </a:rPr>
              <a:t>流标签：给属于特殊流（</a:t>
            </a:r>
            <a:r>
              <a:rPr lang="en-US" altLang="zh-CN" sz="2000" u="none" dirty="0">
                <a:latin typeface="楷体" panose="02010609060101010101" pitchFamily="49" charset="-122"/>
                <a:ea typeface="楷体" panose="02010609060101010101" pitchFamily="49" charset="-122"/>
              </a:rPr>
              <a:t>flow</a:t>
            </a:r>
            <a:r>
              <a:rPr lang="zh-CN" altLang="en-US" sz="2000" u="none" dirty="0">
                <a:latin typeface="楷体" panose="02010609060101010101" pitchFamily="49" charset="-122"/>
                <a:ea typeface="楷体" panose="02010609060101010101" pitchFamily="49" charset="-122"/>
              </a:rPr>
              <a:t>）的分组加上标签。</a:t>
            </a:r>
          </a:p>
          <a:p>
            <a:r>
              <a:rPr lang="zh-CN" altLang="en-US" sz="2000" u="none" dirty="0">
                <a:latin typeface="楷体" panose="02010609060101010101" pitchFamily="49" charset="-122"/>
                <a:ea typeface="楷体" panose="02010609060101010101" pitchFamily="49" charset="-122"/>
              </a:rPr>
              <a:t>特殊流指需要特别服务质量的数据流（如实时视频）。</a:t>
            </a:r>
          </a:p>
          <a:p>
            <a:r>
              <a:rPr lang="zh-CN" altLang="en-US" sz="2000" u="none" dirty="0">
                <a:latin typeface="楷体" panose="02010609060101010101" pitchFamily="49" charset="-122"/>
                <a:ea typeface="楷体" panose="02010609060101010101" pitchFamily="49" charset="-122"/>
              </a:rPr>
              <a:t>流量类型</a:t>
            </a:r>
            <a:r>
              <a:rPr lang="en-US" altLang="zh-CN" sz="2000" u="none" dirty="0">
                <a:latin typeface="楷体" panose="02010609060101010101" pitchFamily="49" charset="-122"/>
                <a:ea typeface="楷体" panose="02010609060101010101" pitchFamily="49" charset="-122"/>
              </a:rPr>
              <a:t>+</a:t>
            </a:r>
            <a:r>
              <a:rPr lang="zh-CN" altLang="en-US" sz="2000" u="none" dirty="0">
                <a:latin typeface="楷体" panose="02010609060101010101" pitchFamily="49" charset="-122"/>
                <a:ea typeface="楷体" panose="02010609060101010101" pitchFamily="49" charset="-122"/>
              </a:rPr>
              <a:t>流标签用于实现</a:t>
            </a:r>
            <a:r>
              <a:rPr lang="en-US" altLang="zh-CN" sz="2000" u="none" dirty="0">
                <a:latin typeface="楷体" panose="02010609060101010101" pitchFamily="49" charset="-122"/>
                <a:ea typeface="楷体" panose="02010609060101010101" pitchFamily="49" charset="-122"/>
              </a:rPr>
              <a:t>QoS</a:t>
            </a:r>
          </a:p>
        </p:txBody>
      </p:sp>
      <p:sp>
        <p:nvSpPr>
          <p:cNvPr id="362525" name="Rectangle 29">
            <a:extLst>
              <a:ext uri="{FF2B5EF4-FFF2-40B4-BE49-F238E27FC236}">
                <a16:creationId xmlns:a16="http://schemas.microsoft.com/office/drawing/2014/main" id="{C292A9C5-1737-42A9-8121-60FB18F17E45}"/>
              </a:ext>
            </a:extLst>
          </p:cNvPr>
          <p:cNvSpPr>
            <a:spLocks noChangeArrowheads="1"/>
          </p:cNvSpPr>
          <p:nvPr/>
        </p:nvSpPr>
        <p:spPr bwMode="auto">
          <a:xfrm>
            <a:off x="4943476" y="1643064"/>
            <a:ext cx="3673475" cy="10683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62ED5EB7-F246-4357-A649-C711CB924A7E}"/>
              </a:ext>
            </a:extLst>
          </p:cNvPr>
          <p:cNvSpPr>
            <a:spLocks noGrp="1"/>
          </p:cNvSpPr>
          <p:nvPr>
            <p:ph type="sldNum" sz="quarter" idx="12"/>
          </p:nvPr>
        </p:nvSpPr>
        <p:spPr/>
        <p:txBody>
          <a:bodyPr/>
          <a:lstStyle/>
          <a:p>
            <a:fld id="{91F2D4EF-46D4-4764-B373-FC59CD1D281E}" type="slidenum">
              <a:rPr lang="zh-CN" altLang="en-US" smtClean="0"/>
              <a:t>72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2525"/>
                                        </p:tgtEl>
                                        <p:attrNameLst>
                                          <p:attrName>style.visibility</p:attrName>
                                        </p:attrNameLst>
                                      </p:cBhvr>
                                      <p:to>
                                        <p:strVal val="visible"/>
                                      </p:to>
                                    </p:set>
                                    <p:animEffect transition="in" filter="blinds(horizontal)">
                                      <p:cBhvr>
                                        <p:cTn id="7" dur="500"/>
                                        <p:tgtEl>
                                          <p:spTgt spid="362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2524"/>
                                        </p:tgtEl>
                                        <p:attrNameLst>
                                          <p:attrName>style.visibility</p:attrName>
                                        </p:attrNameLst>
                                      </p:cBhvr>
                                      <p:to>
                                        <p:strVal val="visible"/>
                                      </p:to>
                                    </p:set>
                                    <p:animEffect transition="in" filter="blinds(horizontal)">
                                      <p:cBhvr>
                                        <p:cTn id="12" dur="500"/>
                                        <p:tgtEl>
                                          <p:spTgt spid="362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24" grpId="0" animBg="1"/>
      <p:bldP spid="36252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7B83C38A-5763-4131-929B-F0ECEEE67263}"/>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84323" name="页脚占位符 4">
            <a:extLst>
              <a:ext uri="{FF2B5EF4-FFF2-40B4-BE49-F238E27FC236}">
                <a16:creationId xmlns:a16="http://schemas.microsoft.com/office/drawing/2014/main" id="{BA6DD4B3-DA85-4952-A4D1-41D768882C19}"/>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E21021F3-0D42-4C01-9D1B-883B9F185BB3}" type="slidenum">
              <a:rPr lang="en-US" altLang="zh-CN" sz="1600" u="none">
                <a:latin typeface="Garamond" panose="02020404030301010803" pitchFamily="18" charset="0"/>
              </a:rPr>
              <a:pPr algn="r"/>
              <a:t>73</a:t>
            </a:fld>
            <a:endParaRPr lang="en-US" altLang="zh-CN" sz="1600" u="none">
              <a:latin typeface="Garamond" panose="02020404030301010803" pitchFamily="18" charset="0"/>
            </a:endParaRPr>
          </a:p>
        </p:txBody>
      </p:sp>
      <p:sp>
        <p:nvSpPr>
          <p:cNvPr id="184325" name="Rectangle 3">
            <a:extLst>
              <a:ext uri="{FF2B5EF4-FFF2-40B4-BE49-F238E27FC236}">
                <a16:creationId xmlns:a16="http://schemas.microsoft.com/office/drawing/2014/main" id="{A8C6C65A-B4B9-44BF-B7A6-BE0D7B4AB7C0}"/>
              </a:ext>
            </a:extLst>
          </p:cNvPr>
          <p:cNvSpPr>
            <a:spLocks noGrp="1" noChangeArrowheads="1"/>
          </p:cNvSpPr>
          <p:nvPr>
            <p:ph type="body" idx="4294967295"/>
          </p:nvPr>
        </p:nvSpPr>
        <p:spPr>
          <a:xfrm>
            <a:off x="1981200" y="1341438"/>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4550" name="Group 6">
            <a:extLst>
              <a:ext uri="{FF2B5EF4-FFF2-40B4-BE49-F238E27FC236}">
                <a16:creationId xmlns:a16="http://schemas.microsoft.com/office/drawing/2014/main" id="{F7C640FA-BA39-4262-B1EF-B37122180E9D}"/>
              </a:ext>
            </a:extLst>
          </p:cNvPr>
          <p:cNvGraphicFramePr>
            <a:graphicFrameLocks noGrp="1"/>
          </p:cNvGraphicFramePr>
          <p:nvPr/>
        </p:nvGraphicFramePr>
        <p:xfrm>
          <a:off x="2782889" y="1989139"/>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4572" name="Text Box 28">
            <a:extLst>
              <a:ext uri="{FF2B5EF4-FFF2-40B4-BE49-F238E27FC236}">
                <a16:creationId xmlns:a16="http://schemas.microsoft.com/office/drawing/2014/main" id="{093196F1-9D1C-4F9F-9C1F-E12501864E3C}"/>
              </a:ext>
            </a:extLst>
          </p:cNvPr>
          <p:cNvSpPr txBox="1">
            <a:spLocks noChangeArrowheads="1"/>
          </p:cNvSpPr>
          <p:nvPr/>
        </p:nvSpPr>
        <p:spPr bwMode="auto">
          <a:xfrm>
            <a:off x="2452689" y="5572126"/>
            <a:ext cx="6594475"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dirty="0">
                <a:latin typeface="楷体" panose="02010609060101010101" pitchFamily="49" charset="-122"/>
                <a:ea typeface="楷体" panose="02010609060101010101" pitchFamily="49" charset="-122"/>
              </a:rPr>
              <a:t>有效载荷长度：给出首部后面数据的字节数量。</a:t>
            </a:r>
            <a:endParaRPr lang="en-US" altLang="zh-CN" sz="2400" u="none" dirty="0">
              <a:latin typeface="楷体" panose="02010609060101010101" pitchFamily="49" charset="-122"/>
              <a:ea typeface="楷体" panose="02010609060101010101" pitchFamily="49" charset="-122"/>
            </a:endParaRPr>
          </a:p>
        </p:txBody>
      </p:sp>
      <p:sp>
        <p:nvSpPr>
          <p:cNvPr id="364573" name="Rectangle 29">
            <a:extLst>
              <a:ext uri="{FF2B5EF4-FFF2-40B4-BE49-F238E27FC236}">
                <a16:creationId xmlns:a16="http://schemas.microsoft.com/office/drawing/2014/main" id="{5CE0ACF9-A22F-485C-B066-A8964999FE19}"/>
              </a:ext>
            </a:extLst>
          </p:cNvPr>
          <p:cNvSpPr>
            <a:spLocks noChangeArrowheads="1"/>
          </p:cNvSpPr>
          <p:nvPr/>
        </p:nvSpPr>
        <p:spPr bwMode="auto">
          <a:xfrm>
            <a:off x="2782889" y="3138489"/>
            <a:ext cx="3025775" cy="7191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ACDA9286-B0C6-4F57-84C0-7F57E5A1D957}"/>
              </a:ext>
            </a:extLst>
          </p:cNvPr>
          <p:cNvSpPr>
            <a:spLocks noGrp="1"/>
          </p:cNvSpPr>
          <p:nvPr>
            <p:ph type="sldNum" sz="quarter" idx="12"/>
          </p:nvPr>
        </p:nvSpPr>
        <p:spPr/>
        <p:txBody>
          <a:bodyPr/>
          <a:lstStyle/>
          <a:p>
            <a:fld id="{91F2D4EF-46D4-4764-B373-FC59CD1D281E}" type="slidenum">
              <a:rPr lang="zh-CN" altLang="en-US" smtClean="0"/>
              <a:t>73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4573"/>
                                        </p:tgtEl>
                                        <p:attrNameLst>
                                          <p:attrName>style.visibility</p:attrName>
                                        </p:attrNameLst>
                                      </p:cBhvr>
                                      <p:to>
                                        <p:strVal val="visible"/>
                                      </p:to>
                                    </p:set>
                                    <p:animEffect transition="in" filter="blinds(horizontal)">
                                      <p:cBhvr>
                                        <p:cTn id="7" dur="500"/>
                                        <p:tgtEl>
                                          <p:spTgt spid="364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4572"/>
                                        </p:tgtEl>
                                        <p:attrNameLst>
                                          <p:attrName>style.visibility</p:attrName>
                                        </p:attrNameLst>
                                      </p:cBhvr>
                                      <p:to>
                                        <p:strVal val="visible"/>
                                      </p:to>
                                    </p:set>
                                    <p:animEffect transition="in" filter="blinds(horizontal)">
                                      <p:cBhvr>
                                        <p:cTn id="12" dur="500"/>
                                        <p:tgtEl>
                                          <p:spTgt spid="364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72" grpId="0" animBg="1"/>
      <p:bldP spid="36457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C7E6FEA3-A102-4F50-8141-74EB8AEED30E}"/>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86371" name="页脚占位符 4">
            <a:extLst>
              <a:ext uri="{FF2B5EF4-FFF2-40B4-BE49-F238E27FC236}">
                <a16:creationId xmlns:a16="http://schemas.microsoft.com/office/drawing/2014/main" id="{ACBEAC6E-B6B0-4353-BF98-522454C8627A}"/>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9628DE02-0CA7-4C08-8319-6972A13F9A79}" type="slidenum">
              <a:rPr lang="en-US" altLang="zh-CN" sz="1600" u="none">
                <a:latin typeface="Garamond" panose="02020404030301010803" pitchFamily="18" charset="0"/>
              </a:rPr>
              <a:pPr algn="r"/>
              <a:t>74</a:t>
            </a:fld>
            <a:endParaRPr lang="en-US" altLang="zh-CN" sz="1600" u="none">
              <a:latin typeface="Garamond" panose="02020404030301010803" pitchFamily="18" charset="0"/>
            </a:endParaRPr>
          </a:p>
        </p:txBody>
      </p:sp>
      <p:sp>
        <p:nvSpPr>
          <p:cNvPr id="186373" name="Rectangle 3">
            <a:extLst>
              <a:ext uri="{FF2B5EF4-FFF2-40B4-BE49-F238E27FC236}">
                <a16:creationId xmlns:a16="http://schemas.microsoft.com/office/drawing/2014/main" id="{C5EC4C04-0EC2-4731-992C-CFDE3BA0421B}"/>
              </a:ext>
            </a:extLst>
          </p:cNvPr>
          <p:cNvSpPr>
            <a:spLocks noGrp="1" noChangeArrowheads="1"/>
          </p:cNvSpPr>
          <p:nvPr>
            <p:ph type="body" idx="4294967295"/>
          </p:nvPr>
        </p:nvSpPr>
        <p:spPr>
          <a:xfrm>
            <a:off x="1952625" y="1071563"/>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6598" name="Group 6">
            <a:extLst>
              <a:ext uri="{FF2B5EF4-FFF2-40B4-BE49-F238E27FC236}">
                <a16:creationId xmlns:a16="http://schemas.microsoft.com/office/drawing/2014/main" id="{9EE6676A-657C-44D8-893A-B9BFD0EDA011}"/>
              </a:ext>
            </a:extLst>
          </p:cNvPr>
          <p:cNvGraphicFramePr>
            <a:graphicFrameLocks noGrp="1"/>
          </p:cNvGraphicFramePr>
          <p:nvPr/>
        </p:nvGraphicFramePr>
        <p:xfrm>
          <a:off x="2738439" y="1643064"/>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6620" name="Text Box 28">
            <a:extLst>
              <a:ext uri="{FF2B5EF4-FFF2-40B4-BE49-F238E27FC236}">
                <a16:creationId xmlns:a16="http://schemas.microsoft.com/office/drawing/2014/main" id="{4185B454-8DA7-4262-9356-9358D2B5038A}"/>
              </a:ext>
            </a:extLst>
          </p:cNvPr>
          <p:cNvSpPr txBox="1">
            <a:spLocks noChangeArrowheads="1"/>
          </p:cNvSpPr>
          <p:nvPr/>
        </p:nvSpPr>
        <p:spPr bwMode="auto">
          <a:xfrm>
            <a:off x="2279651" y="5083175"/>
            <a:ext cx="72040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dirty="0">
                <a:latin typeface="楷体" panose="02010609060101010101" pitchFamily="49" charset="-122"/>
                <a:ea typeface="楷体" panose="02010609060101010101" pitchFamily="49" charset="-122"/>
              </a:rPr>
              <a:t>下一个首部：标识该数据包中内容（数据字段）需要</a:t>
            </a:r>
          </a:p>
          <a:p>
            <a:r>
              <a:rPr lang="zh-CN" altLang="en-US" sz="2400" u="none" dirty="0">
                <a:latin typeface="楷体" panose="02010609060101010101" pitchFamily="49" charset="-122"/>
                <a:ea typeface="楷体" panose="02010609060101010101" pitchFamily="49" charset="-122"/>
              </a:rPr>
              <a:t>交付给哪个上层协议（如</a:t>
            </a:r>
            <a:r>
              <a:rPr lang="en-US" altLang="zh-CN" sz="2400" u="none" dirty="0">
                <a:latin typeface="楷体" panose="02010609060101010101" pitchFamily="49" charset="-122"/>
                <a:ea typeface="楷体" panose="02010609060101010101" pitchFamily="49" charset="-122"/>
              </a:rPr>
              <a:t>TCP</a:t>
            </a:r>
            <a:r>
              <a:rPr lang="zh-CN" altLang="en-US" sz="2400" u="none" dirty="0">
                <a:latin typeface="楷体" panose="02010609060101010101" pitchFamily="49" charset="-122"/>
                <a:ea typeface="楷体" panose="02010609060101010101" pitchFamily="49" charset="-122"/>
              </a:rPr>
              <a:t>或</a:t>
            </a:r>
            <a:r>
              <a:rPr lang="en-US" altLang="zh-CN" sz="2400" u="none" dirty="0">
                <a:latin typeface="楷体" panose="02010609060101010101" pitchFamily="49" charset="-122"/>
                <a:ea typeface="楷体" panose="02010609060101010101" pitchFamily="49" charset="-122"/>
              </a:rPr>
              <a:t>UDP</a:t>
            </a:r>
            <a:r>
              <a:rPr lang="zh-CN" altLang="en-US" sz="2400" u="none" dirty="0">
                <a:latin typeface="楷体" panose="02010609060101010101" pitchFamily="49" charset="-122"/>
                <a:ea typeface="楷体" panose="02010609060101010101" pitchFamily="49" charset="-122"/>
              </a:rPr>
              <a:t>）。</a:t>
            </a:r>
            <a:endParaRPr lang="en-US" altLang="zh-CN" sz="2400" u="none" dirty="0">
              <a:latin typeface="楷体" panose="02010609060101010101" pitchFamily="49" charset="-122"/>
              <a:ea typeface="楷体" panose="02010609060101010101" pitchFamily="49" charset="-122"/>
            </a:endParaRPr>
          </a:p>
        </p:txBody>
      </p:sp>
      <p:sp>
        <p:nvSpPr>
          <p:cNvPr id="366621" name="Rectangle 29">
            <a:extLst>
              <a:ext uri="{FF2B5EF4-FFF2-40B4-BE49-F238E27FC236}">
                <a16:creationId xmlns:a16="http://schemas.microsoft.com/office/drawing/2014/main" id="{11F5B4BA-9EC4-4100-8404-F8EF75E62E9B}"/>
              </a:ext>
            </a:extLst>
          </p:cNvPr>
          <p:cNvSpPr>
            <a:spLocks noChangeArrowheads="1"/>
          </p:cNvSpPr>
          <p:nvPr/>
        </p:nvSpPr>
        <p:spPr bwMode="auto">
          <a:xfrm>
            <a:off x="5762626" y="2760664"/>
            <a:ext cx="1655763" cy="7191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6AE7FC90-5C09-4A8F-A6A3-095AD7DCF919}"/>
              </a:ext>
            </a:extLst>
          </p:cNvPr>
          <p:cNvSpPr>
            <a:spLocks noGrp="1"/>
          </p:cNvSpPr>
          <p:nvPr>
            <p:ph type="sldNum" sz="quarter" idx="12"/>
          </p:nvPr>
        </p:nvSpPr>
        <p:spPr/>
        <p:txBody>
          <a:bodyPr/>
          <a:lstStyle/>
          <a:p>
            <a:fld id="{91F2D4EF-46D4-4764-B373-FC59CD1D281E}" type="slidenum">
              <a:rPr lang="zh-CN" altLang="en-US" smtClean="0"/>
              <a:t>74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6621"/>
                                        </p:tgtEl>
                                        <p:attrNameLst>
                                          <p:attrName>style.visibility</p:attrName>
                                        </p:attrNameLst>
                                      </p:cBhvr>
                                      <p:to>
                                        <p:strVal val="visible"/>
                                      </p:to>
                                    </p:set>
                                    <p:animEffect transition="in" filter="blinds(horizontal)">
                                      <p:cBhvr>
                                        <p:cTn id="7" dur="500"/>
                                        <p:tgtEl>
                                          <p:spTgt spid="366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6620"/>
                                        </p:tgtEl>
                                        <p:attrNameLst>
                                          <p:attrName>style.visibility</p:attrName>
                                        </p:attrNameLst>
                                      </p:cBhvr>
                                      <p:to>
                                        <p:strVal val="visible"/>
                                      </p:to>
                                    </p:set>
                                    <p:animEffect transition="in" filter="blinds(horizontal)">
                                      <p:cBhvr>
                                        <p:cTn id="12" dur="500"/>
                                        <p:tgtEl>
                                          <p:spTgt spid="366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20" grpId="0" animBg="1"/>
      <p:bldP spid="36662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A4D8623D-8406-4124-A62B-6F0792836FAD}"/>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2024年12月2日</a:t>
            </a:fld>
            <a:endParaRPr lang="zh-CN" altLang="zh-CN" sz="1600">
              <a:latin typeface="+mj-lt"/>
            </a:endParaRPr>
          </a:p>
        </p:txBody>
      </p:sp>
      <p:sp>
        <p:nvSpPr>
          <p:cNvPr id="188419" name="页脚占位符 4">
            <a:extLst>
              <a:ext uri="{FF2B5EF4-FFF2-40B4-BE49-F238E27FC236}">
                <a16:creationId xmlns:a16="http://schemas.microsoft.com/office/drawing/2014/main" id="{DA5F0214-5F8B-498A-A308-38E60605DE33}"/>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D1555553-4D84-4E54-AE96-3A77FE9C2735}" type="slidenum">
              <a:rPr lang="en-US" altLang="zh-CN" sz="1600" u="none">
                <a:latin typeface="Garamond" panose="02020404030301010803" pitchFamily="18" charset="0"/>
              </a:rPr>
              <a:pPr algn="r"/>
              <a:t>75</a:t>
            </a:fld>
            <a:endParaRPr lang="en-US" altLang="zh-CN" sz="1600" u="none">
              <a:latin typeface="Garamond" panose="02020404030301010803" pitchFamily="18" charset="0"/>
            </a:endParaRPr>
          </a:p>
        </p:txBody>
      </p:sp>
      <p:sp>
        <p:nvSpPr>
          <p:cNvPr id="188421" name="Rectangle 3">
            <a:extLst>
              <a:ext uri="{FF2B5EF4-FFF2-40B4-BE49-F238E27FC236}">
                <a16:creationId xmlns:a16="http://schemas.microsoft.com/office/drawing/2014/main" id="{976517BD-8DC0-424C-BE93-44E076C42B0B}"/>
              </a:ext>
            </a:extLst>
          </p:cNvPr>
          <p:cNvSpPr>
            <a:spLocks noGrp="1" noChangeArrowheads="1"/>
          </p:cNvSpPr>
          <p:nvPr>
            <p:ph type="body" idx="4294967295"/>
          </p:nvPr>
        </p:nvSpPr>
        <p:spPr>
          <a:xfrm>
            <a:off x="1952625" y="1143001"/>
            <a:ext cx="8229600" cy="5040313"/>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8646" name="Group 6">
            <a:extLst>
              <a:ext uri="{FF2B5EF4-FFF2-40B4-BE49-F238E27FC236}">
                <a16:creationId xmlns:a16="http://schemas.microsoft.com/office/drawing/2014/main" id="{B016BA22-AF1E-44F0-860D-71ADDFC5982A}"/>
              </a:ext>
            </a:extLst>
          </p:cNvPr>
          <p:cNvGraphicFramePr>
            <a:graphicFrameLocks noGrp="1"/>
          </p:cNvGraphicFramePr>
          <p:nvPr/>
        </p:nvGraphicFramePr>
        <p:xfrm>
          <a:off x="2881314" y="1714500"/>
          <a:ext cx="5845175" cy="3319466"/>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5">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8668" name="Text Box 28">
            <a:extLst>
              <a:ext uri="{FF2B5EF4-FFF2-40B4-BE49-F238E27FC236}">
                <a16:creationId xmlns:a16="http://schemas.microsoft.com/office/drawing/2014/main" id="{52C8880F-2FBB-4C29-AD2C-AC79C0463E5A}"/>
              </a:ext>
            </a:extLst>
          </p:cNvPr>
          <p:cNvSpPr txBox="1">
            <a:spLocks noChangeArrowheads="1"/>
          </p:cNvSpPr>
          <p:nvPr/>
        </p:nvSpPr>
        <p:spPr bwMode="auto">
          <a:xfrm>
            <a:off x="2279651" y="5083175"/>
            <a:ext cx="76612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dirty="0">
                <a:latin typeface="楷体" panose="02010609060101010101" pitchFamily="49" charset="-122"/>
                <a:ea typeface="楷体" panose="02010609060101010101" pitchFamily="49" charset="-122"/>
              </a:rPr>
              <a:t>跳限制：转发数据报的每台路由器将该字段内容减一。</a:t>
            </a:r>
          </a:p>
          <a:p>
            <a:r>
              <a:rPr lang="zh-CN" altLang="en-US" sz="2400" u="none" dirty="0">
                <a:latin typeface="楷体" panose="02010609060101010101" pitchFamily="49" charset="-122"/>
                <a:ea typeface="楷体" panose="02010609060101010101" pitchFamily="49" charset="-122"/>
              </a:rPr>
              <a:t>当跳限制计数到</a:t>
            </a:r>
            <a:r>
              <a:rPr lang="en-US" altLang="zh-CN" sz="2400" u="none" dirty="0">
                <a:latin typeface="楷体" panose="02010609060101010101" pitchFamily="49" charset="-122"/>
                <a:ea typeface="楷体" panose="02010609060101010101" pitchFamily="49" charset="-122"/>
              </a:rPr>
              <a:t>0</a:t>
            </a:r>
            <a:r>
              <a:rPr lang="zh-CN" altLang="en-US" sz="2400" u="none" dirty="0">
                <a:latin typeface="楷体" panose="02010609060101010101" pitchFamily="49" charset="-122"/>
                <a:ea typeface="楷体" panose="02010609060101010101" pitchFamily="49" charset="-122"/>
              </a:rPr>
              <a:t>时，该数据报将被丢弃。同</a:t>
            </a:r>
            <a:r>
              <a:rPr lang="en-US" altLang="zh-CN" sz="2400" u="none" dirty="0">
                <a:latin typeface="楷体" panose="02010609060101010101" pitchFamily="49" charset="-122"/>
                <a:ea typeface="楷体" panose="02010609060101010101" pitchFamily="49" charset="-122"/>
              </a:rPr>
              <a:t>IPV4</a:t>
            </a:r>
            <a:r>
              <a:rPr lang="zh-CN" altLang="en-US" sz="2400" u="none" dirty="0">
                <a:latin typeface="楷体" panose="02010609060101010101" pitchFamily="49" charset="-122"/>
                <a:ea typeface="楷体" panose="02010609060101010101" pitchFamily="49" charset="-122"/>
              </a:rPr>
              <a:t>的</a:t>
            </a:r>
            <a:r>
              <a:rPr lang="en-US" altLang="zh-CN" sz="2400" u="none" dirty="0">
                <a:latin typeface="楷体" panose="02010609060101010101" pitchFamily="49" charset="-122"/>
                <a:ea typeface="楷体" panose="02010609060101010101" pitchFamily="49" charset="-122"/>
              </a:rPr>
              <a:t>TTL</a:t>
            </a:r>
          </a:p>
        </p:txBody>
      </p:sp>
      <p:sp>
        <p:nvSpPr>
          <p:cNvPr id="368669" name="Rectangle 29">
            <a:extLst>
              <a:ext uri="{FF2B5EF4-FFF2-40B4-BE49-F238E27FC236}">
                <a16:creationId xmlns:a16="http://schemas.microsoft.com/office/drawing/2014/main" id="{EB35E253-683D-4F09-95A5-439E395EFD52}"/>
              </a:ext>
            </a:extLst>
          </p:cNvPr>
          <p:cNvSpPr>
            <a:spLocks noChangeArrowheads="1"/>
          </p:cNvSpPr>
          <p:nvPr/>
        </p:nvSpPr>
        <p:spPr bwMode="auto">
          <a:xfrm>
            <a:off x="7545389" y="2835275"/>
            <a:ext cx="1152525" cy="719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38E7AF53-F474-47D2-B54B-638BAE4126DB}"/>
              </a:ext>
            </a:extLst>
          </p:cNvPr>
          <p:cNvSpPr>
            <a:spLocks noGrp="1"/>
          </p:cNvSpPr>
          <p:nvPr>
            <p:ph type="sldNum" sz="quarter" idx="12"/>
          </p:nvPr>
        </p:nvSpPr>
        <p:spPr/>
        <p:txBody>
          <a:bodyPr/>
          <a:lstStyle/>
          <a:p>
            <a:fld id="{91F2D4EF-46D4-4764-B373-FC59CD1D281E}" type="slidenum">
              <a:rPr lang="zh-CN" altLang="en-US" smtClean="0"/>
              <a:t>75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69"/>
                                        </p:tgtEl>
                                        <p:attrNameLst>
                                          <p:attrName>style.visibility</p:attrName>
                                        </p:attrNameLst>
                                      </p:cBhvr>
                                      <p:to>
                                        <p:strVal val="visible"/>
                                      </p:to>
                                    </p:set>
                                    <p:animEffect transition="in" filter="blinds(horizontal)">
                                      <p:cBhvr>
                                        <p:cTn id="7" dur="500"/>
                                        <p:tgtEl>
                                          <p:spTgt spid="368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668"/>
                                        </p:tgtEl>
                                        <p:attrNameLst>
                                          <p:attrName>style.visibility</p:attrName>
                                        </p:attrNameLst>
                                      </p:cBhvr>
                                      <p:to>
                                        <p:strVal val="visible"/>
                                      </p:to>
                                    </p:set>
                                    <p:animEffect transition="in" filter="blinds(horizontal)">
                                      <p:cBhvr>
                                        <p:cTn id="12" dur="500"/>
                                        <p:tgtEl>
                                          <p:spTgt spid="368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8" grpId="0" animBg="1"/>
      <p:bldP spid="36866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1080816" y="1574484"/>
            <a:ext cx="3470354" cy="514252"/>
            <a:chOff x="722008" y="1303131"/>
            <a:chExt cx="3313597" cy="491024"/>
          </a:xfrm>
        </p:grpSpPr>
        <p:sp>
          <p:nvSpPr>
            <p:cNvPr id="145" name="流程图: 手动输入 6"/>
            <p:cNvSpPr/>
            <p:nvPr/>
          </p:nvSpPr>
          <p:spPr>
            <a:xfrm rot="5400000" flipV="1">
              <a:off x="2274172" y="20969"/>
              <a:ext cx="475861" cy="3047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47" name="组合 146"/>
            <p:cNvGrpSpPr/>
            <p:nvPr/>
          </p:nvGrpSpPr>
          <p:grpSpPr>
            <a:xfrm>
              <a:off x="722008" y="1303131"/>
              <a:ext cx="546594" cy="475865"/>
              <a:chOff x="708742" y="1296102"/>
              <a:chExt cx="454744" cy="283828"/>
            </a:xfrm>
          </p:grpSpPr>
          <p:sp>
            <p:nvSpPr>
              <p:cNvPr id="149" name="平行四边形 1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8" name="Text Box 79"/>
            <p:cNvSpPr txBox="1">
              <a:spLocks noChangeArrowheads="1"/>
            </p:cNvSpPr>
            <p:nvPr/>
          </p:nvSpPr>
          <p:spPr bwMode="auto">
            <a:xfrm>
              <a:off x="1277892" y="1323955"/>
              <a:ext cx="266235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IPv4</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到</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IPv6</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的迁移</a:t>
              </a:r>
            </a:p>
          </p:txBody>
        </p:sp>
      </p:grpSp>
      <p:grpSp>
        <p:nvGrpSpPr>
          <p:cNvPr id="47" name="组合 46"/>
          <p:cNvGrpSpPr/>
          <p:nvPr/>
        </p:nvGrpSpPr>
        <p:grpSpPr>
          <a:xfrm>
            <a:off x="1080816" y="2261290"/>
            <a:ext cx="3851911" cy="476221"/>
            <a:chOff x="1403750" y="3593123"/>
            <a:chExt cx="3851911" cy="476221"/>
          </a:xfrm>
        </p:grpSpPr>
        <p:grpSp>
          <p:nvGrpSpPr>
            <p:cNvPr id="48" name="组合 47"/>
            <p:cNvGrpSpPr/>
            <p:nvPr/>
          </p:nvGrpSpPr>
          <p:grpSpPr>
            <a:xfrm>
              <a:off x="1403750" y="3593123"/>
              <a:ext cx="490436" cy="476221"/>
              <a:chOff x="1403750" y="3593123"/>
              <a:chExt cx="808892" cy="785446"/>
            </a:xfrm>
          </p:grpSpPr>
          <p:sp>
            <p:nvSpPr>
              <p:cNvPr id="50"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设立标志日，统一迁移。</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74" name="组合 73"/>
          <p:cNvGrpSpPr/>
          <p:nvPr/>
        </p:nvGrpSpPr>
        <p:grpSpPr>
          <a:xfrm>
            <a:off x="1210315" y="2834187"/>
            <a:ext cx="2032623" cy="584775"/>
            <a:chOff x="1263767" y="4127662"/>
            <a:chExt cx="2742828" cy="584775"/>
          </a:xfrm>
        </p:grpSpPr>
        <p:sp>
          <p:nvSpPr>
            <p:cNvPr id="75" name="矩形: 圆角 74"/>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015416" y="4200107"/>
              <a:ext cx="1270993" cy="461665"/>
            </a:xfrm>
            <a:prstGeom prst="rect">
              <a:avLst/>
            </a:prstGeom>
          </p:spPr>
          <p:txBody>
            <a:bodyPr wrap="non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双栈技术</a:t>
              </a:r>
            </a:p>
          </p:txBody>
        </p:sp>
      </p:grpSp>
      <p:sp>
        <p:nvSpPr>
          <p:cNvPr id="77" name="Text Box 79"/>
          <p:cNvSpPr txBox="1">
            <a:spLocks noChangeArrowheads="1"/>
          </p:cNvSpPr>
          <p:nvPr/>
        </p:nvSpPr>
        <p:spPr bwMode="auto">
          <a:xfrm>
            <a:off x="1210315" y="3464874"/>
            <a:ext cx="8862500" cy="18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新加入的设备支持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IPv4/IPv6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一段链路上，如果源和目标均支持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，则使用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进行通信。</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如果任一方不支持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，则使用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进行通信。</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可能会出现信息的丢失。</a:t>
            </a:r>
          </a:p>
        </p:txBody>
      </p:sp>
      <p:sp>
        <p:nvSpPr>
          <p:cNvPr id="25" name="Text Box 24">
            <a:extLst>
              <a:ext uri="{FF2B5EF4-FFF2-40B4-BE49-F238E27FC236}">
                <a16:creationId xmlns:a16="http://schemas.microsoft.com/office/drawing/2014/main" id="{C1777298-07F4-4AF4-B245-6FBFA700BAA7}"/>
              </a:ext>
            </a:extLst>
          </p:cNvPr>
          <p:cNvSpPr txBox="1">
            <a:spLocks noChangeArrowheads="1"/>
          </p:cNvSpPr>
          <p:nvPr/>
        </p:nvSpPr>
        <p:spPr bwMode="auto">
          <a:xfrm>
            <a:off x="5129024" y="5790009"/>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dirty="0">
                <a:solidFill>
                  <a:srgbClr val="333399"/>
                </a:solidFill>
                <a:ea typeface="黑体" panose="02010609060101010101" pitchFamily="49" charset="-122"/>
              </a:rPr>
              <a:t>IPv4 </a:t>
            </a:r>
            <a:r>
              <a:rPr kumimoji="1" lang="zh-CN" altLang="en-US" u="none" dirty="0">
                <a:solidFill>
                  <a:srgbClr val="333399"/>
                </a:solidFill>
                <a:ea typeface="黑体" panose="02010609060101010101" pitchFamily="49" charset="-122"/>
              </a:rPr>
              <a:t>网络</a:t>
            </a:r>
          </a:p>
        </p:txBody>
      </p:sp>
      <p:sp>
        <p:nvSpPr>
          <p:cNvPr id="26" name="Line 25">
            <a:extLst>
              <a:ext uri="{FF2B5EF4-FFF2-40B4-BE49-F238E27FC236}">
                <a16:creationId xmlns:a16="http://schemas.microsoft.com/office/drawing/2014/main" id="{4C82C1A8-B7DA-40E4-A603-7BD8CA565337}"/>
              </a:ext>
            </a:extLst>
          </p:cNvPr>
          <p:cNvSpPr>
            <a:spLocks noChangeShapeType="1"/>
          </p:cNvSpPr>
          <p:nvPr/>
        </p:nvSpPr>
        <p:spPr bwMode="auto">
          <a:xfrm>
            <a:off x="2104042" y="6414692"/>
            <a:ext cx="80772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Picture 27">
            <a:extLst>
              <a:ext uri="{FF2B5EF4-FFF2-40B4-BE49-F238E27FC236}">
                <a16:creationId xmlns:a16="http://schemas.microsoft.com/office/drawing/2014/main" id="{D1810D73-92EA-468D-8F51-8C1A516D5068}"/>
              </a:ext>
            </a:extLst>
          </p:cNvPr>
          <p:cNvSpPr>
            <a:spLocks noChangeArrowheads="1"/>
          </p:cNvSpPr>
          <p:nvPr/>
        </p:nvSpPr>
        <p:spPr bwMode="auto">
          <a:xfrm>
            <a:off x="383759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3" name="Picture 28">
            <a:extLst>
              <a:ext uri="{FF2B5EF4-FFF2-40B4-BE49-F238E27FC236}">
                <a16:creationId xmlns:a16="http://schemas.microsoft.com/office/drawing/2014/main" id="{47FA6469-FBCF-4C5C-AF38-3F82CA16FA38}"/>
              </a:ext>
            </a:extLst>
          </p:cNvPr>
          <p:cNvSpPr>
            <a:spLocks noChangeArrowheads="1"/>
          </p:cNvSpPr>
          <p:nvPr/>
        </p:nvSpPr>
        <p:spPr bwMode="auto">
          <a:xfrm>
            <a:off x="516474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 name="Picture 29">
            <a:extLst>
              <a:ext uri="{FF2B5EF4-FFF2-40B4-BE49-F238E27FC236}">
                <a16:creationId xmlns:a16="http://schemas.microsoft.com/office/drawing/2014/main" id="{039A498D-4968-491F-8BF2-E74E696ECB71}"/>
              </a:ext>
            </a:extLst>
          </p:cNvPr>
          <p:cNvSpPr>
            <a:spLocks noChangeArrowheads="1"/>
          </p:cNvSpPr>
          <p:nvPr/>
        </p:nvSpPr>
        <p:spPr bwMode="auto">
          <a:xfrm>
            <a:off x="653634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 name="Picture 30">
            <a:extLst>
              <a:ext uri="{FF2B5EF4-FFF2-40B4-BE49-F238E27FC236}">
                <a16:creationId xmlns:a16="http://schemas.microsoft.com/office/drawing/2014/main" id="{3BA6CD98-C6DD-4C79-B98A-FB5712E3C4A9}"/>
              </a:ext>
            </a:extLst>
          </p:cNvPr>
          <p:cNvSpPr>
            <a:spLocks noChangeArrowheads="1"/>
          </p:cNvSpPr>
          <p:nvPr/>
        </p:nvSpPr>
        <p:spPr bwMode="auto">
          <a:xfrm>
            <a:off x="785714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 name="Text Box 32">
            <a:extLst>
              <a:ext uri="{FF2B5EF4-FFF2-40B4-BE49-F238E27FC236}">
                <a16:creationId xmlns:a16="http://schemas.microsoft.com/office/drawing/2014/main" id="{61DFEB23-31FE-43AB-8DD1-DB0BA31B67F0}"/>
              </a:ext>
            </a:extLst>
          </p:cNvPr>
          <p:cNvSpPr txBox="1">
            <a:spLocks noChangeArrowheads="1"/>
          </p:cNvSpPr>
          <p:nvPr/>
        </p:nvSpPr>
        <p:spPr bwMode="auto">
          <a:xfrm>
            <a:off x="1799242" y="573682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IPv6</a:t>
            </a:r>
          </a:p>
        </p:txBody>
      </p:sp>
      <p:sp>
        <p:nvSpPr>
          <p:cNvPr id="37" name="Text Box 33">
            <a:extLst>
              <a:ext uri="{FF2B5EF4-FFF2-40B4-BE49-F238E27FC236}">
                <a16:creationId xmlns:a16="http://schemas.microsoft.com/office/drawing/2014/main" id="{FC810EB7-9F7F-48FD-A20E-2B7F6CF32499}"/>
              </a:ext>
            </a:extLst>
          </p:cNvPr>
          <p:cNvSpPr txBox="1">
            <a:spLocks noChangeArrowheads="1"/>
          </p:cNvSpPr>
          <p:nvPr/>
        </p:nvSpPr>
        <p:spPr bwMode="auto">
          <a:xfrm>
            <a:off x="9876442" y="573682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IPv6</a:t>
            </a:r>
          </a:p>
        </p:txBody>
      </p:sp>
      <p:sp>
        <p:nvSpPr>
          <p:cNvPr id="38" name="Text Box 34">
            <a:extLst>
              <a:ext uri="{FF2B5EF4-FFF2-40B4-BE49-F238E27FC236}">
                <a16:creationId xmlns:a16="http://schemas.microsoft.com/office/drawing/2014/main" id="{9163159F-ADB9-4417-9025-A8725B3AB842}"/>
              </a:ext>
            </a:extLst>
          </p:cNvPr>
          <p:cNvSpPr txBox="1">
            <a:spLocks noChangeArrowheads="1"/>
          </p:cNvSpPr>
          <p:nvPr/>
        </p:nvSpPr>
        <p:spPr bwMode="auto">
          <a:xfrm>
            <a:off x="1545242" y="6119417"/>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A</a:t>
            </a:r>
          </a:p>
        </p:txBody>
      </p:sp>
      <p:sp>
        <p:nvSpPr>
          <p:cNvPr id="39" name="Text Box 35">
            <a:extLst>
              <a:ext uri="{FF2B5EF4-FFF2-40B4-BE49-F238E27FC236}">
                <a16:creationId xmlns:a16="http://schemas.microsoft.com/office/drawing/2014/main" id="{A568F138-73D9-4A6C-9F96-C3E155315CAC}"/>
              </a:ext>
            </a:extLst>
          </p:cNvPr>
          <p:cNvSpPr txBox="1">
            <a:spLocks noChangeArrowheads="1"/>
          </p:cNvSpPr>
          <p:nvPr/>
        </p:nvSpPr>
        <p:spPr bwMode="auto">
          <a:xfrm>
            <a:off x="3532792" y="6108304"/>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B</a:t>
            </a:r>
          </a:p>
        </p:txBody>
      </p:sp>
      <p:sp>
        <p:nvSpPr>
          <p:cNvPr id="40" name="Text Box 36">
            <a:extLst>
              <a:ext uri="{FF2B5EF4-FFF2-40B4-BE49-F238E27FC236}">
                <a16:creationId xmlns:a16="http://schemas.microsoft.com/office/drawing/2014/main" id="{78D736AB-D53B-4FE0-86AB-55D10D51D638}"/>
              </a:ext>
            </a:extLst>
          </p:cNvPr>
          <p:cNvSpPr txBox="1">
            <a:spLocks noChangeArrowheads="1"/>
          </p:cNvSpPr>
          <p:nvPr/>
        </p:nvSpPr>
        <p:spPr bwMode="auto">
          <a:xfrm>
            <a:off x="4832955" y="6097192"/>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C</a:t>
            </a:r>
          </a:p>
        </p:txBody>
      </p:sp>
      <p:sp>
        <p:nvSpPr>
          <p:cNvPr id="41" name="Text Box 37">
            <a:extLst>
              <a:ext uri="{FF2B5EF4-FFF2-40B4-BE49-F238E27FC236}">
                <a16:creationId xmlns:a16="http://schemas.microsoft.com/office/drawing/2014/main" id="{26B64A04-89C4-4B58-9E09-8C82666DD069}"/>
              </a:ext>
            </a:extLst>
          </p:cNvPr>
          <p:cNvSpPr txBox="1">
            <a:spLocks noChangeArrowheads="1"/>
          </p:cNvSpPr>
          <p:nvPr/>
        </p:nvSpPr>
        <p:spPr bwMode="auto">
          <a:xfrm>
            <a:off x="6256942" y="6086079"/>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D</a:t>
            </a:r>
          </a:p>
        </p:txBody>
      </p:sp>
      <p:sp>
        <p:nvSpPr>
          <p:cNvPr id="42" name="Text Box 38">
            <a:extLst>
              <a:ext uri="{FF2B5EF4-FFF2-40B4-BE49-F238E27FC236}">
                <a16:creationId xmlns:a16="http://schemas.microsoft.com/office/drawing/2014/main" id="{C98BA43D-E64E-44C4-9EB5-571455187133}"/>
              </a:ext>
            </a:extLst>
          </p:cNvPr>
          <p:cNvSpPr txBox="1">
            <a:spLocks noChangeArrowheads="1"/>
          </p:cNvSpPr>
          <p:nvPr/>
        </p:nvSpPr>
        <p:spPr bwMode="auto">
          <a:xfrm>
            <a:off x="7565042" y="6074967"/>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E</a:t>
            </a:r>
          </a:p>
        </p:txBody>
      </p:sp>
      <p:sp>
        <p:nvSpPr>
          <p:cNvPr id="43" name="Text Box 39">
            <a:extLst>
              <a:ext uri="{FF2B5EF4-FFF2-40B4-BE49-F238E27FC236}">
                <a16:creationId xmlns:a16="http://schemas.microsoft.com/office/drawing/2014/main" id="{9CAF0714-79B8-4D67-A7E5-26279DD99FC9}"/>
              </a:ext>
            </a:extLst>
          </p:cNvPr>
          <p:cNvSpPr txBox="1">
            <a:spLocks noChangeArrowheads="1"/>
          </p:cNvSpPr>
          <p:nvPr/>
        </p:nvSpPr>
        <p:spPr bwMode="auto">
          <a:xfrm>
            <a:off x="9724042" y="6063854"/>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F</a:t>
            </a:r>
          </a:p>
        </p:txBody>
      </p:sp>
      <p:sp>
        <p:nvSpPr>
          <p:cNvPr id="44" name="Text Box 44">
            <a:extLst>
              <a:ext uri="{FF2B5EF4-FFF2-40B4-BE49-F238E27FC236}">
                <a16:creationId xmlns:a16="http://schemas.microsoft.com/office/drawing/2014/main" id="{3EDA4E34-BB22-441B-9BE5-46EA4CEAA658}"/>
              </a:ext>
            </a:extLst>
          </p:cNvPr>
          <p:cNvSpPr txBox="1">
            <a:spLocks noChangeArrowheads="1"/>
          </p:cNvSpPr>
          <p:nvPr/>
        </p:nvSpPr>
        <p:spPr bwMode="auto">
          <a:xfrm>
            <a:off x="3532792" y="5490767"/>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dirty="0">
                <a:solidFill>
                  <a:srgbClr val="333399"/>
                </a:solidFill>
                <a:ea typeface="黑体" panose="02010609060101010101" pitchFamily="49" charset="-122"/>
              </a:rPr>
              <a:t>双协议栈</a:t>
            </a:r>
          </a:p>
          <a:p>
            <a:pPr algn="ctr"/>
            <a:r>
              <a:rPr kumimoji="1" lang="en-US" altLang="zh-CN" u="none" dirty="0">
                <a:solidFill>
                  <a:srgbClr val="333399"/>
                </a:solidFill>
                <a:ea typeface="黑体" panose="02010609060101010101" pitchFamily="49" charset="-122"/>
              </a:rPr>
              <a:t>IPv6/IPv4</a:t>
            </a:r>
          </a:p>
        </p:txBody>
      </p:sp>
      <p:sp>
        <p:nvSpPr>
          <p:cNvPr id="45" name="Text Box 45">
            <a:extLst>
              <a:ext uri="{FF2B5EF4-FFF2-40B4-BE49-F238E27FC236}">
                <a16:creationId xmlns:a16="http://schemas.microsoft.com/office/drawing/2014/main" id="{C69A9114-1D10-43B7-9972-BD0FFC9ADD11}"/>
              </a:ext>
            </a:extLst>
          </p:cNvPr>
          <p:cNvSpPr txBox="1">
            <a:spLocks noChangeArrowheads="1"/>
          </p:cNvSpPr>
          <p:nvPr/>
        </p:nvSpPr>
        <p:spPr bwMode="auto">
          <a:xfrm>
            <a:off x="7495192" y="5490767"/>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双协议栈</a:t>
            </a:r>
          </a:p>
          <a:p>
            <a:pPr algn="ctr"/>
            <a:r>
              <a:rPr kumimoji="1" lang="en-US" altLang="zh-CN" u="none">
                <a:solidFill>
                  <a:srgbClr val="333399"/>
                </a:solidFill>
                <a:ea typeface="黑体" panose="02010609060101010101" pitchFamily="49" charset="-122"/>
              </a:rPr>
              <a:t>IPv6/IPv4</a:t>
            </a:r>
          </a:p>
        </p:txBody>
      </p:sp>
      <p:sp>
        <p:nvSpPr>
          <p:cNvPr id="46" name="computr2">
            <a:extLst>
              <a:ext uri="{FF2B5EF4-FFF2-40B4-BE49-F238E27FC236}">
                <a16:creationId xmlns:a16="http://schemas.microsoft.com/office/drawing/2014/main" id="{9DF02FA1-CC59-4199-B421-A65C4D42D086}"/>
              </a:ext>
            </a:extLst>
          </p:cNvPr>
          <p:cNvSpPr>
            <a:spLocks noEditPoints="1" noChangeArrowheads="1"/>
          </p:cNvSpPr>
          <p:nvPr/>
        </p:nvSpPr>
        <p:spPr bwMode="auto">
          <a:xfrm>
            <a:off x="1761142" y="6211492"/>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52" name="computr2">
            <a:extLst>
              <a:ext uri="{FF2B5EF4-FFF2-40B4-BE49-F238E27FC236}">
                <a16:creationId xmlns:a16="http://schemas.microsoft.com/office/drawing/2014/main" id="{AC786C01-102B-4CF4-A391-9678D6E9278D}"/>
              </a:ext>
            </a:extLst>
          </p:cNvPr>
          <p:cNvSpPr>
            <a:spLocks noEditPoints="1" noChangeArrowheads="1"/>
          </p:cNvSpPr>
          <p:nvPr/>
        </p:nvSpPr>
        <p:spPr bwMode="auto">
          <a:xfrm>
            <a:off x="10138380" y="6211492"/>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2" name="灯片编号占位符 1">
            <a:extLst>
              <a:ext uri="{FF2B5EF4-FFF2-40B4-BE49-F238E27FC236}">
                <a16:creationId xmlns:a16="http://schemas.microsoft.com/office/drawing/2014/main" id="{E4FB346E-766D-4D2A-8104-1798E7C894CD}"/>
              </a:ext>
            </a:extLst>
          </p:cNvPr>
          <p:cNvSpPr>
            <a:spLocks noGrp="1"/>
          </p:cNvSpPr>
          <p:nvPr>
            <p:ph type="sldNum" sz="quarter" idx="12"/>
          </p:nvPr>
        </p:nvSpPr>
        <p:spPr/>
        <p:txBody>
          <a:bodyPr/>
          <a:lstStyle/>
          <a:p>
            <a:fld id="{91F2D4EF-46D4-4764-B373-FC59CD1D281E}" type="slidenum">
              <a:rPr lang="zh-CN" altLang="en-US" smtClean="0"/>
              <a:t>76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7">
                                            <p:txEl>
                                              <p:pRg st="0" end="0"/>
                                            </p:txEl>
                                          </p:spTgt>
                                        </p:tgtEl>
                                        <p:attrNameLst>
                                          <p:attrName>style.visibility</p:attrName>
                                        </p:attrNameLst>
                                      </p:cBhvr>
                                      <p:to>
                                        <p:strVal val="visible"/>
                                      </p:to>
                                    </p:set>
                                    <p:animEffect transition="in" filter="wipe(left)">
                                      <p:cBhvr>
                                        <p:cTn id="21" dur="500"/>
                                        <p:tgtEl>
                                          <p:spTgt spid="7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7">
                                            <p:txEl>
                                              <p:pRg st="1" end="1"/>
                                            </p:txEl>
                                          </p:spTgt>
                                        </p:tgtEl>
                                        <p:attrNameLst>
                                          <p:attrName>style.visibility</p:attrName>
                                        </p:attrNameLst>
                                      </p:cBhvr>
                                      <p:to>
                                        <p:strVal val="visible"/>
                                      </p:to>
                                    </p:set>
                                    <p:animEffect transition="in" filter="wipe(left)">
                                      <p:cBhvr>
                                        <p:cTn id="26" dur="500"/>
                                        <p:tgtEl>
                                          <p:spTgt spid="7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7">
                                            <p:txEl>
                                              <p:pRg st="2" end="2"/>
                                            </p:txEl>
                                          </p:spTgt>
                                        </p:tgtEl>
                                        <p:attrNameLst>
                                          <p:attrName>style.visibility</p:attrName>
                                        </p:attrNameLst>
                                      </p:cBhvr>
                                      <p:to>
                                        <p:strVal val="visible"/>
                                      </p:to>
                                    </p:set>
                                    <p:animEffect transition="in" filter="wipe(left)">
                                      <p:cBhvr>
                                        <p:cTn id="31" dur="500"/>
                                        <p:tgtEl>
                                          <p:spTgt spid="7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7">
                                            <p:txEl>
                                              <p:pRg st="3" end="3"/>
                                            </p:txEl>
                                          </p:spTgt>
                                        </p:tgtEl>
                                        <p:attrNameLst>
                                          <p:attrName>style.visibility</p:attrName>
                                        </p:attrNameLst>
                                      </p:cBhvr>
                                      <p:to>
                                        <p:strVal val="visible"/>
                                      </p:to>
                                    </p:set>
                                    <p:animEffect transition="in" filter="wipe(left)">
                                      <p:cBhvr>
                                        <p:cTn id="36" dur="500"/>
                                        <p:tgtEl>
                                          <p:spTgt spid="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376821" y="2457045"/>
            <a:ext cx="7490702" cy="1326100"/>
            <a:chOff x="579438" y="3379720"/>
            <a:chExt cx="7490702" cy="1326100"/>
          </a:xfrm>
        </p:grpSpPr>
        <p:grpSp>
          <p:nvGrpSpPr>
            <p:cNvPr id="123" name="Group 4"/>
            <p:cNvGrpSpPr/>
            <p:nvPr/>
          </p:nvGrpSpPr>
          <p:grpSpPr bwMode="auto">
            <a:xfrm>
              <a:off x="2870742" y="3513417"/>
              <a:ext cx="3073643" cy="1192403"/>
              <a:chOff x="912" y="768"/>
              <a:chExt cx="2400" cy="1584"/>
            </a:xfrm>
            <a:solidFill>
              <a:srgbClr val="FDECC7"/>
            </a:solidFill>
          </p:grpSpPr>
          <p:sp>
            <p:nvSpPr>
              <p:cNvPr id="141" name="Oval 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2" name="Oval 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3" name="Oval 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6" name="Oval 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1" name="Oval 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2" name="Oval 1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3" name="Oval 1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4" name="Oval 1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5" name="Oval 1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56" name="Group 14"/>
              <p:cNvGrpSpPr/>
              <p:nvPr/>
            </p:nvGrpSpPr>
            <p:grpSpPr bwMode="auto">
              <a:xfrm>
                <a:off x="912" y="768"/>
                <a:ext cx="2386" cy="1553"/>
                <a:chOff x="912" y="768"/>
                <a:chExt cx="2386" cy="1553"/>
              </a:xfrm>
              <a:grpFill/>
            </p:grpSpPr>
            <p:sp>
              <p:nvSpPr>
                <p:cNvPr id="157" name="Oval 1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8" name="Oval 1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9" name="Oval 1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0" name="Oval 1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1" name="Oval 1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Oval 2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3" name="Oval 2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Oval 2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124" name="Text Box 24"/>
            <p:cNvSpPr txBox="1">
              <a:spLocks noChangeArrowheads="1"/>
            </p:cNvSpPr>
            <p:nvPr/>
          </p:nvSpPr>
          <p:spPr bwMode="auto">
            <a:xfrm>
              <a:off x="3853334" y="3607697"/>
              <a:ext cx="1152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a:t>
              </a:r>
            </a:p>
          </p:txBody>
        </p:sp>
        <p:sp>
          <p:nvSpPr>
            <p:cNvPr id="125" name="Line 25"/>
            <p:cNvSpPr>
              <a:spLocks noChangeShapeType="1"/>
            </p:cNvSpPr>
            <p:nvPr/>
          </p:nvSpPr>
          <p:spPr bwMode="auto">
            <a:xfrm>
              <a:off x="1046866" y="4263364"/>
              <a:ext cx="6382289" cy="0"/>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6" name="Picture 27"/>
            <p:cNvSpPr>
              <a:spLocks noChangeArrowheads="1"/>
            </p:cNvSpPr>
            <p:nvPr/>
          </p:nvSpPr>
          <p:spPr bwMode="auto">
            <a:xfrm>
              <a:off x="2415732"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7" name="Picture 28"/>
            <p:cNvSpPr>
              <a:spLocks noChangeArrowheads="1"/>
            </p:cNvSpPr>
            <p:nvPr/>
          </p:nvSpPr>
          <p:spPr bwMode="auto">
            <a:xfrm>
              <a:off x="3464621"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8" name="Picture 30"/>
            <p:cNvSpPr>
              <a:spLocks noChangeArrowheads="1"/>
            </p:cNvSpPr>
            <p:nvPr/>
          </p:nvSpPr>
          <p:spPr bwMode="auto">
            <a:xfrm>
              <a:off x="5592936"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9" name="Text Box 32"/>
            <p:cNvSpPr txBox="1">
              <a:spLocks noChangeArrowheads="1"/>
            </p:cNvSpPr>
            <p:nvPr/>
          </p:nvSpPr>
          <p:spPr bwMode="auto">
            <a:xfrm>
              <a:off x="931951" y="3635312"/>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130" name="Text Box 33"/>
            <p:cNvSpPr txBox="1">
              <a:spLocks noChangeArrowheads="1"/>
            </p:cNvSpPr>
            <p:nvPr/>
          </p:nvSpPr>
          <p:spPr bwMode="auto">
            <a:xfrm>
              <a:off x="6902755" y="3635312"/>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131" name="Text Box 34"/>
            <p:cNvSpPr txBox="1">
              <a:spLocks noChangeArrowheads="1"/>
            </p:cNvSpPr>
            <p:nvPr/>
          </p:nvSpPr>
          <p:spPr bwMode="auto">
            <a:xfrm>
              <a:off x="1104688" y="3943666"/>
              <a:ext cx="619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p:txBody>
        </p:sp>
        <p:sp>
          <p:nvSpPr>
            <p:cNvPr id="132" name="Text Box 35"/>
            <p:cNvSpPr txBox="1">
              <a:spLocks noChangeArrowheads="1"/>
            </p:cNvSpPr>
            <p:nvPr/>
          </p:nvSpPr>
          <p:spPr bwMode="auto">
            <a:xfrm>
              <a:off x="2522193" y="396491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p:txBody>
        </p:sp>
        <p:sp>
          <p:nvSpPr>
            <p:cNvPr id="133" name="Text Box 36"/>
            <p:cNvSpPr txBox="1">
              <a:spLocks noChangeArrowheads="1"/>
            </p:cNvSpPr>
            <p:nvPr/>
          </p:nvSpPr>
          <p:spPr bwMode="auto">
            <a:xfrm>
              <a:off x="4103234" y="39423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隧道</a:t>
              </a:r>
              <a:endPar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5" name="Text Box 38"/>
            <p:cNvSpPr txBox="1">
              <a:spLocks noChangeArrowheads="1"/>
            </p:cNvSpPr>
            <p:nvPr/>
          </p:nvSpPr>
          <p:spPr bwMode="auto">
            <a:xfrm>
              <a:off x="5944385" y="3942863"/>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136" name="Text Box 39"/>
            <p:cNvSpPr txBox="1">
              <a:spLocks noChangeArrowheads="1"/>
            </p:cNvSpPr>
            <p:nvPr/>
          </p:nvSpPr>
          <p:spPr bwMode="auto">
            <a:xfrm>
              <a:off x="7068019" y="39331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p:txBody>
        </p:sp>
        <p:sp>
          <p:nvSpPr>
            <p:cNvPr id="137" name="Text Box 44"/>
            <p:cNvSpPr txBox="1">
              <a:spLocks noChangeArrowheads="1"/>
            </p:cNvSpPr>
            <p:nvPr/>
          </p:nvSpPr>
          <p:spPr bwMode="auto">
            <a:xfrm>
              <a:off x="2132298" y="3394977"/>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sp>
          <p:nvSpPr>
            <p:cNvPr id="138" name="Text Box 45"/>
            <p:cNvSpPr txBox="1">
              <a:spLocks noChangeArrowheads="1"/>
            </p:cNvSpPr>
            <p:nvPr/>
          </p:nvSpPr>
          <p:spPr bwMode="auto">
            <a:xfrm>
              <a:off x="5515683" y="3379720"/>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pic>
          <p:nvPicPr>
            <p:cNvPr id="139" name="图片 138"/>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579438" y="4047464"/>
              <a:ext cx="692432" cy="478947"/>
            </a:xfrm>
            <a:prstGeom prst="rect">
              <a:avLst/>
            </a:prstGeom>
          </p:spPr>
        </p:pic>
        <p:pic>
          <p:nvPicPr>
            <p:cNvPr id="140" name="图片 139"/>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7377708" y="4036563"/>
              <a:ext cx="692432" cy="478947"/>
            </a:xfrm>
            <a:prstGeom prst="rect">
              <a:avLst/>
            </a:prstGeom>
          </p:spPr>
        </p:pic>
      </p:grpSp>
      <p:grpSp>
        <p:nvGrpSpPr>
          <p:cNvPr id="28" name="组合 27"/>
          <p:cNvGrpSpPr/>
          <p:nvPr/>
        </p:nvGrpSpPr>
        <p:grpSpPr>
          <a:xfrm>
            <a:off x="185664" y="-517861"/>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 name="组合 4"/>
          <p:cNvGrpSpPr/>
          <p:nvPr/>
        </p:nvGrpSpPr>
        <p:grpSpPr>
          <a:xfrm>
            <a:off x="2376821" y="1178376"/>
            <a:ext cx="7490702" cy="1326100"/>
            <a:chOff x="579438" y="1800972"/>
            <a:chExt cx="7490702" cy="1326100"/>
          </a:xfrm>
        </p:grpSpPr>
        <p:grpSp>
          <p:nvGrpSpPr>
            <p:cNvPr id="25" name="Group 4"/>
            <p:cNvGrpSpPr/>
            <p:nvPr/>
          </p:nvGrpSpPr>
          <p:grpSpPr bwMode="auto">
            <a:xfrm>
              <a:off x="2870742" y="1934669"/>
              <a:ext cx="3073643" cy="1192403"/>
              <a:chOff x="912" y="768"/>
              <a:chExt cx="2400" cy="1584"/>
            </a:xfrm>
            <a:solidFill>
              <a:srgbClr val="FDECC7"/>
            </a:solidFill>
          </p:grpSpPr>
          <p:sp>
            <p:nvSpPr>
              <p:cNvPr id="26" name="Oval 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 name="Oval 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 name="Oval 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 name="Oval 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5" name="Oval 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 name="Oval 1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 name="Oval 1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 name="Oval 1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 name="Oval 1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40" name="Group 14"/>
              <p:cNvGrpSpPr/>
              <p:nvPr/>
            </p:nvGrpSpPr>
            <p:grpSpPr bwMode="auto">
              <a:xfrm>
                <a:off x="912" y="768"/>
                <a:ext cx="2386" cy="1553"/>
                <a:chOff x="912" y="768"/>
                <a:chExt cx="2386" cy="1553"/>
              </a:xfrm>
              <a:grpFill/>
            </p:grpSpPr>
            <p:sp>
              <p:nvSpPr>
                <p:cNvPr id="41" name="Oval 1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 name="Oval 1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 name="Oval 1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 name="Oval 1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 name="Oval 1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6" name="Oval 2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2" name="Oval 2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3" name="Oval 2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55" name="Text Box 24"/>
            <p:cNvSpPr txBox="1">
              <a:spLocks noChangeArrowheads="1"/>
            </p:cNvSpPr>
            <p:nvPr/>
          </p:nvSpPr>
          <p:spPr bwMode="auto">
            <a:xfrm>
              <a:off x="3853334" y="2028949"/>
              <a:ext cx="1152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a:t>
              </a:r>
            </a:p>
          </p:txBody>
        </p:sp>
        <p:sp>
          <p:nvSpPr>
            <p:cNvPr id="56" name="Line 25"/>
            <p:cNvSpPr>
              <a:spLocks noChangeShapeType="1"/>
            </p:cNvSpPr>
            <p:nvPr/>
          </p:nvSpPr>
          <p:spPr bwMode="auto">
            <a:xfrm>
              <a:off x="1046866" y="2684616"/>
              <a:ext cx="6382289" cy="0"/>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7" name="Picture 27"/>
            <p:cNvSpPr>
              <a:spLocks noChangeArrowheads="1"/>
            </p:cNvSpPr>
            <p:nvPr/>
          </p:nvSpPr>
          <p:spPr bwMode="auto">
            <a:xfrm>
              <a:off x="2415732"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 name="Picture 28"/>
            <p:cNvSpPr>
              <a:spLocks noChangeArrowheads="1"/>
            </p:cNvSpPr>
            <p:nvPr/>
          </p:nvSpPr>
          <p:spPr bwMode="auto">
            <a:xfrm>
              <a:off x="3464621"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0" name="Picture 30"/>
            <p:cNvSpPr>
              <a:spLocks noChangeArrowheads="1"/>
            </p:cNvSpPr>
            <p:nvPr/>
          </p:nvSpPr>
          <p:spPr bwMode="auto">
            <a:xfrm>
              <a:off x="5592936"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1" name="Text Box 32"/>
            <p:cNvSpPr txBox="1">
              <a:spLocks noChangeArrowheads="1"/>
            </p:cNvSpPr>
            <p:nvPr/>
          </p:nvSpPr>
          <p:spPr bwMode="auto">
            <a:xfrm>
              <a:off x="931951" y="2056564"/>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62" name="Text Box 33"/>
            <p:cNvSpPr txBox="1">
              <a:spLocks noChangeArrowheads="1"/>
            </p:cNvSpPr>
            <p:nvPr/>
          </p:nvSpPr>
          <p:spPr bwMode="auto">
            <a:xfrm>
              <a:off x="6902755" y="2056564"/>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63" name="Text Box 34"/>
            <p:cNvSpPr txBox="1">
              <a:spLocks noChangeArrowheads="1"/>
            </p:cNvSpPr>
            <p:nvPr/>
          </p:nvSpPr>
          <p:spPr bwMode="auto">
            <a:xfrm>
              <a:off x="1104688" y="2364918"/>
              <a:ext cx="619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p:txBody>
        </p:sp>
        <p:sp>
          <p:nvSpPr>
            <p:cNvPr id="64" name="Text Box 35"/>
            <p:cNvSpPr txBox="1">
              <a:spLocks noChangeArrowheads="1"/>
            </p:cNvSpPr>
            <p:nvPr/>
          </p:nvSpPr>
          <p:spPr bwMode="auto">
            <a:xfrm>
              <a:off x="2522193" y="238616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p:txBody>
        </p:sp>
        <p:sp>
          <p:nvSpPr>
            <p:cNvPr id="65" name="Text Box 36"/>
            <p:cNvSpPr txBox="1">
              <a:spLocks noChangeArrowheads="1"/>
            </p:cNvSpPr>
            <p:nvPr/>
          </p:nvSpPr>
          <p:spPr bwMode="auto">
            <a:xfrm>
              <a:off x="3658649" y="2375792"/>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p>
          </p:txBody>
        </p:sp>
        <p:sp>
          <p:nvSpPr>
            <p:cNvPr id="66" name="Text Box 37"/>
            <p:cNvSpPr txBox="1">
              <a:spLocks noChangeArrowheads="1"/>
            </p:cNvSpPr>
            <p:nvPr/>
          </p:nvSpPr>
          <p:spPr bwMode="auto">
            <a:xfrm>
              <a:off x="4795105" y="237553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D</a:t>
              </a:r>
            </a:p>
          </p:txBody>
        </p:sp>
        <p:sp>
          <p:nvSpPr>
            <p:cNvPr id="67" name="Text Box 38"/>
            <p:cNvSpPr txBox="1">
              <a:spLocks noChangeArrowheads="1"/>
            </p:cNvSpPr>
            <p:nvPr/>
          </p:nvSpPr>
          <p:spPr bwMode="auto">
            <a:xfrm>
              <a:off x="5944385" y="2364115"/>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68" name="Text Box 39"/>
            <p:cNvSpPr txBox="1">
              <a:spLocks noChangeArrowheads="1"/>
            </p:cNvSpPr>
            <p:nvPr/>
          </p:nvSpPr>
          <p:spPr bwMode="auto">
            <a:xfrm>
              <a:off x="7068019" y="23544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p:txBody>
        </p:sp>
        <p:sp>
          <p:nvSpPr>
            <p:cNvPr id="69" name="Text Box 44"/>
            <p:cNvSpPr txBox="1">
              <a:spLocks noChangeArrowheads="1"/>
            </p:cNvSpPr>
            <p:nvPr/>
          </p:nvSpPr>
          <p:spPr bwMode="auto">
            <a:xfrm>
              <a:off x="2132298" y="1816229"/>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sp>
          <p:nvSpPr>
            <p:cNvPr id="70" name="Text Box 45"/>
            <p:cNvSpPr txBox="1">
              <a:spLocks noChangeArrowheads="1"/>
            </p:cNvSpPr>
            <p:nvPr/>
          </p:nvSpPr>
          <p:spPr bwMode="auto">
            <a:xfrm>
              <a:off x="5515683" y="1800972"/>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pic>
          <p:nvPicPr>
            <p:cNvPr id="120" name="图片 119"/>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579438" y="2468716"/>
              <a:ext cx="692432" cy="478947"/>
            </a:xfrm>
            <a:prstGeom prst="rect">
              <a:avLst/>
            </a:prstGeom>
          </p:spPr>
        </p:pic>
        <p:pic>
          <p:nvPicPr>
            <p:cNvPr id="121" name="图片 120"/>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7377708" y="2457815"/>
              <a:ext cx="692432" cy="478947"/>
            </a:xfrm>
            <a:prstGeom prst="rect">
              <a:avLst/>
            </a:prstGeom>
          </p:spPr>
        </p:pic>
      </p:grpSp>
      <p:sp>
        <p:nvSpPr>
          <p:cNvPr id="167" name="Line 75"/>
          <p:cNvSpPr>
            <a:spLocks noChangeShapeType="1"/>
          </p:cNvSpPr>
          <p:nvPr/>
        </p:nvSpPr>
        <p:spPr bwMode="auto">
          <a:xfrm flipV="1">
            <a:off x="4665536" y="3333669"/>
            <a:ext cx="3147994" cy="7937"/>
          </a:xfrm>
          <a:prstGeom prst="line">
            <a:avLst/>
          </a:prstGeom>
          <a:noFill/>
          <a:ln w="76200">
            <a:solidFill>
              <a:srgbClr val="009FF6"/>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7" name="组合 6"/>
          <p:cNvGrpSpPr/>
          <p:nvPr/>
        </p:nvGrpSpPr>
        <p:grpSpPr>
          <a:xfrm>
            <a:off x="3455095" y="3818581"/>
            <a:ext cx="5434248" cy="34671"/>
            <a:chOff x="1657712" y="5030684"/>
            <a:chExt cx="5434248" cy="34671"/>
          </a:xfrm>
        </p:grpSpPr>
        <p:sp>
          <p:nvSpPr>
            <p:cNvPr id="172" name="Line 83"/>
            <p:cNvSpPr>
              <a:spLocks noChangeShapeType="1"/>
            </p:cNvSpPr>
            <p:nvPr/>
          </p:nvSpPr>
          <p:spPr bwMode="auto">
            <a:xfrm>
              <a:off x="1657712" y="5030684"/>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3" name="Line 83"/>
            <p:cNvSpPr>
              <a:spLocks noChangeShapeType="1"/>
            </p:cNvSpPr>
            <p:nvPr/>
          </p:nvSpPr>
          <p:spPr bwMode="auto">
            <a:xfrm>
              <a:off x="3155421" y="5042019"/>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4" name="Line 83"/>
            <p:cNvSpPr>
              <a:spLocks noChangeShapeType="1"/>
            </p:cNvSpPr>
            <p:nvPr/>
          </p:nvSpPr>
          <p:spPr bwMode="auto">
            <a:xfrm>
              <a:off x="4856674" y="5042019"/>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5" name="Line 83"/>
            <p:cNvSpPr>
              <a:spLocks noChangeShapeType="1"/>
            </p:cNvSpPr>
            <p:nvPr/>
          </p:nvSpPr>
          <p:spPr bwMode="auto">
            <a:xfrm>
              <a:off x="6369687" y="5065355"/>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82" name="组合 181"/>
          <p:cNvGrpSpPr/>
          <p:nvPr/>
        </p:nvGrpSpPr>
        <p:grpSpPr>
          <a:xfrm>
            <a:off x="-47013" y="1156744"/>
            <a:ext cx="2032623" cy="584775"/>
            <a:chOff x="1263767" y="4127662"/>
            <a:chExt cx="2742828" cy="584775"/>
          </a:xfrm>
        </p:grpSpPr>
        <p:sp>
          <p:nvSpPr>
            <p:cNvPr id="183" name="矩形: 圆角 182"/>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1695688" y="4200107"/>
              <a:ext cx="1910449" cy="461665"/>
            </a:xfrm>
            <a:prstGeom prst="rect">
              <a:avLst/>
            </a:prstGeom>
          </p:spPr>
          <p:txBody>
            <a:bodyPr wrap="none">
              <a:spAutoFit/>
            </a:body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隧道技术</a:t>
              </a:r>
            </a:p>
          </p:txBody>
        </p:sp>
      </p:grpSp>
      <p:grpSp>
        <p:nvGrpSpPr>
          <p:cNvPr id="92" name="组合 91">
            <a:extLst>
              <a:ext uri="{FF2B5EF4-FFF2-40B4-BE49-F238E27FC236}">
                <a16:creationId xmlns:a16="http://schemas.microsoft.com/office/drawing/2014/main" id="{E5033192-7919-405B-9BE8-D847EB6E1864}"/>
              </a:ext>
            </a:extLst>
          </p:cNvPr>
          <p:cNvGrpSpPr/>
          <p:nvPr/>
        </p:nvGrpSpPr>
        <p:grpSpPr>
          <a:xfrm>
            <a:off x="2125989" y="3591285"/>
            <a:ext cx="7566237" cy="3247130"/>
            <a:chOff x="550863" y="2022098"/>
            <a:chExt cx="7566237" cy="3247130"/>
          </a:xfrm>
        </p:grpSpPr>
        <p:sp>
          <p:nvSpPr>
            <p:cNvPr id="93" name="AutoShape 82">
              <a:extLst>
                <a:ext uri="{FF2B5EF4-FFF2-40B4-BE49-F238E27FC236}">
                  <a16:creationId xmlns:a16="http://schemas.microsoft.com/office/drawing/2014/main" id="{54919C8B-1C3F-4A14-8940-1C972829DFF4}"/>
                </a:ext>
              </a:extLst>
            </p:cNvPr>
            <p:cNvSpPr>
              <a:spLocks noChangeArrowheads="1"/>
            </p:cNvSpPr>
            <p:nvPr/>
          </p:nvSpPr>
          <p:spPr bwMode="auto">
            <a:xfrm>
              <a:off x="2173457" y="2022098"/>
              <a:ext cx="4277557" cy="3247130"/>
            </a:xfrm>
            <a:prstGeom prst="roundRect">
              <a:avLst>
                <a:gd name="adj" fmla="val 7029"/>
              </a:avLst>
            </a:prstGeom>
            <a:solidFill>
              <a:srgbClr val="FDECC7"/>
            </a:solidFill>
            <a:ln w="9525">
              <a:solidFill>
                <a:schemeClr val="tx1"/>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Text Box 87">
              <a:extLst>
                <a:ext uri="{FF2B5EF4-FFF2-40B4-BE49-F238E27FC236}">
                  <a16:creationId xmlns:a16="http://schemas.microsoft.com/office/drawing/2014/main" id="{AB3D782F-C4D4-41B7-9617-6C9E33FC12AB}"/>
                </a:ext>
              </a:extLst>
            </p:cNvPr>
            <p:cNvSpPr txBox="1">
              <a:spLocks noChangeArrowheads="1"/>
            </p:cNvSpPr>
            <p:nvPr/>
          </p:nvSpPr>
          <p:spPr bwMode="auto">
            <a:xfrm>
              <a:off x="4096839" y="2677809"/>
              <a:ext cx="43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b="1"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95" name="Text Box 88">
              <a:extLst>
                <a:ext uri="{FF2B5EF4-FFF2-40B4-BE49-F238E27FC236}">
                  <a16:creationId xmlns:a16="http://schemas.microsoft.com/office/drawing/2014/main" id="{C2D5F44E-3A98-43EC-AA44-7E97192ABB06}"/>
                </a:ext>
              </a:extLst>
            </p:cNvPr>
            <p:cNvSpPr txBox="1">
              <a:spLocks noChangeArrowheads="1"/>
            </p:cNvSpPr>
            <p:nvPr/>
          </p:nvSpPr>
          <p:spPr bwMode="auto">
            <a:xfrm>
              <a:off x="2485819" y="4801812"/>
              <a:ext cx="137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96" name="Text Box 89">
              <a:extLst>
                <a:ext uri="{FF2B5EF4-FFF2-40B4-BE49-F238E27FC236}">
                  <a16:creationId xmlns:a16="http://schemas.microsoft.com/office/drawing/2014/main" id="{FF83BC82-E303-4F7B-B1F5-28EDA4C6C96C}"/>
                </a:ext>
              </a:extLst>
            </p:cNvPr>
            <p:cNvSpPr txBox="1">
              <a:spLocks noChangeArrowheads="1"/>
            </p:cNvSpPr>
            <p:nvPr/>
          </p:nvSpPr>
          <p:spPr bwMode="auto">
            <a:xfrm>
              <a:off x="4783172" y="4801812"/>
              <a:ext cx="137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97" name="Text Box 90">
              <a:extLst>
                <a:ext uri="{FF2B5EF4-FFF2-40B4-BE49-F238E27FC236}">
                  <a16:creationId xmlns:a16="http://schemas.microsoft.com/office/drawing/2014/main" id="{E0C9583D-B5B8-4378-905E-8C55828BFFA1}"/>
                </a:ext>
              </a:extLst>
            </p:cNvPr>
            <p:cNvSpPr txBox="1">
              <a:spLocks noChangeArrowheads="1"/>
            </p:cNvSpPr>
            <p:nvPr/>
          </p:nvSpPr>
          <p:spPr bwMode="auto">
            <a:xfrm>
              <a:off x="3977724" y="2133363"/>
              <a:ext cx="7040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a:t>
              </a:r>
            </a:p>
            <a:p>
              <a:pP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 </a:t>
              </a:r>
            </a:p>
          </p:txBody>
        </p:sp>
        <p:sp>
          <p:nvSpPr>
            <p:cNvPr id="98" name="Rectangle 91">
              <a:extLst>
                <a:ext uri="{FF2B5EF4-FFF2-40B4-BE49-F238E27FC236}">
                  <a16:creationId xmlns:a16="http://schemas.microsoft.com/office/drawing/2014/main" id="{F28A3E4F-8BAF-428E-9EC9-5B99DC9CF31A}"/>
                </a:ext>
              </a:extLst>
            </p:cNvPr>
            <p:cNvSpPr>
              <a:spLocks noChangeArrowheads="1"/>
            </p:cNvSpPr>
            <p:nvPr/>
          </p:nvSpPr>
          <p:spPr bwMode="auto">
            <a:xfrm>
              <a:off x="2503435" y="2284413"/>
              <a:ext cx="1300383" cy="2472009"/>
            </a:xfrm>
            <a:prstGeom prst="rect">
              <a:avLst/>
            </a:prstGeom>
            <a:solidFill>
              <a:srgbClr val="FCD484"/>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9" name="Text Box 92">
              <a:extLst>
                <a:ext uri="{FF2B5EF4-FFF2-40B4-BE49-F238E27FC236}">
                  <a16:creationId xmlns:a16="http://schemas.microsoft.com/office/drawing/2014/main" id="{D9FAA0FB-CDE3-4256-BE9F-013A6DFA1BAB}"/>
                </a:ext>
              </a:extLst>
            </p:cNvPr>
            <p:cNvSpPr txBox="1">
              <a:spLocks noChangeArrowheads="1"/>
            </p:cNvSpPr>
            <p:nvPr/>
          </p:nvSpPr>
          <p:spPr bwMode="auto">
            <a:xfrm>
              <a:off x="2527694" y="2343822"/>
              <a:ext cx="1266043"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100" name="Rectangle 93">
              <a:extLst>
                <a:ext uri="{FF2B5EF4-FFF2-40B4-BE49-F238E27FC236}">
                  <a16:creationId xmlns:a16="http://schemas.microsoft.com/office/drawing/2014/main" id="{5A68CC11-B97B-4E87-8F7F-2E695280C4F2}"/>
                </a:ext>
              </a:extLst>
            </p:cNvPr>
            <p:cNvSpPr>
              <a:spLocks noChangeArrowheads="1"/>
            </p:cNvSpPr>
            <p:nvPr/>
          </p:nvSpPr>
          <p:spPr bwMode="auto">
            <a:xfrm>
              <a:off x="2674469" y="2905907"/>
              <a:ext cx="965606" cy="1693396"/>
            </a:xfrm>
            <a:prstGeom prst="rect">
              <a:avLst/>
            </a:prstGeom>
            <a:solidFill>
              <a:schemeClr val="accent5">
                <a:lumMod val="40000"/>
                <a:lumOff val="60000"/>
              </a:schemeClr>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1" name="Text Box 94">
              <a:extLst>
                <a:ext uri="{FF2B5EF4-FFF2-40B4-BE49-F238E27FC236}">
                  <a16:creationId xmlns:a16="http://schemas.microsoft.com/office/drawing/2014/main" id="{B130FEBC-E6BA-453A-897A-A9DD8B29B79D}"/>
                </a:ext>
              </a:extLst>
            </p:cNvPr>
            <p:cNvSpPr txBox="1">
              <a:spLocks noChangeArrowheads="1"/>
            </p:cNvSpPr>
            <p:nvPr/>
          </p:nvSpPr>
          <p:spPr bwMode="auto">
            <a:xfrm>
              <a:off x="2700963" y="3407678"/>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02" name="AutoShape 95">
              <a:extLst>
                <a:ext uri="{FF2B5EF4-FFF2-40B4-BE49-F238E27FC236}">
                  <a16:creationId xmlns:a16="http://schemas.microsoft.com/office/drawing/2014/main" id="{9A8A24F1-4D2C-43AB-9D8C-F86468A7C95F}"/>
                </a:ext>
              </a:extLst>
            </p:cNvPr>
            <p:cNvSpPr>
              <a:spLocks noChangeArrowheads="1"/>
            </p:cNvSpPr>
            <p:nvPr/>
          </p:nvSpPr>
          <p:spPr bwMode="auto">
            <a:xfrm rot="1535474">
              <a:off x="1806911" y="3410433"/>
              <a:ext cx="1035555" cy="237425"/>
            </a:xfrm>
            <a:prstGeom prst="rightArrow">
              <a:avLst>
                <a:gd name="adj1" fmla="val 50000"/>
                <a:gd name="adj2" fmla="val 125184"/>
              </a:avLst>
            </a:prstGeom>
            <a:solidFill>
              <a:srgbClr val="009FF6"/>
            </a:solidFill>
            <a:ln w="952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3" name="Rectangle 96">
              <a:extLst>
                <a:ext uri="{FF2B5EF4-FFF2-40B4-BE49-F238E27FC236}">
                  <a16:creationId xmlns:a16="http://schemas.microsoft.com/office/drawing/2014/main" id="{B9948E67-030D-43D3-96F1-D349ED870B1D}"/>
                </a:ext>
              </a:extLst>
            </p:cNvPr>
            <p:cNvSpPr>
              <a:spLocks noChangeArrowheads="1"/>
            </p:cNvSpPr>
            <p:nvPr/>
          </p:nvSpPr>
          <p:spPr bwMode="auto">
            <a:xfrm>
              <a:off x="550864" y="2284413"/>
              <a:ext cx="1244604" cy="1681175"/>
            </a:xfrm>
            <a:prstGeom prst="rect">
              <a:avLst/>
            </a:prstGeom>
            <a:solidFill>
              <a:schemeClr val="accent5">
                <a:lumMod val="40000"/>
                <a:lumOff val="60000"/>
              </a:schemeClr>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4" name="Text Box 97">
              <a:extLst>
                <a:ext uri="{FF2B5EF4-FFF2-40B4-BE49-F238E27FC236}">
                  <a16:creationId xmlns:a16="http://schemas.microsoft.com/office/drawing/2014/main" id="{6B588AB8-86D1-4B02-AEFD-A3185EA1E80A}"/>
                </a:ext>
              </a:extLst>
            </p:cNvPr>
            <p:cNvSpPr txBox="1">
              <a:spLocks noChangeArrowheads="1"/>
            </p:cNvSpPr>
            <p:nvPr/>
          </p:nvSpPr>
          <p:spPr bwMode="auto">
            <a:xfrm>
              <a:off x="550864" y="2284413"/>
              <a:ext cx="1325997" cy="12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流标号：</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a:p>
              <a:pPr eaLnBrk="1" hangingPunct="1">
                <a:lnSpc>
                  <a:spcPct val="130000"/>
                </a:lnSpc>
              </a:pP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05" name="Text Box 98">
              <a:extLst>
                <a:ext uri="{FF2B5EF4-FFF2-40B4-BE49-F238E27FC236}">
                  <a16:creationId xmlns:a16="http://schemas.microsoft.com/office/drawing/2014/main" id="{7E09A3DF-77E5-4C22-9798-60384615DD9E}"/>
                </a:ext>
              </a:extLst>
            </p:cNvPr>
            <p:cNvSpPr txBox="1">
              <a:spLocks noChangeArrowheads="1"/>
            </p:cNvSpPr>
            <p:nvPr/>
          </p:nvSpPr>
          <p:spPr bwMode="auto">
            <a:xfrm>
              <a:off x="598004" y="4035419"/>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5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 </a:t>
              </a:r>
              <a:r>
                <a:rPr kumimoji="1" lang="zh-CN" altLang="en-US" sz="15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06" name="Line 99">
              <a:extLst>
                <a:ext uri="{FF2B5EF4-FFF2-40B4-BE49-F238E27FC236}">
                  <a16:creationId xmlns:a16="http://schemas.microsoft.com/office/drawing/2014/main" id="{05522ABC-33D1-4A39-981F-9BE3FE6F43E6}"/>
                </a:ext>
              </a:extLst>
            </p:cNvPr>
            <p:cNvSpPr>
              <a:spLocks noChangeShapeType="1"/>
            </p:cNvSpPr>
            <p:nvPr/>
          </p:nvSpPr>
          <p:spPr bwMode="auto">
            <a:xfrm>
              <a:off x="550863" y="3555596"/>
              <a:ext cx="125556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7" name="Line 100">
              <a:extLst>
                <a:ext uri="{FF2B5EF4-FFF2-40B4-BE49-F238E27FC236}">
                  <a16:creationId xmlns:a16="http://schemas.microsoft.com/office/drawing/2014/main" id="{E1C155A9-4C4C-4778-848A-3225A37024DA}"/>
                </a:ext>
              </a:extLst>
            </p:cNvPr>
            <p:cNvSpPr>
              <a:spLocks noChangeShapeType="1"/>
            </p:cNvSpPr>
            <p:nvPr/>
          </p:nvSpPr>
          <p:spPr bwMode="auto">
            <a:xfrm>
              <a:off x="1806428" y="2298380"/>
              <a:ext cx="879258" cy="60315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8" name="Line 101">
              <a:extLst>
                <a:ext uri="{FF2B5EF4-FFF2-40B4-BE49-F238E27FC236}">
                  <a16:creationId xmlns:a16="http://schemas.microsoft.com/office/drawing/2014/main" id="{6C5AE7C5-624A-4E33-BCC4-F819F6FFB37D}"/>
                </a:ext>
              </a:extLst>
            </p:cNvPr>
            <p:cNvSpPr>
              <a:spLocks noChangeShapeType="1"/>
            </p:cNvSpPr>
            <p:nvPr/>
          </p:nvSpPr>
          <p:spPr bwMode="auto">
            <a:xfrm>
              <a:off x="1806427" y="3993521"/>
              <a:ext cx="879259" cy="5924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9" name="Text Box 104">
              <a:extLst>
                <a:ext uri="{FF2B5EF4-FFF2-40B4-BE49-F238E27FC236}">
                  <a16:creationId xmlns:a16="http://schemas.microsoft.com/office/drawing/2014/main" id="{D497FE1B-EC8B-4489-889F-2D8666B2728C}"/>
                </a:ext>
              </a:extLst>
            </p:cNvPr>
            <p:cNvSpPr txBox="1">
              <a:spLocks noChangeArrowheads="1"/>
            </p:cNvSpPr>
            <p:nvPr/>
          </p:nvSpPr>
          <p:spPr bwMode="auto">
            <a:xfrm>
              <a:off x="6854417" y="4021179"/>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 </a:t>
              </a: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10" name="Rectangle 106">
              <a:extLst>
                <a:ext uri="{FF2B5EF4-FFF2-40B4-BE49-F238E27FC236}">
                  <a16:creationId xmlns:a16="http://schemas.microsoft.com/office/drawing/2014/main" id="{36962255-A3AE-4ED9-873B-62D4454B8C78}"/>
                </a:ext>
              </a:extLst>
            </p:cNvPr>
            <p:cNvSpPr>
              <a:spLocks noChangeArrowheads="1"/>
            </p:cNvSpPr>
            <p:nvPr/>
          </p:nvSpPr>
          <p:spPr bwMode="auto">
            <a:xfrm>
              <a:off x="4769079" y="2284413"/>
              <a:ext cx="1320023" cy="2472009"/>
            </a:xfrm>
            <a:prstGeom prst="rect">
              <a:avLst/>
            </a:prstGeom>
            <a:solidFill>
              <a:srgbClr val="FCD484"/>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1" name="Text Box 107">
              <a:extLst>
                <a:ext uri="{FF2B5EF4-FFF2-40B4-BE49-F238E27FC236}">
                  <a16:creationId xmlns:a16="http://schemas.microsoft.com/office/drawing/2014/main" id="{89589014-C27D-4F21-82BB-178B76CFC95E}"/>
                </a:ext>
              </a:extLst>
            </p:cNvPr>
            <p:cNvSpPr txBox="1">
              <a:spLocks noChangeArrowheads="1"/>
            </p:cNvSpPr>
            <p:nvPr/>
          </p:nvSpPr>
          <p:spPr bwMode="auto">
            <a:xfrm>
              <a:off x="4794585" y="2345978"/>
              <a:ext cx="1294518"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112" name="Rectangle 108">
              <a:extLst>
                <a:ext uri="{FF2B5EF4-FFF2-40B4-BE49-F238E27FC236}">
                  <a16:creationId xmlns:a16="http://schemas.microsoft.com/office/drawing/2014/main" id="{DC7335CD-4643-4838-A0CD-480881831296}"/>
                </a:ext>
              </a:extLst>
            </p:cNvPr>
            <p:cNvSpPr>
              <a:spLocks noChangeArrowheads="1"/>
            </p:cNvSpPr>
            <p:nvPr/>
          </p:nvSpPr>
          <p:spPr bwMode="auto">
            <a:xfrm>
              <a:off x="4944860" y="2905907"/>
              <a:ext cx="964085" cy="1693396"/>
            </a:xfrm>
            <a:prstGeom prst="rect">
              <a:avLst/>
            </a:prstGeom>
            <a:solidFill>
              <a:schemeClr val="accent5">
                <a:lumMod val="40000"/>
                <a:lumOff val="60000"/>
              </a:schemeClr>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3" name="Text Box 109">
              <a:extLst>
                <a:ext uri="{FF2B5EF4-FFF2-40B4-BE49-F238E27FC236}">
                  <a16:creationId xmlns:a16="http://schemas.microsoft.com/office/drawing/2014/main" id="{FEEE5D21-D3C4-43B9-92E9-25A30BE604DB}"/>
                </a:ext>
              </a:extLst>
            </p:cNvPr>
            <p:cNvSpPr txBox="1">
              <a:spLocks noChangeArrowheads="1"/>
            </p:cNvSpPr>
            <p:nvPr/>
          </p:nvSpPr>
          <p:spPr bwMode="auto">
            <a:xfrm>
              <a:off x="4970593" y="3407678"/>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14" name="Line 110">
              <a:extLst>
                <a:ext uri="{FF2B5EF4-FFF2-40B4-BE49-F238E27FC236}">
                  <a16:creationId xmlns:a16="http://schemas.microsoft.com/office/drawing/2014/main" id="{6848D98B-FEC0-407E-B07E-BDC0B4123048}"/>
                </a:ext>
              </a:extLst>
            </p:cNvPr>
            <p:cNvSpPr>
              <a:spLocks noChangeShapeType="1"/>
            </p:cNvSpPr>
            <p:nvPr/>
          </p:nvSpPr>
          <p:spPr bwMode="auto">
            <a:xfrm flipV="1">
              <a:off x="6014520" y="2325575"/>
              <a:ext cx="723141" cy="59243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5" name="Line 111">
              <a:extLst>
                <a:ext uri="{FF2B5EF4-FFF2-40B4-BE49-F238E27FC236}">
                  <a16:creationId xmlns:a16="http://schemas.microsoft.com/office/drawing/2014/main" id="{DCFBC8FF-5DE2-4030-94E9-7B4BB03C377B}"/>
                </a:ext>
              </a:extLst>
            </p:cNvPr>
            <p:cNvSpPr>
              <a:spLocks noChangeShapeType="1"/>
            </p:cNvSpPr>
            <p:nvPr/>
          </p:nvSpPr>
          <p:spPr bwMode="auto">
            <a:xfrm flipV="1">
              <a:off x="5999489" y="3993519"/>
              <a:ext cx="791613" cy="59243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6" name="AutoShape 112">
              <a:extLst>
                <a:ext uri="{FF2B5EF4-FFF2-40B4-BE49-F238E27FC236}">
                  <a16:creationId xmlns:a16="http://schemas.microsoft.com/office/drawing/2014/main" id="{5475DB99-0336-4706-860D-C5F6EF63EB43}"/>
                </a:ext>
              </a:extLst>
            </p:cNvPr>
            <p:cNvSpPr>
              <a:spLocks noChangeArrowheads="1"/>
            </p:cNvSpPr>
            <p:nvPr/>
          </p:nvSpPr>
          <p:spPr bwMode="auto">
            <a:xfrm rot="19775468">
              <a:off x="5934791" y="3327391"/>
              <a:ext cx="887206" cy="237425"/>
            </a:xfrm>
            <a:prstGeom prst="rightArrow">
              <a:avLst>
                <a:gd name="adj1" fmla="val 50000"/>
                <a:gd name="adj2" fmla="val 99081"/>
              </a:avLst>
            </a:prstGeom>
            <a:solidFill>
              <a:srgbClr val="009FF6"/>
            </a:solidFill>
            <a:ln w="952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7" name="矩形 116">
              <a:extLst>
                <a:ext uri="{FF2B5EF4-FFF2-40B4-BE49-F238E27FC236}">
                  <a16:creationId xmlns:a16="http://schemas.microsoft.com/office/drawing/2014/main" id="{532A91F7-9EAB-429B-BD58-7C197F18BFD8}"/>
                </a:ext>
              </a:extLst>
            </p:cNvPr>
            <p:cNvSpPr/>
            <p:nvPr/>
          </p:nvSpPr>
          <p:spPr>
            <a:xfrm>
              <a:off x="815153" y="3609451"/>
              <a:ext cx="595035" cy="338554"/>
            </a:xfrm>
            <a:prstGeom prst="rect">
              <a:avLst/>
            </a:prstGeom>
          </p:spPr>
          <p:txBody>
            <a:bodyPr wrap="none">
              <a:spAutoFit/>
            </a:bodyPr>
            <a:lstStyle/>
            <a:p>
              <a:r>
                <a:rPr kumimoji="1" lang="zh-CN" altLang="en-US" sz="16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a:t>
              </a:r>
              <a:endParaRPr lang="zh-CN" altLang="en-US" sz="1600" dirty="0"/>
            </a:p>
          </p:txBody>
        </p:sp>
        <p:sp>
          <p:nvSpPr>
            <p:cNvPr id="118" name="Rectangle 96">
              <a:extLst>
                <a:ext uri="{FF2B5EF4-FFF2-40B4-BE49-F238E27FC236}">
                  <a16:creationId xmlns:a16="http://schemas.microsoft.com/office/drawing/2014/main" id="{C41B8951-5DFF-41F0-B5A7-EBEFD5FC5437}"/>
                </a:ext>
              </a:extLst>
            </p:cNvPr>
            <p:cNvSpPr>
              <a:spLocks noChangeArrowheads="1"/>
            </p:cNvSpPr>
            <p:nvPr/>
          </p:nvSpPr>
          <p:spPr bwMode="auto">
            <a:xfrm>
              <a:off x="6791103" y="2284413"/>
              <a:ext cx="1244604" cy="1681175"/>
            </a:xfrm>
            <a:prstGeom prst="rect">
              <a:avLst/>
            </a:prstGeom>
            <a:solidFill>
              <a:schemeClr val="accent5">
                <a:lumMod val="40000"/>
                <a:lumOff val="60000"/>
              </a:schemeClr>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9" name="Text Box 97">
              <a:extLst>
                <a:ext uri="{FF2B5EF4-FFF2-40B4-BE49-F238E27FC236}">
                  <a16:creationId xmlns:a16="http://schemas.microsoft.com/office/drawing/2014/main" id="{0FA5319B-EC36-4A72-89AD-5803204C4311}"/>
                </a:ext>
              </a:extLst>
            </p:cNvPr>
            <p:cNvSpPr txBox="1">
              <a:spLocks noChangeArrowheads="1"/>
            </p:cNvSpPr>
            <p:nvPr/>
          </p:nvSpPr>
          <p:spPr bwMode="auto">
            <a:xfrm>
              <a:off x="6791103" y="2284413"/>
              <a:ext cx="1325997" cy="12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流标号：</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a:p>
              <a:pPr eaLnBrk="1" hangingPunct="1">
                <a:lnSpc>
                  <a:spcPct val="130000"/>
                </a:lnSpc>
              </a:pP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22" name="Line 99">
              <a:extLst>
                <a:ext uri="{FF2B5EF4-FFF2-40B4-BE49-F238E27FC236}">
                  <a16:creationId xmlns:a16="http://schemas.microsoft.com/office/drawing/2014/main" id="{33B664DD-000C-4EDC-97E0-F050C66DAE8C}"/>
                </a:ext>
              </a:extLst>
            </p:cNvPr>
            <p:cNvSpPr>
              <a:spLocks noChangeShapeType="1"/>
            </p:cNvSpPr>
            <p:nvPr/>
          </p:nvSpPr>
          <p:spPr bwMode="auto">
            <a:xfrm>
              <a:off x="6791102" y="3555596"/>
              <a:ext cx="124460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4" name="矩形 133">
              <a:extLst>
                <a:ext uri="{FF2B5EF4-FFF2-40B4-BE49-F238E27FC236}">
                  <a16:creationId xmlns:a16="http://schemas.microsoft.com/office/drawing/2014/main" id="{1EB9EAB6-67C6-43C8-B8C1-7D3E5988BDAD}"/>
                </a:ext>
              </a:extLst>
            </p:cNvPr>
            <p:cNvSpPr/>
            <p:nvPr/>
          </p:nvSpPr>
          <p:spPr>
            <a:xfrm>
              <a:off x="7055392" y="3609451"/>
              <a:ext cx="595035" cy="338554"/>
            </a:xfrm>
            <a:prstGeom prst="rect">
              <a:avLst/>
            </a:prstGeom>
          </p:spPr>
          <p:txBody>
            <a:bodyPr wrap="none">
              <a:spAutoFit/>
            </a:bodyPr>
            <a:lstStyle/>
            <a:p>
              <a:r>
                <a:rPr kumimoji="1" lang="zh-CN" altLang="en-US" sz="16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a:t>
              </a:r>
              <a:endParaRPr lang="zh-CN" altLang="en-US" sz="1600" dirty="0"/>
            </a:p>
          </p:txBody>
        </p:sp>
      </p:grpSp>
      <p:sp>
        <p:nvSpPr>
          <p:cNvPr id="2" name="灯片编号占位符 1">
            <a:extLst>
              <a:ext uri="{FF2B5EF4-FFF2-40B4-BE49-F238E27FC236}">
                <a16:creationId xmlns:a16="http://schemas.microsoft.com/office/drawing/2014/main" id="{623A44EB-E4AF-4B3B-8FFA-A6200CFE78DF}"/>
              </a:ext>
            </a:extLst>
          </p:cNvPr>
          <p:cNvSpPr>
            <a:spLocks noGrp="1"/>
          </p:cNvSpPr>
          <p:nvPr>
            <p:ph type="sldNum" sz="quarter" idx="12"/>
          </p:nvPr>
        </p:nvSpPr>
        <p:spPr/>
        <p:txBody>
          <a:bodyPr/>
          <a:lstStyle/>
          <a:p>
            <a:fld id="{91F2D4EF-46D4-4764-B373-FC59CD1D281E}" type="slidenum">
              <a:rPr lang="zh-CN" altLang="en-US" smtClean="0"/>
              <a:t>77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7"/>
                                        </p:tgtEl>
                                        <p:attrNameLst>
                                          <p:attrName>style.visibility</p:attrName>
                                        </p:attrNameLst>
                                      </p:cBhvr>
                                      <p:to>
                                        <p:strVal val="visible"/>
                                      </p:to>
                                    </p:set>
                                    <p:animEffect transition="in" filter="wipe(left)">
                                      <p:cBhvr>
                                        <p:cTn id="15" dur="500"/>
                                        <p:tgtEl>
                                          <p:spTgt spid="16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fade">
                                      <p:cBhvr>
                                        <p:cTn id="23" dur="500"/>
                                        <p:tgtEl>
                                          <p:spTgt spid="18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p:cTn id="27" dur="500" fill="hold"/>
                                        <p:tgtEl>
                                          <p:spTgt spid="92"/>
                                        </p:tgtEl>
                                        <p:attrNameLst>
                                          <p:attrName>ppt_w</p:attrName>
                                        </p:attrNameLst>
                                      </p:cBhvr>
                                      <p:tavLst>
                                        <p:tav tm="0">
                                          <p:val>
                                            <p:fltVal val="0"/>
                                          </p:val>
                                        </p:tav>
                                        <p:tav tm="100000">
                                          <p:val>
                                            <p:strVal val="#ppt_w"/>
                                          </p:val>
                                        </p:tav>
                                      </p:tavLst>
                                    </p:anim>
                                    <p:anim calcmode="lin" valueType="num">
                                      <p:cBhvr>
                                        <p:cTn id="28" dur="500" fill="hold"/>
                                        <p:tgtEl>
                                          <p:spTgt spid="92"/>
                                        </p:tgtEl>
                                        <p:attrNameLst>
                                          <p:attrName>ppt_h</p:attrName>
                                        </p:attrNameLst>
                                      </p:cBhvr>
                                      <p:tavLst>
                                        <p:tav tm="0">
                                          <p:val>
                                            <p:fltVal val="0"/>
                                          </p:val>
                                        </p:tav>
                                        <p:tav tm="100000">
                                          <p:val>
                                            <p:strVal val="#ppt_h"/>
                                          </p:val>
                                        </p:tav>
                                      </p:tavLst>
                                    </p:anim>
                                    <p:animEffect transition="in" filter="fade">
                                      <p:cBhvr>
                                        <p:cTn id="2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8435" y="2291614"/>
            <a:ext cx="3570208" cy="2312944"/>
            <a:chOff x="3391992" y="2519622"/>
            <a:chExt cx="3570208" cy="2312944"/>
          </a:xfrm>
        </p:grpSpPr>
        <p:grpSp>
          <p:nvGrpSpPr>
            <p:cNvPr id="9" name="组合 8"/>
            <p:cNvGrpSpPr/>
            <p:nvPr/>
          </p:nvGrpSpPr>
          <p:grpSpPr>
            <a:xfrm>
              <a:off x="3391992" y="2519622"/>
              <a:ext cx="3570208" cy="1795263"/>
              <a:chOff x="2543997" y="1889716"/>
              <a:chExt cx="2677659" cy="1346447"/>
            </a:xfrm>
          </p:grpSpPr>
          <p:sp>
            <p:nvSpPr>
              <p:cNvPr id="11" name="矩形 10"/>
              <p:cNvSpPr/>
              <p:nvPr/>
            </p:nvSpPr>
            <p:spPr>
              <a:xfrm>
                <a:off x="2543997" y="1889716"/>
                <a:ext cx="2677659" cy="779300"/>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子网划分</a:t>
                </a:r>
              </a:p>
            </p:txBody>
          </p:sp>
          <p:sp>
            <p:nvSpPr>
              <p:cNvPr id="12" name="矩形 11"/>
              <p:cNvSpPr/>
              <p:nvPr/>
            </p:nvSpPr>
            <p:spPr>
              <a:xfrm>
                <a:off x="3651408" y="2695580"/>
                <a:ext cx="147420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ubnetting</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324103" y="2304485"/>
                <a:ext cx="481142" cy="807914"/>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S</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3394098" y="3236163"/>
                <a:ext cx="156362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552868" y="4124680"/>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43E52F14-D912-4A48-86DB-7C5FB670AA50}"/>
              </a:ext>
            </a:extLst>
          </p:cNvPr>
          <p:cNvSpPr>
            <a:spLocks noGrp="1"/>
          </p:cNvSpPr>
          <p:nvPr>
            <p:ph type="sldNum" sz="quarter" idx="12"/>
          </p:nvPr>
        </p:nvSpPr>
        <p:spPr/>
        <p:txBody>
          <a:bodyPr/>
          <a:lstStyle/>
          <a:p>
            <a:fld id="{91F2D4EF-46D4-4764-B373-FC59CD1D281E}" type="slidenum">
              <a:rPr lang="zh-CN" altLang="en-US" smtClean="0"/>
              <a:t>78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77207" y="1618339"/>
            <a:ext cx="5704681" cy="1460878"/>
            <a:chOff x="1724819" y="2533650"/>
            <a:chExt cx="5704681" cy="1460878"/>
          </a:xfrm>
        </p:grpSpPr>
        <p:sp>
          <p:nvSpPr>
            <p:cNvPr id="11" name="矩形: 圆角 10"/>
            <p:cNvSpPr/>
            <p:nvPr/>
          </p:nvSpPr>
          <p:spPr>
            <a:xfrm>
              <a:off x="1791494"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461488" y="2971701"/>
              <a:ext cx="4901337" cy="584775"/>
            </a:xfrm>
            <a:prstGeom prst="rect">
              <a:avLst/>
            </a:prstGeom>
            <a:noFill/>
          </p:spPr>
          <p:txBody>
            <a:bodyPr wrap="square" rtlCol="0">
              <a:spAutoFit/>
            </a:bodyPr>
            <a:lstStyle/>
            <a:p>
              <a:r>
                <a:rPr lang="zh-CN" altLang="en-US" sz="3200" dirty="0">
                  <a:latin typeface="思源黑体 CN Medium" panose="020B0600000000000000" pitchFamily="34" charset="-122"/>
                  <a:ea typeface="思源黑体 CN Medium" panose="020B0600000000000000" pitchFamily="34" charset="-122"/>
                </a:rPr>
                <a:t>为什么要进行子网划分？</a:t>
              </a:r>
            </a:p>
          </p:txBody>
        </p:sp>
        <p:sp>
          <p:nvSpPr>
            <p:cNvPr id="24" name="矩形: 圆角 23"/>
            <p:cNvSpPr/>
            <p:nvPr/>
          </p:nvSpPr>
          <p:spPr>
            <a:xfrm>
              <a:off x="1724819" y="2651156"/>
              <a:ext cx="5638006" cy="12631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251" y="735227"/>
            <a:ext cx="2341562" cy="2341562"/>
          </a:xfrm>
          <a:prstGeom prst="rect">
            <a:avLst/>
          </a:prstGeom>
        </p:spPr>
      </p:pic>
      <p:sp>
        <p:nvSpPr>
          <p:cNvPr id="7" name="文本框 6"/>
          <p:cNvSpPr txBox="1"/>
          <p:nvPr/>
        </p:nvSpPr>
        <p:spPr>
          <a:xfrm>
            <a:off x="4354412" y="5461369"/>
            <a:ext cx="4901337"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统一分配、集中管理？</a:t>
            </a:r>
          </a:p>
        </p:txBody>
      </p:sp>
      <p:graphicFrame>
        <p:nvGraphicFramePr>
          <p:cNvPr id="8" name="表格 7"/>
          <p:cNvGraphicFramePr>
            <a:graphicFrameLocks noGrp="1"/>
          </p:cNvGraphicFramePr>
          <p:nvPr>
            <p:custDataLst>
              <p:tags r:id="rId1"/>
            </p:custDataLst>
            <p:extLst>
              <p:ext uri="{D42A27DB-BD31-4B8C-83A1-F6EECF244321}">
                <p14:modId xmlns:p14="http://schemas.microsoft.com/office/powerpoint/2010/main" val="1048485104"/>
              </p:ext>
            </p:extLst>
          </p:nvPr>
        </p:nvGraphicFramePr>
        <p:xfrm>
          <a:off x="2827527" y="3241462"/>
          <a:ext cx="6536946" cy="1828800"/>
        </p:xfrm>
        <a:graphic>
          <a:graphicData uri="http://schemas.openxmlformats.org/drawingml/2006/table">
            <a:tbl>
              <a:tblPr>
                <a:tableStyleId>{BDBED569-4797-4DF1-A0F4-6AAB3CD982D8}</a:tableStyleId>
              </a:tblPr>
              <a:tblGrid>
                <a:gridCol w="1361442">
                  <a:extLst>
                    <a:ext uri="{9D8B030D-6E8A-4147-A177-3AD203B41FA5}">
                      <a16:colId xmlns:a16="http://schemas.microsoft.com/office/drawing/2014/main" val="20000"/>
                    </a:ext>
                  </a:extLst>
                </a:gridCol>
                <a:gridCol w="1764792">
                  <a:extLst>
                    <a:ext uri="{9D8B030D-6E8A-4147-A177-3AD203B41FA5}">
                      <a16:colId xmlns:a16="http://schemas.microsoft.com/office/drawing/2014/main" val="20001"/>
                    </a:ext>
                  </a:extLst>
                </a:gridCol>
                <a:gridCol w="3410712">
                  <a:extLst>
                    <a:ext uri="{9D8B030D-6E8A-4147-A177-3AD203B41FA5}">
                      <a16:colId xmlns:a16="http://schemas.microsoft.com/office/drawing/2014/main" val="20002"/>
                    </a:ext>
                  </a:extLst>
                </a:gridCol>
              </a:tblGrid>
              <a:tr h="441172">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zh-CN" altLang="en-US" sz="2400" kern="1200" dirty="0">
                          <a:latin typeface="思源黑体 CN Light" panose="020B0300000000000000" pitchFamily="34" charset="-122"/>
                          <a:ea typeface="思源黑体 CN Light" panose="020B0300000000000000" pitchFamily="34" charset="-122"/>
                        </a:rPr>
                        <a:t>网络数</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主机数</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0"/>
                  </a:ext>
                </a:extLst>
              </a:tr>
              <a:tr h="355254">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A</a:t>
                      </a:r>
                      <a:r>
                        <a:rPr lang="zh-CN" altLang="en-US" sz="2400" kern="1200" dirty="0">
                          <a:latin typeface="思源黑体 CN Light" panose="020B0300000000000000" pitchFamily="34" charset="-122"/>
                          <a:ea typeface="思源黑体 CN Light" panose="020B0300000000000000" pitchFamily="34" charset="-122"/>
                        </a:rPr>
                        <a:t>类</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127</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16777214</a:t>
                      </a:r>
                      <a:r>
                        <a:rPr lang="zh-CN"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 </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1"/>
                  </a:ext>
                </a:extLst>
              </a:tr>
              <a:tr h="355254">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a:latin typeface="思源黑体 CN Light" panose="020B0300000000000000" pitchFamily="34" charset="-122"/>
                          <a:ea typeface="思源黑体 CN Light" panose="020B0300000000000000" pitchFamily="34" charset="-122"/>
                        </a:rPr>
                        <a:t>B</a:t>
                      </a:r>
                      <a:r>
                        <a:rPr lang="zh-CN" altLang="en-US" sz="2400" kern="1200">
                          <a:latin typeface="思源黑体 CN Light" panose="020B0300000000000000" pitchFamily="34" charset="-122"/>
                          <a:ea typeface="思源黑体 CN Light" panose="020B0300000000000000" pitchFamily="34" charset="-122"/>
                        </a:rPr>
                        <a:t>类</a:t>
                      </a:r>
                      <a:endParaRPr lang="zh-CN" altLang="en-US" sz="2400" kern="120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16384</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65534</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2"/>
                  </a:ext>
                </a:extLst>
              </a:tr>
              <a:tr h="355254">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a:latin typeface="思源黑体 CN Light" panose="020B0300000000000000" pitchFamily="34" charset="-122"/>
                          <a:ea typeface="思源黑体 CN Light" panose="020B0300000000000000" pitchFamily="34" charset="-122"/>
                        </a:rPr>
                        <a:t>C</a:t>
                      </a:r>
                      <a:r>
                        <a:rPr lang="zh-CN" altLang="en-US" sz="2400" kern="1200">
                          <a:latin typeface="思源黑体 CN Light" panose="020B0300000000000000" pitchFamily="34" charset="-122"/>
                          <a:ea typeface="思源黑体 CN Light" panose="020B0300000000000000" pitchFamily="34" charset="-122"/>
                        </a:rPr>
                        <a:t>类</a:t>
                      </a:r>
                      <a:endParaRPr lang="zh-CN" altLang="en-US" sz="2400" kern="120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2097150</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254</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3"/>
                  </a:ext>
                </a:extLst>
              </a:tr>
            </a:tbl>
          </a:graphicData>
        </a:graphic>
      </p:graphicFrame>
      <p:sp>
        <p:nvSpPr>
          <p:cNvPr id="9" name="文本框 8">
            <a:extLst>
              <a:ext uri="{FF2B5EF4-FFF2-40B4-BE49-F238E27FC236}">
                <a16:creationId xmlns:a16="http://schemas.microsoft.com/office/drawing/2014/main" id="{E12A5755-5673-4BFB-820E-0386DEF41378}"/>
              </a:ext>
            </a:extLst>
          </p:cNvPr>
          <p:cNvSpPr txBox="1"/>
          <p:nvPr/>
        </p:nvSpPr>
        <p:spPr>
          <a:xfrm>
            <a:off x="1996867" y="6175641"/>
            <a:ext cx="8807219" cy="461665"/>
          </a:xfrm>
          <a:prstGeom prst="rect">
            <a:avLst/>
          </a:prstGeom>
          <a:noFill/>
        </p:spPr>
        <p:txBody>
          <a:bodyPr wrap="none" rtlCol="0">
            <a:spAutoFit/>
          </a:bodyPr>
          <a:lstStyle/>
          <a:p>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如果主机号</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位，则主机数量</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lang="en-US" altLang="zh-CN" sz="2400" b="1" baseline="30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，主机号全</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和全</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1</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有特殊含义</a:t>
            </a:r>
          </a:p>
        </p:txBody>
      </p:sp>
      <p:sp>
        <p:nvSpPr>
          <p:cNvPr id="2" name="灯片编号占位符 1">
            <a:extLst>
              <a:ext uri="{FF2B5EF4-FFF2-40B4-BE49-F238E27FC236}">
                <a16:creationId xmlns:a16="http://schemas.microsoft.com/office/drawing/2014/main" id="{BD41FD78-9C4D-493C-83EA-4E03C7DBEF65}"/>
              </a:ext>
            </a:extLst>
          </p:cNvPr>
          <p:cNvSpPr>
            <a:spLocks noGrp="1"/>
          </p:cNvSpPr>
          <p:nvPr>
            <p:ph type="sldNum" sz="quarter" idx="12"/>
          </p:nvPr>
        </p:nvSpPr>
        <p:spPr/>
        <p:txBody>
          <a:bodyPr/>
          <a:lstStyle/>
          <a:p>
            <a:fld id="{91F2D4EF-46D4-4764-B373-FC59CD1D281E}" type="slidenum">
              <a:rPr lang="zh-CN" altLang="en-US" smtClean="0"/>
              <a:t>79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12" presetClass="entr" presetSubtype="8"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30213" y="0"/>
            <a:ext cx="8572202" cy="2106070"/>
            <a:chOff x="551030" y="-368704"/>
            <a:chExt cx="6852903" cy="1914624"/>
          </a:xfrm>
        </p:grpSpPr>
        <p:grpSp>
          <p:nvGrpSpPr>
            <p:cNvPr id="14" name="组合 13"/>
            <p:cNvGrpSpPr/>
            <p:nvPr/>
          </p:nvGrpSpPr>
          <p:grpSpPr>
            <a:xfrm>
              <a:off x="1201630" y="303925"/>
              <a:ext cx="6202303" cy="1241995"/>
              <a:chOff x="1839057" y="967769"/>
              <a:chExt cx="6202303" cy="1241995"/>
            </a:xfrm>
          </p:grpSpPr>
          <p:sp>
            <p:nvSpPr>
              <p:cNvPr id="16" name="矩形: 圆角 15"/>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786093" y="1009435"/>
                <a:ext cx="5126930"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网络层在计算机网络中的地位</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0" name="文本框 9"/>
          <p:cNvSpPr txBox="1"/>
          <p:nvPr/>
        </p:nvSpPr>
        <p:spPr>
          <a:xfrm>
            <a:off x="1490980" y="2106295"/>
            <a:ext cx="9208135" cy="286131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为运输层提供支持</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运输层实现进程到进程的通信</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运输层功能的实现依赖于网络层提供的服务</a:t>
            </a:r>
          </a:p>
          <a:p>
            <a:pPr marL="342900" indent="-342900">
              <a:lnSpc>
                <a:spcPct val="150000"/>
              </a:lnSpc>
              <a:buClr>
                <a:srgbClr val="009FF6"/>
              </a:buClr>
              <a:buFont typeface="Wingdings" panose="05000000000000000000" pitchFamily="2" charset="2"/>
              <a:buChar char="p"/>
            </a:pP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为实现从源主机到目标主机成功地转发数据分组，端到端路径上的每台分组交换机上均需实现网络层</a:t>
            </a:r>
          </a:p>
        </p:txBody>
      </p:sp>
      <p:sp>
        <p:nvSpPr>
          <p:cNvPr id="8" name="Text Box 4">
            <a:extLst>
              <a:ext uri="{FF2B5EF4-FFF2-40B4-BE49-F238E27FC236}">
                <a16:creationId xmlns:a16="http://schemas.microsoft.com/office/drawing/2014/main" id="{C3D36044-0D26-4560-9942-E8AE8C4DD541}"/>
              </a:ext>
            </a:extLst>
          </p:cNvPr>
          <p:cNvSpPr txBox="1">
            <a:spLocks noChangeArrowheads="1"/>
          </p:cNvSpPr>
          <p:nvPr/>
        </p:nvSpPr>
        <p:spPr bwMode="auto">
          <a:xfrm>
            <a:off x="1782333" y="5502464"/>
            <a:ext cx="6681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b="1" u="none" dirty="0">
                <a:solidFill>
                  <a:srgbClr val="0000FF"/>
                </a:solidFill>
                <a:latin typeface="楷体" panose="02010609060101010101" pitchFamily="49" charset="-122"/>
                <a:ea typeface="楷体" panose="02010609060101010101" pitchFamily="49" charset="-122"/>
              </a:rPr>
              <a:t>网络层属于网络核心的功能</a:t>
            </a:r>
          </a:p>
          <a:p>
            <a:r>
              <a:rPr lang="zh-CN" altLang="en-US" sz="2400" b="1" u="none" dirty="0">
                <a:solidFill>
                  <a:srgbClr val="0000FF"/>
                </a:solidFill>
                <a:latin typeface="楷体" panose="02010609060101010101" pitchFamily="49" charset="-122"/>
                <a:ea typeface="楷体" panose="02010609060101010101" pitchFamily="49" charset="-122"/>
              </a:rPr>
              <a:t>从现在开始，讨论从网络边缘进入到了网络核心</a:t>
            </a:r>
          </a:p>
        </p:txBody>
      </p:sp>
      <p:sp>
        <p:nvSpPr>
          <p:cNvPr id="2" name="灯片编号占位符 1">
            <a:extLst>
              <a:ext uri="{FF2B5EF4-FFF2-40B4-BE49-F238E27FC236}">
                <a16:creationId xmlns:a16="http://schemas.microsoft.com/office/drawing/2014/main" id="{0EC31DC6-6B67-4C5E-8254-DBD6BA71D4C0}"/>
              </a:ext>
            </a:extLst>
          </p:cNvPr>
          <p:cNvSpPr>
            <a:spLocks noGrp="1"/>
          </p:cNvSpPr>
          <p:nvPr>
            <p:ph type="sldNum" sz="quarter" idx="12"/>
          </p:nvPr>
        </p:nvSpPr>
        <p:spPr/>
        <p:txBody>
          <a:bodyPr/>
          <a:lstStyle/>
          <a:p>
            <a:fld id="{91F2D4EF-46D4-4764-B373-FC59CD1D281E}" type="slidenum">
              <a:rPr lang="zh-CN" altLang="en-US" smtClean="0"/>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6" name="Text Box 6"/>
          <p:cNvSpPr txBox="1">
            <a:spLocks noChangeArrowheads="1"/>
          </p:cNvSpPr>
          <p:nvPr/>
        </p:nvSpPr>
        <p:spPr bwMode="auto">
          <a:xfrm>
            <a:off x="6993468" y="3802895"/>
            <a:ext cx="3518912" cy="42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zh-CN" altLang="en-US" sz="2000" dirty="0">
                <a:solidFill>
                  <a:srgbClr val="009FF6"/>
                </a:solidFill>
                <a:latin typeface="思源黑体 CN Normal" panose="020B0400000000000000" pitchFamily="34" charset="-122"/>
                <a:ea typeface="思源黑体 CN Normal" panose="020B0400000000000000" pitchFamily="34" charset="-122"/>
              </a:rPr>
              <a:t>（你愿意当这个管理员么？）</a:t>
            </a:r>
          </a:p>
        </p:txBody>
      </p:sp>
      <p:sp>
        <p:nvSpPr>
          <p:cNvPr id="184328" name="Line 8"/>
          <p:cNvSpPr>
            <a:spLocks noChangeShapeType="1"/>
          </p:cNvSpPr>
          <p:nvPr/>
        </p:nvSpPr>
        <p:spPr bwMode="auto">
          <a:xfrm>
            <a:off x="6256728" y="5129694"/>
            <a:ext cx="1587" cy="647700"/>
          </a:xfrm>
          <a:prstGeom prst="line">
            <a:avLst/>
          </a:prstGeom>
          <a:noFill/>
          <a:ln w="38100">
            <a:solidFill>
              <a:srgbClr val="FF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84329" name="Text Box 9"/>
          <p:cNvSpPr txBox="1">
            <a:spLocks noChangeArrowheads="1"/>
          </p:cNvSpPr>
          <p:nvPr/>
        </p:nvSpPr>
        <p:spPr bwMode="auto">
          <a:xfrm>
            <a:off x="5545636" y="5803608"/>
            <a:ext cx="1447832" cy="491994"/>
          </a:xfrm>
          <a:prstGeom prst="rect">
            <a:avLst/>
          </a:prstGeom>
          <a:noFill/>
          <a:ln w="9525" algn="ctr">
            <a:noFill/>
            <a:miter lim="800000"/>
          </a:ln>
          <a:effectLst/>
        </p:spPr>
        <p:txBody>
          <a:bodyPr wrap="none">
            <a:spAutoFit/>
          </a:bodyPr>
          <a:lstStyle/>
          <a:p>
            <a:pPr eaLnBrk="1" hangingPunct="1">
              <a:lnSpc>
                <a:spcPct val="115000"/>
              </a:lnSpc>
              <a:spcBef>
                <a:spcPct val="20000"/>
              </a:spcBef>
              <a:defRPr/>
            </a:pPr>
            <a:r>
              <a:rPr lang="zh-CN" altLang="en-US" sz="2400" b="1" dirty="0">
                <a:solidFill>
                  <a:srgbClr val="009FF6"/>
                </a:solidFill>
                <a:effectLst>
                  <a:outerShdw blurRad="38100" dist="38100" dir="2700000" algn="tl">
                    <a:srgbClr val="C0C0C0"/>
                  </a:outerShdw>
                </a:effectLst>
                <a:latin typeface="思源黑体 CN Normal" panose="020B0400000000000000" pitchFamily="34" charset="-122"/>
                <a:ea typeface="思源黑体 CN Normal" panose="020B0400000000000000" pitchFamily="34" charset="-122"/>
                <a:cs typeface="Arial" panose="020B0704020202020204" pitchFamily="34" charset="0"/>
                <a:sym typeface="+mn-ea"/>
              </a:rPr>
              <a:t>划分子网</a:t>
            </a:r>
          </a:p>
        </p:txBody>
      </p:sp>
      <p:grpSp>
        <p:nvGrpSpPr>
          <p:cNvPr id="13" name="组合 12"/>
          <p:cNvGrpSpPr/>
          <p:nvPr/>
        </p:nvGrpSpPr>
        <p:grpSpPr>
          <a:xfrm>
            <a:off x="629529" y="315996"/>
            <a:ext cx="4445698" cy="990199"/>
            <a:chOff x="658104" y="373146"/>
            <a:chExt cx="4445698" cy="990199"/>
          </a:xfrm>
        </p:grpSpPr>
        <p:grpSp>
          <p:nvGrpSpPr>
            <p:cNvPr id="14" name="组合 13"/>
            <p:cNvGrpSpPr/>
            <p:nvPr/>
          </p:nvGrpSpPr>
          <p:grpSpPr>
            <a:xfrm>
              <a:off x="1080814" y="763297"/>
              <a:ext cx="4022988" cy="600048"/>
              <a:chOff x="1839058" y="1058437"/>
              <a:chExt cx="4022988" cy="600048"/>
            </a:xfrm>
          </p:grpSpPr>
          <p:sp>
            <p:nvSpPr>
              <p:cNvPr id="16" name="矩形: 圆角 11"/>
              <p:cNvSpPr/>
              <p:nvPr/>
            </p:nvSpPr>
            <p:spPr>
              <a:xfrm>
                <a:off x="1839058" y="1058437"/>
                <a:ext cx="402298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552056" y="1073710"/>
                <a:ext cx="316969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子网划分的应用</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8" name="组合 17"/>
          <p:cNvGrpSpPr/>
          <p:nvPr/>
        </p:nvGrpSpPr>
        <p:grpSpPr>
          <a:xfrm>
            <a:off x="514846" y="1515207"/>
            <a:ext cx="2380755" cy="525841"/>
            <a:chOff x="720965" y="1303980"/>
            <a:chExt cx="2273214" cy="502089"/>
          </a:xfrm>
        </p:grpSpPr>
        <p:grpSp>
          <p:nvGrpSpPr>
            <p:cNvPr id="19" name="组合 18"/>
            <p:cNvGrpSpPr/>
            <p:nvPr/>
          </p:nvGrpSpPr>
          <p:grpSpPr>
            <a:xfrm>
              <a:off x="720965" y="1303980"/>
              <a:ext cx="370792" cy="475865"/>
              <a:chOff x="707874" y="1296608"/>
              <a:chExt cx="308484" cy="283828"/>
            </a:xfrm>
          </p:grpSpPr>
          <p:sp>
            <p:nvSpPr>
              <p:cNvPr id="22" name="平行四边形 21"/>
              <p:cNvSpPr/>
              <p:nvPr/>
            </p:nvSpPr>
            <p:spPr>
              <a:xfrm>
                <a:off x="707874" y="1296608"/>
                <a:ext cx="206112" cy="283827"/>
              </a:xfrm>
              <a:prstGeom prst="parallelogram">
                <a:avLst>
                  <a:gd name="adj" fmla="val 6110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3" name="平行四边形 22"/>
              <p:cNvSpPr/>
              <p:nvPr/>
            </p:nvSpPr>
            <p:spPr>
              <a:xfrm>
                <a:off x="811614" y="1296608"/>
                <a:ext cx="204744" cy="283828"/>
              </a:xfrm>
              <a:prstGeom prst="parallelogram">
                <a:avLst>
                  <a:gd name="adj" fmla="val 6149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流程图: 手动输入 6"/>
            <p:cNvSpPr/>
            <p:nvPr/>
          </p:nvSpPr>
          <p:spPr>
            <a:xfrm rot="5400000" flipV="1">
              <a:off x="1535183" y="759952"/>
              <a:ext cx="475861" cy="15690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1" name="Text Box 79"/>
            <p:cNvSpPr txBox="1">
              <a:spLocks noChangeArrowheads="1"/>
            </p:cNvSpPr>
            <p:nvPr/>
          </p:nvSpPr>
          <p:spPr bwMode="auto">
            <a:xfrm>
              <a:off x="1351236" y="1335869"/>
              <a:ext cx="164294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问题</a:t>
              </a:r>
            </a:p>
          </p:txBody>
        </p:sp>
      </p:grpSp>
      <p:grpSp>
        <p:nvGrpSpPr>
          <p:cNvPr id="28" name="组合 27"/>
          <p:cNvGrpSpPr/>
          <p:nvPr/>
        </p:nvGrpSpPr>
        <p:grpSpPr>
          <a:xfrm>
            <a:off x="774309" y="2141182"/>
            <a:ext cx="11067171" cy="1367771"/>
            <a:chOff x="1360240" y="2533651"/>
            <a:chExt cx="5917743" cy="1200150"/>
          </a:xfrm>
        </p:grpSpPr>
        <p:sp>
          <p:nvSpPr>
            <p:cNvPr id="29" name="矩形: 圆角 28"/>
            <p:cNvSpPr/>
            <p:nvPr/>
          </p:nvSpPr>
          <p:spPr>
            <a:xfrm>
              <a:off x="1360240" y="2533651"/>
              <a:ext cx="5917743"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文本框 29"/>
            <p:cNvSpPr txBox="1"/>
            <p:nvPr/>
          </p:nvSpPr>
          <p:spPr>
            <a:xfrm>
              <a:off x="1519049" y="2675507"/>
              <a:ext cx="5708157" cy="891193"/>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一家跨国公司在海外拥有</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26</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家分支机构，包括总部在内，共计</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27</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家机构，该公司所有机构共有</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54320</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台计算机需要</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地址，总部向</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ICANN</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申请了一个</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B</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类地址块，现需要分配给所有的机构，如何分配？</a:t>
              </a:r>
            </a:p>
          </p:txBody>
        </p:sp>
        <p:sp>
          <p:nvSpPr>
            <p:cNvPr id="31" name="矩形: 圆角 30"/>
            <p:cNvSpPr/>
            <p:nvPr/>
          </p:nvSpPr>
          <p:spPr>
            <a:xfrm>
              <a:off x="1434686" y="2624957"/>
              <a:ext cx="5793438"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2" name="组合 31"/>
          <p:cNvGrpSpPr/>
          <p:nvPr/>
        </p:nvGrpSpPr>
        <p:grpSpPr>
          <a:xfrm>
            <a:off x="1573087" y="3802895"/>
            <a:ext cx="5957029" cy="476221"/>
            <a:chOff x="1403750" y="3593123"/>
            <a:chExt cx="5957029" cy="476221"/>
          </a:xfrm>
        </p:grpSpPr>
        <p:grpSp>
          <p:nvGrpSpPr>
            <p:cNvPr id="33" name="组合 32"/>
            <p:cNvGrpSpPr/>
            <p:nvPr/>
          </p:nvGrpSpPr>
          <p:grpSpPr>
            <a:xfrm>
              <a:off x="1403750" y="3593123"/>
              <a:ext cx="490436" cy="476221"/>
              <a:chOff x="1403750" y="3593123"/>
              <a:chExt cx="808892" cy="785446"/>
            </a:xfrm>
          </p:grpSpPr>
          <p:sp>
            <p:nvSpPr>
              <p:cNvPr id="35" name="对话气泡: 椭圆形 3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4" name="Text Box 79"/>
            <p:cNvSpPr txBox="1">
              <a:spLocks noChangeArrowheads="1"/>
            </p:cNvSpPr>
            <p:nvPr/>
          </p:nvSpPr>
          <p:spPr bwMode="auto">
            <a:xfrm>
              <a:off x="1985931" y="3593123"/>
              <a:ext cx="537484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由总部管理员统一分配，集中管理</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38" name="组合 37"/>
          <p:cNvGrpSpPr/>
          <p:nvPr/>
        </p:nvGrpSpPr>
        <p:grpSpPr>
          <a:xfrm>
            <a:off x="1573087" y="4613759"/>
            <a:ext cx="9367281" cy="882486"/>
            <a:chOff x="1403750" y="3593123"/>
            <a:chExt cx="9367281" cy="882486"/>
          </a:xfrm>
        </p:grpSpPr>
        <p:grpSp>
          <p:nvGrpSpPr>
            <p:cNvPr id="39" name="组合 38"/>
            <p:cNvGrpSpPr/>
            <p:nvPr/>
          </p:nvGrpSpPr>
          <p:grpSpPr>
            <a:xfrm>
              <a:off x="1403750" y="3593123"/>
              <a:ext cx="490436" cy="476221"/>
              <a:chOff x="1403750" y="3593123"/>
              <a:chExt cx="808892" cy="785446"/>
            </a:xfrm>
          </p:grpSpPr>
          <p:sp>
            <p:nvSpPr>
              <p:cNvPr id="41" name="对话气泡: 椭圆形 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p:cNvSpPr txBox="1">
              <a:spLocks noChangeArrowheads="1"/>
            </p:cNvSpPr>
            <p:nvPr/>
          </p:nvSpPr>
          <p:spPr bwMode="auto">
            <a:xfrm>
              <a:off x="1985931" y="3593123"/>
              <a:ext cx="8785100"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总部管理员将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地址分成</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27</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个子块，每个机构一块，各机构管理员内部自行分配。</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 name="灯片编号占位符 1">
            <a:extLst>
              <a:ext uri="{FF2B5EF4-FFF2-40B4-BE49-F238E27FC236}">
                <a16:creationId xmlns:a16="http://schemas.microsoft.com/office/drawing/2014/main" id="{3F8A6FD2-8803-4CDD-9237-C140073E0752}"/>
              </a:ext>
            </a:extLst>
          </p:cNvPr>
          <p:cNvSpPr>
            <a:spLocks noGrp="1"/>
          </p:cNvSpPr>
          <p:nvPr>
            <p:ph type="sldNum" sz="quarter" idx="12"/>
          </p:nvPr>
        </p:nvSpPr>
        <p:spPr/>
        <p:txBody>
          <a:bodyPr/>
          <a:lstStyle/>
          <a:p>
            <a:fld id="{91F2D4EF-46D4-4764-B373-FC59CD1D281E}" type="slidenum">
              <a:rPr lang="zh-CN" altLang="en-US" smtClean="0"/>
              <a:t>80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84326"/>
                                        </p:tgtEl>
                                        <p:attrNameLst>
                                          <p:attrName>style.visibility</p:attrName>
                                        </p:attrNameLst>
                                      </p:cBhvr>
                                      <p:to>
                                        <p:strVal val="visible"/>
                                      </p:to>
                                    </p:set>
                                    <p:animEffect transition="in" filter="blinds(horizontal)">
                                      <p:cBhvr>
                                        <p:cTn id="25" dur="500"/>
                                        <p:tgtEl>
                                          <p:spTgt spid="1843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184328"/>
                                        </p:tgtEl>
                                        <p:attrNameLst>
                                          <p:attrName>style.visibility</p:attrName>
                                        </p:attrNameLst>
                                      </p:cBhvr>
                                      <p:to>
                                        <p:strVal val="visible"/>
                                      </p:to>
                                    </p:set>
                                    <p:animEffect transition="in" filter="strips(downLeft)">
                                      <p:cBhvr>
                                        <p:cTn id="34" dur="500"/>
                                        <p:tgtEl>
                                          <p:spTgt spid="184328"/>
                                        </p:tgtEl>
                                      </p:cBhvr>
                                    </p:animEffec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184329"/>
                                        </p:tgtEl>
                                        <p:attrNameLst>
                                          <p:attrName>style.visibility</p:attrName>
                                        </p:attrNameLst>
                                      </p:cBhvr>
                                      <p:to>
                                        <p:strVal val="visible"/>
                                      </p:to>
                                    </p:set>
                                    <p:animEffect transition="in" filter="blinds(horizontal)">
                                      <p:cBhvr>
                                        <p:cTn id="38" dur="500"/>
                                        <p:tgtEl>
                                          <p:spTgt spid="184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p:bldP spid="18432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3962" y="1161"/>
            <a:ext cx="7699909" cy="2065661"/>
            <a:chOff x="703264" y="1946585"/>
            <a:chExt cx="10972799" cy="2824828"/>
          </a:xfrm>
        </p:grpSpPr>
        <p:sp>
          <p:nvSpPr>
            <p:cNvPr id="18" name="任意多边形: 形状 128"/>
            <p:cNvSpPr/>
            <p:nvPr/>
          </p:nvSpPr>
          <p:spPr>
            <a:xfrm>
              <a:off x="703264" y="1946585"/>
              <a:ext cx="10972799" cy="2824828"/>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9" name="组合 18"/>
            <p:cNvGrpSpPr/>
            <p:nvPr/>
          </p:nvGrpSpPr>
          <p:grpSpPr>
            <a:xfrm>
              <a:off x="899795" y="2124553"/>
              <a:ext cx="10582183" cy="2395900"/>
              <a:chOff x="1050713" y="2509081"/>
              <a:chExt cx="10582183" cy="2395900"/>
            </a:xfrm>
            <a:effectLst>
              <a:outerShdw blurRad="63500" sx="101000" sy="101000" algn="ctr" rotWithShape="0">
                <a:prstClr val="black">
                  <a:alpha val="38000"/>
                </a:prstClr>
              </a:outerShdw>
            </a:effectLst>
          </p:grpSpPr>
          <p:sp>
            <p:nvSpPr>
              <p:cNvPr id="20" name="任意多边形: 形状 130"/>
              <p:cNvSpPr/>
              <p:nvPr/>
            </p:nvSpPr>
            <p:spPr>
              <a:xfrm>
                <a:off x="1050713" y="2509082"/>
                <a:ext cx="10582183" cy="2395899"/>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1" name="任意多边形: 形状 13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2" name="文本框 21"/>
          <p:cNvSpPr txBox="1"/>
          <p:nvPr/>
        </p:nvSpPr>
        <p:spPr>
          <a:xfrm>
            <a:off x="352615" y="367466"/>
            <a:ext cx="5933351"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某机构获得</a:t>
            </a:r>
            <a:r>
              <a:rPr kumimoji="1" lang="en-US" altLang="zh-CN"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a:t>
            </a:r>
            <a:r>
              <a:rPr kumimoji="1" lang="en-US" altLang="zh-CN"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类某一类地址块，数万台机器</a:t>
            </a:r>
          </a:p>
        </p:txBody>
      </p:sp>
      <p:sp>
        <p:nvSpPr>
          <p:cNvPr id="23" name="文本框 22"/>
          <p:cNvSpPr txBox="1"/>
          <p:nvPr/>
        </p:nvSpPr>
        <p:spPr>
          <a:xfrm>
            <a:off x="352615" y="892395"/>
            <a:ext cx="4739438"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如何配置？如何隔离？</a:t>
            </a:r>
          </a:p>
        </p:txBody>
      </p:sp>
      <p:sp>
        <p:nvSpPr>
          <p:cNvPr id="24" name="文本框 23"/>
          <p:cNvSpPr txBox="1"/>
          <p:nvPr/>
        </p:nvSpPr>
        <p:spPr>
          <a:xfrm>
            <a:off x="352980" y="1349357"/>
            <a:ext cx="4739438"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子网内流量如何管理？</a:t>
            </a:r>
          </a:p>
        </p:txBody>
      </p:sp>
      <p:pic>
        <p:nvPicPr>
          <p:cNvPr id="25" name="图片 37"/>
          <p:cNvPicPr>
            <a:picLocks noChangeAspect="1" noChangeArrowheads="1"/>
          </p:cNvPicPr>
          <p:nvPr/>
        </p:nvPicPr>
        <p:blipFill>
          <a:blip r:embed="rId3" cstate="print">
            <a:clrChange>
              <a:clrFrom>
                <a:srgbClr val="FDFBFE"/>
              </a:clrFrom>
              <a:clrTo>
                <a:srgbClr val="FDFBFE">
                  <a:alpha val="0"/>
                </a:srgbClr>
              </a:clrTo>
            </a:clrChange>
            <a:extLst>
              <a:ext uri="{28A0092B-C50C-407E-A947-70E740481C1C}">
                <a14:useLocalDpi xmlns:a14="http://schemas.microsoft.com/office/drawing/2010/main" val="0"/>
              </a:ext>
            </a:extLst>
          </a:blip>
          <a:srcRect/>
          <a:stretch>
            <a:fillRect/>
          </a:stretch>
        </p:blipFill>
        <p:spPr bwMode="auto">
          <a:xfrm>
            <a:off x="6217998" y="624652"/>
            <a:ext cx="1585873" cy="125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4"/>
          <p:cNvSpPr>
            <a:spLocks noChangeArrowheads="1"/>
          </p:cNvSpPr>
          <p:nvPr/>
        </p:nvSpPr>
        <p:spPr bwMode="auto">
          <a:xfrm>
            <a:off x="794565" y="2412095"/>
            <a:ext cx="6580022"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800" dirty="0">
                <a:solidFill>
                  <a:srgbClr val="C00000"/>
                </a:solidFill>
                <a:latin typeface="思源黑体 CN Medium" panose="020B0600000000000000" pitchFamily="34" charset="-122"/>
                <a:ea typeface="思源黑体 CN Medium" panose="020B0600000000000000" pitchFamily="34" charset="-122"/>
                <a:cs typeface="Arial" panose="020B0704020202020204" pitchFamily="34" charset="0"/>
              </a:rPr>
              <a:t>从主机号中借用一部分位数作为子网号</a:t>
            </a:r>
            <a:endParaRPr lang="zh-CN" altLang="en-US" sz="2800" u="none" dirty="0">
              <a:solidFill>
                <a:srgbClr val="C00000"/>
              </a:solidFill>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nvGrpSpPr>
          <p:cNvPr id="45" name="组合 44"/>
          <p:cNvGrpSpPr/>
          <p:nvPr/>
        </p:nvGrpSpPr>
        <p:grpSpPr>
          <a:xfrm>
            <a:off x="7941782" y="527101"/>
            <a:ext cx="4571598" cy="1356206"/>
            <a:chOff x="612314" y="5299868"/>
            <a:chExt cx="4164043" cy="1640264"/>
          </a:xfrm>
        </p:grpSpPr>
        <p:sp>
          <p:nvSpPr>
            <p:cNvPr id="46" name="矩形: 圆角 47"/>
            <p:cNvSpPr/>
            <p:nvPr/>
          </p:nvSpPr>
          <p:spPr>
            <a:xfrm>
              <a:off x="612314" y="5299868"/>
              <a:ext cx="3900545" cy="840055"/>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1050"/>
            </a:p>
          </p:txBody>
        </p:sp>
        <p:sp>
          <p:nvSpPr>
            <p:cNvPr id="47" name="Text Box 79"/>
            <p:cNvSpPr txBox="1">
              <a:spLocks noChangeArrowheads="1"/>
            </p:cNvSpPr>
            <p:nvPr/>
          </p:nvSpPr>
          <p:spPr bwMode="auto">
            <a:xfrm>
              <a:off x="732525" y="5355396"/>
              <a:ext cx="4043832" cy="158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32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地址分块、分散管理！</a:t>
              </a:r>
            </a:p>
          </p:txBody>
        </p:sp>
      </p:gr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89" y="3003755"/>
            <a:ext cx="6654805" cy="947774"/>
          </a:xfrm>
          <a:prstGeom prst="rect">
            <a:avLst/>
          </a:prstGeom>
        </p:spPr>
      </p:pic>
      <p:sp>
        <p:nvSpPr>
          <p:cNvPr id="16" name="Text Box 20">
            <a:extLst>
              <a:ext uri="{FF2B5EF4-FFF2-40B4-BE49-F238E27FC236}">
                <a16:creationId xmlns:a16="http://schemas.microsoft.com/office/drawing/2014/main" id="{2ABD9565-B3E0-4EA9-81FE-DE0964725D93}"/>
              </a:ext>
            </a:extLst>
          </p:cNvPr>
          <p:cNvSpPr txBox="1">
            <a:spLocks noChangeArrowheads="1"/>
          </p:cNvSpPr>
          <p:nvPr/>
        </p:nvSpPr>
        <p:spPr bwMode="auto">
          <a:xfrm>
            <a:off x="328648" y="4791179"/>
            <a:ext cx="77041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800" dirty="0">
                <a:solidFill>
                  <a:srgbClr val="FF0000"/>
                </a:solidFill>
                <a:ea typeface="楷体" panose="02010609060101010101" pitchFamily="49" charset="-122"/>
                <a:cs typeface="Arial" panose="020B0604020202020204" pitchFamily="34" charset="0"/>
              </a:rPr>
              <a:t>管理员划分好子网后，当用户拿到一个</a:t>
            </a:r>
            <a:r>
              <a:rPr lang="en-US" altLang="zh-CN" sz="2800" dirty="0">
                <a:solidFill>
                  <a:srgbClr val="FF0000"/>
                </a:solidFill>
                <a:ea typeface="楷体" panose="02010609060101010101" pitchFamily="49" charset="-122"/>
                <a:cs typeface="Arial" panose="020B0604020202020204" pitchFamily="34" charset="0"/>
              </a:rPr>
              <a:t>IP</a:t>
            </a:r>
            <a:r>
              <a:rPr lang="zh-CN" altLang="en-US" sz="2800" dirty="0">
                <a:solidFill>
                  <a:srgbClr val="FF0000"/>
                </a:solidFill>
                <a:ea typeface="楷体" panose="02010609060101010101" pitchFamily="49" charset="-122"/>
                <a:cs typeface="Arial" panose="020B0604020202020204" pitchFamily="34" charset="0"/>
              </a:rPr>
              <a:t>地址，</a:t>
            </a:r>
            <a:endParaRPr lang="en-US" altLang="zh-CN" sz="2800" dirty="0">
              <a:solidFill>
                <a:srgbClr val="FF0000"/>
              </a:solidFill>
              <a:ea typeface="楷体" panose="02010609060101010101" pitchFamily="49" charset="-122"/>
              <a:cs typeface="Arial" panose="020B0604020202020204" pitchFamily="34" charset="0"/>
            </a:endParaRPr>
          </a:p>
          <a:p>
            <a:r>
              <a:rPr lang="zh-CN" altLang="en-US" sz="2800" dirty="0">
                <a:solidFill>
                  <a:srgbClr val="FF0000"/>
                </a:solidFill>
                <a:ea typeface="楷体" panose="02010609060101010101" pitchFamily="49" charset="-122"/>
                <a:cs typeface="Arial" panose="020B0604020202020204" pitchFamily="34" charset="0"/>
              </a:rPr>
              <a:t>用户怎么知道被借用了多少位来作为子网号？</a:t>
            </a:r>
            <a:endParaRPr lang="en-US" altLang="zh-CN" sz="2800" dirty="0">
              <a:solidFill>
                <a:srgbClr val="FF0000"/>
              </a:solidFill>
              <a:ea typeface="楷体" panose="02010609060101010101" pitchFamily="49" charset="-122"/>
              <a:cs typeface="Arial" panose="020B0604020202020204" pitchFamily="34" charset="0"/>
            </a:endParaRPr>
          </a:p>
          <a:p>
            <a:r>
              <a:rPr lang="zh-CN" altLang="en-US" sz="2800" dirty="0">
                <a:solidFill>
                  <a:srgbClr val="FF0000"/>
                </a:solidFill>
                <a:ea typeface="楷体" panose="02010609060101010101" pitchFamily="49" charset="-122"/>
                <a:cs typeface="Arial" panose="020B0604020202020204" pitchFamily="34" charset="0"/>
              </a:rPr>
              <a:t>通过子网掩码</a:t>
            </a:r>
          </a:p>
        </p:txBody>
      </p:sp>
      <p:pic>
        <p:nvPicPr>
          <p:cNvPr id="3" name="图片 2">
            <a:extLst>
              <a:ext uri="{FF2B5EF4-FFF2-40B4-BE49-F238E27FC236}">
                <a16:creationId xmlns:a16="http://schemas.microsoft.com/office/drawing/2014/main" id="{41215775-6321-4C7B-86CC-028ACA9710A4}"/>
              </a:ext>
            </a:extLst>
          </p:cNvPr>
          <p:cNvPicPr>
            <a:picLocks noChangeAspect="1"/>
          </p:cNvPicPr>
          <p:nvPr/>
        </p:nvPicPr>
        <p:blipFill>
          <a:blip r:embed="rId5"/>
          <a:stretch>
            <a:fillRect/>
          </a:stretch>
        </p:blipFill>
        <p:spPr>
          <a:xfrm>
            <a:off x="8013322" y="1766949"/>
            <a:ext cx="3951094" cy="4974694"/>
          </a:xfrm>
          <a:prstGeom prst="rect">
            <a:avLst/>
          </a:prstGeom>
        </p:spPr>
      </p:pic>
      <p:sp>
        <p:nvSpPr>
          <p:cNvPr id="2" name="灯片编号占位符 1">
            <a:extLst>
              <a:ext uri="{FF2B5EF4-FFF2-40B4-BE49-F238E27FC236}">
                <a16:creationId xmlns:a16="http://schemas.microsoft.com/office/drawing/2014/main" id="{FC984C67-9B48-4B15-8455-A0F1EB166D49}"/>
              </a:ext>
            </a:extLst>
          </p:cNvPr>
          <p:cNvSpPr>
            <a:spLocks noGrp="1"/>
          </p:cNvSpPr>
          <p:nvPr>
            <p:ph type="sldNum" sz="quarter" idx="12"/>
          </p:nvPr>
        </p:nvSpPr>
        <p:spPr/>
        <p:txBody>
          <a:bodyPr/>
          <a:lstStyle/>
          <a:p>
            <a:fld id="{91F2D4EF-46D4-4764-B373-FC59CD1D281E}" type="slidenum">
              <a:rPr lang="zh-CN" altLang="en-US" smtClean="0"/>
              <a:t>81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53" presetClass="entr" presetSubtype="16"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2"/>
          <p:cNvSpPr>
            <a:spLocks noChangeArrowheads="1"/>
          </p:cNvSpPr>
          <p:nvPr/>
        </p:nvSpPr>
        <p:spPr bwMode="auto">
          <a:xfrm>
            <a:off x="5993766" y="2755583"/>
            <a:ext cx="3411538" cy="438150"/>
          </a:xfrm>
          <a:prstGeom prst="rect">
            <a:avLst/>
          </a:prstGeom>
          <a:solidFill>
            <a:srgbClr val="CCECFF"/>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16" name="Rectangle 2"/>
          <p:cNvSpPr>
            <a:spLocks noChangeArrowheads="1"/>
          </p:cNvSpPr>
          <p:nvPr/>
        </p:nvSpPr>
        <p:spPr bwMode="auto">
          <a:xfrm>
            <a:off x="5979478" y="2755583"/>
            <a:ext cx="1706562" cy="438150"/>
          </a:xfrm>
          <a:prstGeom prst="rect">
            <a:avLst/>
          </a:prstGeom>
          <a:solidFill>
            <a:schemeClr val="accent6">
              <a:lumMod val="60000"/>
              <a:lumOff val="40000"/>
            </a:schemeClr>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18" name="Line 5"/>
          <p:cNvSpPr>
            <a:spLocks noChangeShapeType="1"/>
          </p:cNvSpPr>
          <p:nvPr/>
        </p:nvSpPr>
        <p:spPr bwMode="auto">
          <a:xfrm flipV="1">
            <a:off x="2707640" y="3468370"/>
            <a:ext cx="328612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9" name="Line 6"/>
          <p:cNvSpPr>
            <a:spLocks noChangeShapeType="1"/>
          </p:cNvSpPr>
          <p:nvPr/>
        </p:nvSpPr>
        <p:spPr bwMode="auto">
          <a:xfrm flipV="1">
            <a:off x="7692390" y="3468370"/>
            <a:ext cx="1681163" cy="0"/>
          </a:xfrm>
          <a:prstGeom prst="line">
            <a:avLst/>
          </a:prstGeom>
          <a:noFill/>
          <a:ln w="1270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0" name="Line 7"/>
          <p:cNvSpPr>
            <a:spLocks noChangeShapeType="1"/>
          </p:cNvSpPr>
          <p:nvPr/>
        </p:nvSpPr>
        <p:spPr bwMode="auto">
          <a:xfrm flipV="1">
            <a:off x="5993765" y="3468370"/>
            <a:ext cx="169227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5" name="Rectangle 12"/>
          <p:cNvSpPr>
            <a:spLocks noChangeArrowheads="1"/>
          </p:cNvSpPr>
          <p:nvPr/>
        </p:nvSpPr>
        <p:spPr bwMode="auto">
          <a:xfrm>
            <a:off x="3769678" y="3368358"/>
            <a:ext cx="1095375" cy="247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27" name="Rectangle 14"/>
          <p:cNvSpPr>
            <a:spLocks noChangeArrowheads="1"/>
          </p:cNvSpPr>
          <p:nvPr/>
        </p:nvSpPr>
        <p:spPr bwMode="auto">
          <a:xfrm>
            <a:off x="3849053" y="3295333"/>
            <a:ext cx="8985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网络号</a:t>
            </a:r>
          </a:p>
        </p:txBody>
      </p:sp>
      <p:sp>
        <p:nvSpPr>
          <p:cNvPr id="33" name="Rectangle 15"/>
          <p:cNvSpPr>
            <a:spLocks noChangeArrowheads="1"/>
          </p:cNvSpPr>
          <p:nvPr/>
        </p:nvSpPr>
        <p:spPr bwMode="auto">
          <a:xfrm>
            <a:off x="2699703" y="2766695"/>
            <a:ext cx="3275012" cy="417513"/>
          </a:xfrm>
          <a:prstGeom prst="rect">
            <a:avLst/>
          </a:prstGeom>
          <a:solidFill>
            <a:srgbClr val="FEF6E5"/>
          </a:solidFill>
          <a:ln>
            <a:solidFill>
              <a:schemeClr val="accent6">
                <a:lumMod val="75000"/>
              </a:schemeClr>
            </a:solid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34" name="Rectangle 16"/>
          <p:cNvSpPr>
            <a:spLocks noChangeArrowheads="1"/>
          </p:cNvSpPr>
          <p:nvPr/>
        </p:nvSpPr>
        <p:spPr bwMode="auto">
          <a:xfrm>
            <a:off x="3904615" y="2784158"/>
            <a:ext cx="85286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net-id</a:t>
            </a:r>
          </a:p>
        </p:txBody>
      </p:sp>
      <p:sp>
        <p:nvSpPr>
          <p:cNvPr id="35" name="Rectangle 17"/>
          <p:cNvSpPr>
            <a:spLocks noChangeArrowheads="1"/>
          </p:cNvSpPr>
          <p:nvPr/>
        </p:nvSpPr>
        <p:spPr bwMode="auto">
          <a:xfrm>
            <a:off x="8127365" y="2785745"/>
            <a:ext cx="97937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host-id</a:t>
            </a:r>
          </a:p>
        </p:txBody>
      </p:sp>
      <p:sp>
        <p:nvSpPr>
          <p:cNvPr id="36" name="Rectangle 18"/>
          <p:cNvSpPr>
            <a:spLocks noChangeArrowheads="1"/>
          </p:cNvSpPr>
          <p:nvPr/>
        </p:nvSpPr>
        <p:spPr bwMode="auto">
          <a:xfrm>
            <a:off x="1145540" y="2766695"/>
            <a:ext cx="1418210" cy="3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三级 </a:t>
            </a:r>
            <a:r>
              <a:rPr kumimoji="1" lang="en-US" altLang="zh-CN" u="none" dirty="0">
                <a:latin typeface="思源黑体 CN Medium" panose="020B0600000000000000" pitchFamily="34" charset="-122"/>
                <a:ea typeface="思源黑体 CN Medium" panose="020B0600000000000000" pitchFamily="34" charset="-122"/>
                <a:cs typeface="Arial" panose="020B0704020202020204" pitchFamily="34" charset="0"/>
              </a:rPr>
              <a:t>IP </a:t>
            </a:r>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地址</a:t>
            </a:r>
          </a:p>
        </p:txBody>
      </p:sp>
      <p:sp>
        <p:nvSpPr>
          <p:cNvPr id="37" name="Rectangle 19"/>
          <p:cNvSpPr>
            <a:spLocks noChangeArrowheads="1"/>
          </p:cNvSpPr>
          <p:nvPr/>
        </p:nvSpPr>
        <p:spPr bwMode="auto">
          <a:xfrm>
            <a:off x="8195628" y="3368358"/>
            <a:ext cx="839787" cy="271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38" name="Line 20"/>
          <p:cNvSpPr>
            <a:spLocks noChangeShapeType="1"/>
          </p:cNvSpPr>
          <p:nvPr/>
        </p:nvSpPr>
        <p:spPr bwMode="auto">
          <a:xfrm>
            <a:off x="5993765" y="2753076"/>
            <a:ext cx="0" cy="4254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9" name="Rectangle 21"/>
          <p:cNvSpPr>
            <a:spLocks noChangeArrowheads="1"/>
          </p:cNvSpPr>
          <p:nvPr/>
        </p:nvSpPr>
        <p:spPr bwMode="auto">
          <a:xfrm>
            <a:off x="8160011" y="3306087"/>
            <a:ext cx="8985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主机号</a:t>
            </a:r>
          </a:p>
        </p:txBody>
      </p:sp>
      <p:sp>
        <p:nvSpPr>
          <p:cNvPr id="40" name="Rectangle 22"/>
          <p:cNvSpPr>
            <a:spLocks noChangeArrowheads="1"/>
          </p:cNvSpPr>
          <p:nvPr/>
        </p:nvSpPr>
        <p:spPr bwMode="auto">
          <a:xfrm>
            <a:off x="6450965" y="3358833"/>
            <a:ext cx="839788" cy="269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41" name="Line 23"/>
          <p:cNvSpPr>
            <a:spLocks noChangeShapeType="1"/>
          </p:cNvSpPr>
          <p:nvPr/>
        </p:nvSpPr>
        <p:spPr bwMode="auto">
          <a:xfrm>
            <a:off x="7692390" y="2752408"/>
            <a:ext cx="0" cy="42703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grpSp>
        <p:nvGrpSpPr>
          <p:cNvPr id="42" name="Group 24"/>
          <p:cNvGrpSpPr/>
          <p:nvPr/>
        </p:nvGrpSpPr>
        <p:grpSpPr bwMode="auto">
          <a:xfrm>
            <a:off x="6247765" y="2784157"/>
            <a:ext cx="1273487" cy="903811"/>
            <a:chOff x="3514" y="2412"/>
            <a:chExt cx="849" cy="603"/>
          </a:xfrm>
        </p:grpSpPr>
        <p:sp>
          <p:nvSpPr>
            <p:cNvPr id="43" name="Rectangle 25"/>
            <p:cNvSpPr>
              <a:spLocks noChangeArrowheads="1"/>
            </p:cNvSpPr>
            <p:nvPr/>
          </p:nvSpPr>
          <p:spPr bwMode="auto">
            <a:xfrm>
              <a:off x="3514" y="2412"/>
              <a:ext cx="84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subnet-id</a:t>
              </a:r>
            </a:p>
          </p:txBody>
        </p:sp>
        <p:sp>
          <p:nvSpPr>
            <p:cNvPr id="44" name="Rectangle 26"/>
            <p:cNvSpPr>
              <a:spLocks noChangeArrowheads="1"/>
            </p:cNvSpPr>
            <p:nvPr/>
          </p:nvSpPr>
          <p:spPr bwMode="auto">
            <a:xfrm>
              <a:off x="3624" y="2765"/>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子网号</a:t>
              </a:r>
            </a:p>
          </p:txBody>
        </p:sp>
      </p:grpSp>
      <p:sp>
        <p:nvSpPr>
          <p:cNvPr id="45" name="Line 27"/>
          <p:cNvSpPr>
            <a:spLocks noChangeShapeType="1"/>
          </p:cNvSpPr>
          <p:nvPr/>
        </p:nvSpPr>
        <p:spPr bwMode="auto">
          <a:xfrm>
            <a:off x="2685415" y="3230245"/>
            <a:ext cx="0" cy="3714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6" name="Line 28"/>
          <p:cNvSpPr>
            <a:spLocks noChangeShapeType="1"/>
          </p:cNvSpPr>
          <p:nvPr/>
        </p:nvSpPr>
        <p:spPr bwMode="auto">
          <a:xfrm>
            <a:off x="7692390" y="3230245"/>
            <a:ext cx="0" cy="4095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Rectangle 29"/>
          <p:cNvSpPr>
            <a:spLocks noChangeArrowheads="1"/>
          </p:cNvSpPr>
          <p:nvPr/>
        </p:nvSpPr>
        <p:spPr bwMode="auto">
          <a:xfrm>
            <a:off x="1307465" y="3803333"/>
            <a:ext cx="1096006" cy="3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a:latin typeface="思源黑体 CN Medium" panose="020B0600000000000000" pitchFamily="34" charset="-122"/>
                <a:ea typeface="思源黑体 CN Medium" panose="020B0600000000000000" pitchFamily="34" charset="-122"/>
                <a:cs typeface="Arial" panose="020B0704020202020204" pitchFamily="34" charset="0"/>
              </a:rPr>
              <a:t>子网掩码</a:t>
            </a:r>
          </a:p>
        </p:txBody>
      </p:sp>
      <p:grpSp>
        <p:nvGrpSpPr>
          <p:cNvPr id="4" name="组合 3"/>
          <p:cNvGrpSpPr/>
          <p:nvPr/>
        </p:nvGrpSpPr>
        <p:grpSpPr>
          <a:xfrm>
            <a:off x="1145540" y="1045845"/>
            <a:ext cx="8259763" cy="935038"/>
            <a:chOff x="161925" y="1476375"/>
            <a:chExt cx="8259763" cy="935038"/>
          </a:xfrm>
        </p:grpSpPr>
        <p:sp>
          <p:nvSpPr>
            <p:cNvPr id="17" name="Rectangle 3"/>
            <p:cNvSpPr>
              <a:spLocks noChangeArrowheads="1"/>
            </p:cNvSpPr>
            <p:nvPr/>
          </p:nvSpPr>
          <p:spPr bwMode="auto">
            <a:xfrm>
              <a:off x="1690688" y="1973263"/>
              <a:ext cx="6718300" cy="438150"/>
            </a:xfrm>
            <a:prstGeom prst="rect">
              <a:avLst/>
            </a:prstGeom>
            <a:solidFill>
              <a:srgbClr val="CCECFF"/>
            </a:solidFill>
            <a:ln w="12700">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21" name="Rectangle 8"/>
            <p:cNvSpPr>
              <a:spLocks noChangeArrowheads="1"/>
            </p:cNvSpPr>
            <p:nvPr/>
          </p:nvSpPr>
          <p:spPr bwMode="auto">
            <a:xfrm>
              <a:off x="1703388" y="1985963"/>
              <a:ext cx="3298825" cy="419100"/>
            </a:xfrm>
            <a:prstGeom prst="rect">
              <a:avLst/>
            </a:prstGeom>
            <a:solidFill>
              <a:srgbClr val="FEF6E5"/>
            </a:solidFill>
            <a:ln>
              <a:solidFill>
                <a:srgbClr val="009FF6"/>
              </a:solid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22" name="Rectangle 9"/>
            <p:cNvSpPr>
              <a:spLocks noChangeArrowheads="1"/>
            </p:cNvSpPr>
            <p:nvPr/>
          </p:nvSpPr>
          <p:spPr bwMode="auto">
            <a:xfrm>
              <a:off x="2492375" y="2006600"/>
              <a:ext cx="15732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a:latin typeface="思源黑体 CN Medium" panose="020B0600000000000000" pitchFamily="34" charset="-122"/>
                  <a:ea typeface="思源黑体 CN Medium" panose="020B0600000000000000" pitchFamily="34" charset="-122"/>
                  <a:cs typeface="Arial" panose="020B0704020202020204" pitchFamily="34" charset="0"/>
                </a:rPr>
                <a:t>网络号 </a:t>
              </a:r>
              <a:r>
                <a:rPr kumimoji="1"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net-id</a:t>
              </a:r>
            </a:p>
          </p:txBody>
        </p:sp>
        <p:sp>
          <p:nvSpPr>
            <p:cNvPr id="23" name="Rectangle 10"/>
            <p:cNvSpPr>
              <a:spLocks noChangeArrowheads="1"/>
            </p:cNvSpPr>
            <p:nvPr/>
          </p:nvSpPr>
          <p:spPr bwMode="auto">
            <a:xfrm>
              <a:off x="5891213" y="2006600"/>
              <a:ext cx="1760034"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主机号 </a:t>
              </a: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host-id</a:t>
              </a:r>
            </a:p>
          </p:txBody>
        </p:sp>
        <p:sp>
          <p:nvSpPr>
            <p:cNvPr id="24" name="Rectangle 11"/>
            <p:cNvSpPr>
              <a:spLocks noChangeArrowheads="1"/>
            </p:cNvSpPr>
            <p:nvPr/>
          </p:nvSpPr>
          <p:spPr bwMode="auto">
            <a:xfrm>
              <a:off x="161925" y="1985963"/>
              <a:ext cx="150018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两级 </a:t>
              </a: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IP </a:t>
              </a: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地址</a:t>
              </a:r>
            </a:p>
          </p:txBody>
        </p:sp>
        <p:sp>
          <p:nvSpPr>
            <p:cNvPr id="26" name="Line 13"/>
            <p:cNvSpPr>
              <a:spLocks noChangeShapeType="1"/>
            </p:cNvSpPr>
            <p:nvPr/>
          </p:nvSpPr>
          <p:spPr bwMode="auto">
            <a:xfrm>
              <a:off x="5010150" y="1981200"/>
              <a:ext cx="0" cy="4286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8" name="Line 30"/>
            <p:cNvSpPr>
              <a:spLocks noChangeShapeType="1"/>
            </p:cNvSpPr>
            <p:nvPr/>
          </p:nvSpPr>
          <p:spPr bwMode="auto">
            <a:xfrm>
              <a:off x="1701800" y="1709738"/>
              <a:ext cx="3290888"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9" name="Line 31"/>
            <p:cNvSpPr>
              <a:spLocks noChangeShapeType="1"/>
            </p:cNvSpPr>
            <p:nvPr/>
          </p:nvSpPr>
          <p:spPr bwMode="auto">
            <a:xfrm>
              <a:off x="1701800" y="151130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0" name="Line 32"/>
            <p:cNvSpPr>
              <a:spLocks noChangeShapeType="1"/>
            </p:cNvSpPr>
            <p:nvPr/>
          </p:nvSpPr>
          <p:spPr bwMode="auto">
            <a:xfrm>
              <a:off x="8408988" y="1511300"/>
              <a:ext cx="0" cy="3619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1" name="Rectangle 33"/>
            <p:cNvSpPr>
              <a:spLocks noChangeArrowheads="1"/>
            </p:cNvSpPr>
            <p:nvPr/>
          </p:nvSpPr>
          <p:spPr bwMode="auto">
            <a:xfrm>
              <a:off x="2684463" y="1476375"/>
              <a:ext cx="1382712"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因特网部分</a:t>
              </a:r>
            </a:p>
          </p:txBody>
        </p:sp>
        <p:sp>
          <p:nvSpPr>
            <p:cNvPr id="52" name="Line 34"/>
            <p:cNvSpPr>
              <a:spLocks noChangeShapeType="1"/>
            </p:cNvSpPr>
            <p:nvPr/>
          </p:nvSpPr>
          <p:spPr bwMode="auto">
            <a:xfrm>
              <a:off x="5035550" y="1709738"/>
              <a:ext cx="3386138"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3" name="Rectangle 35"/>
            <p:cNvSpPr>
              <a:spLocks noChangeArrowheads="1"/>
            </p:cNvSpPr>
            <p:nvPr/>
          </p:nvSpPr>
          <p:spPr bwMode="auto">
            <a:xfrm>
              <a:off x="6083300" y="1476375"/>
              <a:ext cx="1141413"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本地部分</a:t>
              </a:r>
            </a:p>
          </p:txBody>
        </p:sp>
        <p:sp>
          <p:nvSpPr>
            <p:cNvPr id="58" name="Line 36"/>
            <p:cNvSpPr>
              <a:spLocks noChangeShapeType="1"/>
            </p:cNvSpPr>
            <p:nvPr/>
          </p:nvSpPr>
          <p:spPr bwMode="auto">
            <a:xfrm>
              <a:off x="5010150" y="151130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59" name="Line 37"/>
          <p:cNvSpPr>
            <a:spLocks noChangeShapeType="1"/>
          </p:cNvSpPr>
          <p:nvPr/>
        </p:nvSpPr>
        <p:spPr bwMode="auto">
          <a:xfrm flipV="1">
            <a:off x="2685415" y="2461895"/>
            <a:ext cx="3303588" cy="1111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0" name="Line 38"/>
          <p:cNvSpPr>
            <a:spLocks noChangeShapeType="1"/>
          </p:cNvSpPr>
          <p:nvPr/>
        </p:nvSpPr>
        <p:spPr bwMode="auto">
          <a:xfrm>
            <a:off x="2685415" y="227457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1" name="Line 39"/>
          <p:cNvSpPr>
            <a:spLocks noChangeShapeType="1"/>
          </p:cNvSpPr>
          <p:nvPr/>
        </p:nvSpPr>
        <p:spPr bwMode="auto">
          <a:xfrm>
            <a:off x="9392603" y="2274570"/>
            <a:ext cx="0" cy="3619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2" name="Rectangle 40"/>
          <p:cNvSpPr>
            <a:spLocks noChangeArrowheads="1"/>
          </p:cNvSpPr>
          <p:nvPr/>
        </p:nvSpPr>
        <p:spPr bwMode="auto">
          <a:xfrm>
            <a:off x="3668078" y="2274570"/>
            <a:ext cx="1382712"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因特网部分</a:t>
            </a:r>
          </a:p>
        </p:txBody>
      </p:sp>
      <p:sp>
        <p:nvSpPr>
          <p:cNvPr id="63" name="Line 41"/>
          <p:cNvSpPr>
            <a:spLocks noChangeShapeType="1"/>
          </p:cNvSpPr>
          <p:nvPr/>
        </p:nvSpPr>
        <p:spPr bwMode="auto">
          <a:xfrm flipV="1">
            <a:off x="6019165" y="2461895"/>
            <a:ext cx="3373438" cy="1111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4" name="Rectangle 42"/>
          <p:cNvSpPr>
            <a:spLocks noChangeArrowheads="1"/>
          </p:cNvSpPr>
          <p:nvPr/>
        </p:nvSpPr>
        <p:spPr bwMode="auto">
          <a:xfrm>
            <a:off x="7066915" y="2274570"/>
            <a:ext cx="1141413"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本地部分</a:t>
            </a:r>
          </a:p>
        </p:txBody>
      </p:sp>
      <p:sp>
        <p:nvSpPr>
          <p:cNvPr id="65" name="Line 43"/>
          <p:cNvSpPr>
            <a:spLocks noChangeShapeType="1"/>
          </p:cNvSpPr>
          <p:nvPr/>
        </p:nvSpPr>
        <p:spPr bwMode="auto">
          <a:xfrm>
            <a:off x="5993765" y="227457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6" name="Line 44"/>
          <p:cNvSpPr>
            <a:spLocks noChangeShapeType="1"/>
          </p:cNvSpPr>
          <p:nvPr/>
        </p:nvSpPr>
        <p:spPr bwMode="auto">
          <a:xfrm>
            <a:off x="5993765" y="3279458"/>
            <a:ext cx="0" cy="4286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7" name="Line 45"/>
          <p:cNvSpPr>
            <a:spLocks noChangeShapeType="1"/>
          </p:cNvSpPr>
          <p:nvPr/>
        </p:nvSpPr>
        <p:spPr bwMode="auto">
          <a:xfrm>
            <a:off x="9392603" y="3230245"/>
            <a:ext cx="0" cy="4286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Rectangle 46"/>
          <p:cNvSpPr>
            <a:spLocks noChangeArrowheads="1"/>
          </p:cNvSpPr>
          <p:nvPr/>
        </p:nvSpPr>
        <p:spPr bwMode="auto">
          <a:xfrm>
            <a:off x="1221893" y="4569773"/>
            <a:ext cx="1326838" cy="63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划分子网时</a:t>
            </a:r>
          </a:p>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的网络地址</a:t>
            </a:r>
          </a:p>
        </p:txBody>
      </p:sp>
      <p:sp>
        <p:nvSpPr>
          <p:cNvPr id="69" name="Rectangle 47"/>
          <p:cNvSpPr>
            <a:spLocks noChangeArrowheads="1"/>
          </p:cNvSpPr>
          <p:nvPr/>
        </p:nvSpPr>
        <p:spPr bwMode="auto">
          <a:xfrm>
            <a:off x="7678103" y="3835083"/>
            <a:ext cx="1701800" cy="476250"/>
          </a:xfrm>
          <a:prstGeom prst="rect">
            <a:avLst/>
          </a:prstGeom>
          <a:solidFill>
            <a:srgbClr val="CCECFF"/>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70" name="Rectangle 48"/>
          <p:cNvSpPr>
            <a:spLocks noChangeArrowheads="1"/>
          </p:cNvSpPr>
          <p:nvPr/>
        </p:nvSpPr>
        <p:spPr bwMode="auto">
          <a:xfrm>
            <a:off x="2709228" y="3835083"/>
            <a:ext cx="4968875" cy="4762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nvGrpSpPr>
          <p:cNvPr id="71" name="Group 49"/>
          <p:cNvGrpSpPr/>
          <p:nvPr/>
        </p:nvGrpSpPr>
        <p:grpSpPr bwMode="auto">
          <a:xfrm>
            <a:off x="2774455" y="3820085"/>
            <a:ext cx="6624148" cy="460380"/>
            <a:chOff x="1187" y="3082"/>
            <a:chExt cx="4416" cy="307"/>
          </a:xfrm>
        </p:grpSpPr>
        <p:sp>
          <p:nvSpPr>
            <p:cNvPr id="72" name="Rectangle 50"/>
            <p:cNvSpPr>
              <a:spLocks noChangeArrowheads="1"/>
            </p:cNvSpPr>
            <p:nvPr/>
          </p:nvSpPr>
          <p:spPr bwMode="auto">
            <a:xfrm>
              <a:off x="1187" y="3082"/>
              <a:ext cx="338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1 1 1 1 1 1 1 1 1 1 1 1 1 1 1 1</a:t>
              </a:r>
              <a:r>
                <a:rPr kumimoji="1" lang="en-US" altLang="zh-CN" sz="2270" u="none" dirty="0">
                  <a:latin typeface="思源黑体 CN Medium" panose="020B0600000000000000" pitchFamily="34" charset="-122"/>
                  <a:ea typeface="思源黑体 CN Medium" panose="020B0600000000000000" pitchFamily="34" charset="-122"/>
                  <a:cs typeface="Arial" panose="020B0704020202020204" pitchFamily="34" charset="0"/>
                </a:rPr>
                <a:t> </a:t>
              </a:r>
              <a:r>
                <a:rPr kumimoji="1" lang="en-US" altLang="zh-CN" u="none" dirty="0">
                  <a:latin typeface="思源黑体 CN Medium" panose="020B0600000000000000" pitchFamily="34" charset="-122"/>
                  <a:ea typeface="思源黑体 CN Medium" panose="020B0600000000000000" pitchFamily="34" charset="-122"/>
                  <a:cs typeface="Arial" panose="020B0704020202020204" pitchFamily="34" charset="0"/>
                </a:rPr>
                <a:t>1 1 1 1 </a:t>
              </a: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1 1 1 </a:t>
              </a:r>
            </a:p>
          </p:txBody>
        </p:sp>
        <p:sp>
          <p:nvSpPr>
            <p:cNvPr id="73" name="Rectangle 51"/>
            <p:cNvSpPr>
              <a:spLocks noChangeArrowheads="1"/>
            </p:cNvSpPr>
            <p:nvPr/>
          </p:nvSpPr>
          <p:spPr bwMode="auto">
            <a:xfrm>
              <a:off x="4485" y="3138"/>
              <a:ext cx="111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 0 0 0 0 0 0 0</a:t>
              </a:r>
            </a:p>
          </p:txBody>
        </p:sp>
      </p:grpSp>
      <p:sp>
        <p:nvSpPr>
          <p:cNvPr id="74" name="Line 52"/>
          <p:cNvSpPr>
            <a:spLocks noChangeShapeType="1"/>
          </p:cNvSpPr>
          <p:nvPr/>
        </p:nvSpPr>
        <p:spPr bwMode="auto">
          <a:xfrm>
            <a:off x="5993765" y="3835083"/>
            <a:ext cx="1588" cy="4762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Rectangle 53"/>
          <p:cNvSpPr>
            <a:spLocks noChangeArrowheads="1"/>
          </p:cNvSpPr>
          <p:nvPr/>
        </p:nvSpPr>
        <p:spPr bwMode="auto">
          <a:xfrm>
            <a:off x="7678103" y="4651058"/>
            <a:ext cx="1701800" cy="476250"/>
          </a:xfrm>
          <a:prstGeom prst="rect">
            <a:avLst/>
          </a:prstGeom>
          <a:solidFill>
            <a:srgbClr val="CCECFF"/>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76" name="Rectangle 54"/>
          <p:cNvSpPr>
            <a:spLocks noChangeArrowheads="1"/>
          </p:cNvSpPr>
          <p:nvPr/>
        </p:nvSpPr>
        <p:spPr bwMode="auto">
          <a:xfrm>
            <a:off x="2709228" y="4651058"/>
            <a:ext cx="4968875" cy="4762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77" name="Line 55"/>
          <p:cNvSpPr>
            <a:spLocks noChangeShapeType="1"/>
          </p:cNvSpPr>
          <p:nvPr/>
        </p:nvSpPr>
        <p:spPr bwMode="auto">
          <a:xfrm>
            <a:off x="5993765" y="4651058"/>
            <a:ext cx="1588" cy="4762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8" name="Rectangle 56"/>
          <p:cNvSpPr>
            <a:spLocks noChangeArrowheads="1"/>
          </p:cNvSpPr>
          <p:nvPr/>
        </p:nvSpPr>
        <p:spPr bwMode="auto">
          <a:xfrm>
            <a:off x="3934778" y="4674870"/>
            <a:ext cx="85286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net-id</a:t>
            </a:r>
          </a:p>
        </p:txBody>
      </p:sp>
      <p:sp>
        <p:nvSpPr>
          <p:cNvPr id="79" name="Rectangle 57"/>
          <p:cNvSpPr>
            <a:spLocks noChangeArrowheads="1"/>
          </p:cNvSpPr>
          <p:nvPr/>
        </p:nvSpPr>
        <p:spPr bwMode="auto">
          <a:xfrm>
            <a:off x="6181090" y="4674870"/>
            <a:ext cx="1272849"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subnet-id</a:t>
            </a:r>
          </a:p>
        </p:txBody>
      </p:sp>
      <p:sp>
        <p:nvSpPr>
          <p:cNvPr id="80" name="Rectangle 58"/>
          <p:cNvSpPr>
            <a:spLocks noChangeArrowheads="1"/>
          </p:cNvSpPr>
          <p:nvPr/>
        </p:nvSpPr>
        <p:spPr bwMode="auto">
          <a:xfrm>
            <a:off x="7692390" y="4674870"/>
            <a:ext cx="16525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host-id </a:t>
            </a:r>
            <a:r>
              <a:rPr kumimoji="1" lang="zh-CN" altLang="en-US" u="none">
                <a:latin typeface="思源黑体 CN Medium" panose="020B0600000000000000" pitchFamily="34" charset="-122"/>
                <a:ea typeface="思源黑体 CN Medium" panose="020B0600000000000000" pitchFamily="34" charset="-122"/>
                <a:cs typeface="Arial" panose="020B0704020202020204" pitchFamily="34" charset="0"/>
              </a:rPr>
              <a:t>为全 </a:t>
            </a:r>
            <a:r>
              <a:rPr kumimoji="1"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0</a:t>
            </a:r>
          </a:p>
        </p:txBody>
      </p:sp>
      <p:sp>
        <p:nvSpPr>
          <p:cNvPr id="81" name="Line 59"/>
          <p:cNvSpPr>
            <a:spLocks noChangeShapeType="1"/>
          </p:cNvSpPr>
          <p:nvPr/>
        </p:nvSpPr>
        <p:spPr bwMode="auto">
          <a:xfrm>
            <a:off x="2709228" y="5386070"/>
            <a:ext cx="4968875" cy="0"/>
          </a:xfrm>
          <a:prstGeom prst="line">
            <a:avLst/>
          </a:prstGeom>
          <a:noFill/>
          <a:ln w="5715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144" name="组合 143"/>
          <p:cNvGrpSpPr/>
          <p:nvPr/>
        </p:nvGrpSpPr>
        <p:grpSpPr>
          <a:xfrm>
            <a:off x="629529" y="58186"/>
            <a:ext cx="4199645" cy="987480"/>
            <a:chOff x="658104" y="373146"/>
            <a:chExt cx="4199645" cy="987480"/>
          </a:xfrm>
        </p:grpSpPr>
        <p:grpSp>
          <p:nvGrpSpPr>
            <p:cNvPr id="145" name="组合 144"/>
            <p:cNvGrpSpPr/>
            <p:nvPr/>
          </p:nvGrpSpPr>
          <p:grpSpPr>
            <a:xfrm>
              <a:off x="1080814" y="763297"/>
              <a:ext cx="3776935" cy="597273"/>
              <a:chOff x="1839058" y="1058437"/>
              <a:chExt cx="3776935" cy="597273"/>
            </a:xfrm>
          </p:grpSpPr>
          <p:sp>
            <p:nvSpPr>
              <p:cNvPr id="147"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982944" y="1070935"/>
                <a:ext cx="20901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子网掩码</a:t>
                </a:r>
              </a:p>
            </p:txBody>
          </p:sp>
        </p:grpSp>
        <p:pic>
          <p:nvPicPr>
            <p:cNvPr id="146" name="图片 145"/>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87" name="Rectangle 60"/>
          <p:cNvSpPr>
            <a:spLocks noChangeArrowheads="1"/>
          </p:cNvSpPr>
          <p:nvPr/>
        </p:nvSpPr>
        <p:spPr bwMode="auto">
          <a:xfrm>
            <a:off x="2606448" y="3247708"/>
            <a:ext cx="6854825" cy="566738"/>
          </a:xfrm>
          <a:prstGeom prst="rect">
            <a:avLst/>
          </a:prstGeom>
          <a:solidFill>
            <a:srgbClr val="FEF6E5"/>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lang="en-US" altLang="zh-CN" sz="3400" u="none" dirty="0">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nvGrpSpPr>
          <p:cNvPr id="2" name="组合 1"/>
          <p:cNvGrpSpPr/>
          <p:nvPr/>
        </p:nvGrpSpPr>
        <p:grpSpPr>
          <a:xfrm>
            <a:off x="2035854" y="3201671"/>
            <a:ext cx="7775575" cy="2978312"/>
            <a:chOff x="1052239" y="3665699"/>
            <a:chExt cx="7775575" cy="2978312"/>
          </a:xfrm>
        </p:grpSpPr>
        <p:sp>
          <p:nvSpPr>
            <p:cNvPr id="84" name="Rectangle 4"/>
            <p:cNvSpPr txBox="1">
              <a:spLocks noChangeArrowheads="1"/>
            </p:cNvSpPr>
            <p:nvPr/>
          </p:nvSpPr>
          <p:spPr>
            <a:xfrm>
              <a:off x="1052239" y="5978848"/>
              <a:ext cx="7775575" cy="665163"/>
            </a:xfrm>
            <a:prstGeom prst="rect">
              <a:avLst/>
            </a:prstGeom>
          </p:spPr>
          <p:txBody>
            <a:bodyPr wrap="none"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000" dirty="0">
                  <a:latin typeface="思源黑体 CN Medium" panose="020B0600000000000000" pitchFamily="34" charset="-122"/>
                  <a:ea typeface="思源黑体 CN Medium" panose="020B0600000000000000" pitchFamily="34" charset="-122"/>
                  <a:cs typeface="Arial" panose="020B0704020202020204" pitchFamily="34" charset="0"/>
                </a:rPr>
                <a:t>(IP </a:t>
              </a:r>
              <a:r>
                <a:rPr lang="zh-CN" altLang="en-US" sz="3000" dirty="0">
                  <a:latin typeface="思源黑体 CN Medium" panose="020B0600000000000000" pitchFamily="34" charset="-122"/>
                  <a:ea typeface="思源黑体 CN Medium" panose="020B0600000000000000" pitchFamily="34" charset="-122"/>
                  <a:cs typeface="Arial" panose="020B0704020202020204" pitchFamily="34" charset="0"/>
                </a:rPr>
                <a:t>地址</a:t>
              </a:r>
              <a:r>
                <a:rPr lang="en-US" altLang="zh-CN" sz="3000" dirty="0">
                  <a:latin typeface="思源黑体 CN Medium" panose="020B0600000000000000" pitchFamily="34" charset="-122"/>
                  <a:ea typeface="思源黑体 CN Medium" panose="020B0600000000000000" pitchFamily="34" charset="-122"/>
                  <a:cs typeface="Arial" panose="020B0704020202020204" pitchFamily="34" charset="0"/>
                </a:rPr>
                <a:t>) AND (</a:t>
              </a:r>
              <a:r>
                <a:rPr lang="zh-CN" altLang="en-US" sz="3000" dirty="0">
                  <a:latin typeface="思源黑体 CN Medium" panose="020B0600000000000000" pitchFamily="34" charset="-122"/>
                  <a:ea typeface="思源黑体 CN Medium" panose="020B0600000000000000" pitchFamily="34" charset="-122"/>
                  <a:cs typeface="Arial" panose="020B0704020202020204" pitchFamily="34" charset="0"/>
                </a:rPr>
                <a:t>子网掩码</a:t>
              </a:r>
              <a:r>
                <a:rPr lang="en-US" altLang="zh-CN" sz="3000" dirty="0">
                  <a:latin typeface="思源黑体 CN Medium" panose="020B0600000000000000" pitchFamily="34" charset="-122"/>
                  <a:ea typeface="思源黑体 CN Medium" panose="020B0600000000000000" pitchFamily="34" charset="-122"/>
                  <a:cs typeface="Arial" panose="020B0704020202020204" pitchFamily="34" charset="0"/>
                </a:rPr>
                <a:t>) =</a:t>
              </a:r>
              <a:r>
                <a:rPr lang="zh-CN" altLang="en-US" sz="3000" dirty="0">
                  <a:latin typeface="思源黑体 CN Medium" panose="020B0600000000000000" pitchFamily="34" charset="-122"/>
                  <a:ea typeface="思源黑体 CN Medium" panose="020B0600000000000000" pitchFamily="34" charset="-122"/>
                  <a:cs typeface="Arial" panose="020B0704020202020204" pitchFamily="34" charset="0"/>
                </a:rPr>
                <a:t>网络地址</a:t>
              </a:r>
            </a:p>
          </p:txBody>
        </p:sp>
        <p:sp>
          <p:nvSpPr>
            <p:cNvPr id="85" name="Rectangle 60"/>
            <p:cNvSpPr>
              <a:spLocks noChangeArrowheads="1"/>
            </p:cNvSpPr>
            <p:nvPr/>
          </p:nvSpPr>
          <p:spPr bwMode="auto">
            <a:xfrm>
              <a:off x="1690688" y="3665699"/>
              <a:ext cx="6854825" cy="566738"/>
            </a:xfrm>
            <a:prstGeom prst="rect">
              <a:avLst/>
            </a:prstGeom>
            <a:solidFill>
              <a:srgbClr val="FEF6E5"/>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en-US" altLang="zh-CN" sz="3400" u="none" dirty="0">
                  <a:latin typeface="思源黑体 CN Medium" panose="020B0600000000000000" pitchFamily="34" charset="-122"/>
                  <a:ea typeface="思源黑体 CN Medium" panose="020B0600000000000000" pitchFamily="34" charset="-122"/>
                  <a:cs typeface="Arial" panose="020B0704020202020204" pitchFamily="34" charset="0"/>
                </a:rPr>
                <a:t>AND</a:t>
              </a:r>
            </a:p>
          </p:txBody>
        </p:sp>
        <p:sp>
          <p:nvSpPr>
            <p:cNvPr id="86" name="AutoShape 61"/>
            <p:cNvSpPr>
              <a:spLocks noChangeArrowheads="1"/>
            </p:cNvSpPr>
            <p:nvPr/>
          </p:nvSpPr>
          <p:spPr bwMode="auto">
            <a:xfrm>
              <a:off x="4722608" y="4666779"/>
              <a:ext cx="641350" cy="474662"/>
            </a:xfrm>
            <a:prstGeom prst="downArrow">
              <a:avLst>
                <a:gd name="adj1" fmla="val 50000"/>
                <a:gd name="adj2" fmla="val 25000"/>
              </a:avLst>
            </a:prstGeom>
            <a:solidFill>
              <a:schemeClr val="accent1"/>
            </a:solidFill>
            <a:ln w="9525">
              <a:noFill/>
              <a:miter lim="800000"/>
            </a:ln>
          </p:spPr>
          <p:txBody>
            <a:bodyPr vert="eaVert"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sp>
        <p:nvSpPr>
          <p:cNvPr id="3" name="任意多边形 2"/>
          <p:cNvSpPr/>
          <p:nvPr/>
        </p:nvSpPr>
        <p:spPr>
          <a:xfrm>
            <a:off x="1747203" y="2712443"/>
            <a:ext cx="6691312" cy="3327400"/>
          </a:xfrm>
          <a:custGeom>
            <a:avLst/>
            <a:gdLst>
              <a:gd name="connsiteX0" fmla="*/ 927100 w 6604000"/>
              <a:gd name="connsiteY0" fmla="*/ 0 h 3327400"/>
              <a:gd name="connsiteX1" fmla="*/ 927100 w 6604000"/>
              <a:gd name="connsiteY1" fmla="*/ 2463800 h 3327400"/>
              <a:gd name="connsiteX2" fmla="*/ 0 w 6604000"/>
              <a:gd name="connsiteY2" fmla="*/ 2463800 h 3327400"/>
              <a:gd name="connsiteX3" fmla="*/ 0 w 6604000"/>
              <a:gd name="connsiteY3" fmla="*/ 3327400 h 3327400"/>
              <a:gd name="connsiteX4" fmla="*/ 6604000 w 6604000"/>
              <a:gd name="connsiteY4" fmla="*/ 3327400 h 3327400"/>
              <a:gd name="connsiteX5" fmla="*/ 6604000 w 6604000"/>
              <a:gd name="connsiteY5" fmla="*/ 2413000 h 3327400"/>
              <a:gd name="connsiteX6" fmla="*/ 5880100 w 6604000"/>
              <a:gd name="connsiteY6" fmla="*/ 2413000 h 3327400"/>
              <a:gd name="connsiteX7" fmla="*/ 5880100 w 6604000"/>
              <a:gd name="connsiteY7" fmla="*/ 12700 h 3327400"/>
              <a:gd name="connsiteX8" fmla="*/ 927100 w 6604000"/>
              <a:gd name="connsiteY8" fmla="*/ 0 h 332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4000" h="3327400">
                <a:moveTo>
                  <a:pt x="927100" y="0"/>
                </a:moveTo>
                <a:lnTo>
                  <a:pt x="927100" y="2463800"/>
                </a:lnTo>
                <a:lnTo>
                  <a:pt x="0" y="2463800"/>
                </a:lnTo>
                <a:lnTo>
                  <a:pt x="0" y="3327400"/>
                </a:lnTo>
                <a:lnTo>
                  <a:pt x="6604000" y="3327400"/>
                </a:lnTo>
                <a:lnTo>
                  <a:pt x="6604000" y="2413000"/>
                </a:lnTo>
                <a:lnTo>
                  <a:pt x="5880100" y="2413000"/>
                </a:lnTo>
                <a:lnTo>
                  <a:pt x="5880100" y="12700"/>
                </a:lnTo>
                <a:lnTo>
                  <a:pt x="927100" y="0"/>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41300" y="6209030"/>
            <a:ext cx="11564620" cy="560070"/>
            <a:chOff x="1791494" y="2533650"/>
            <a:chExt cx="5486489" cy="1200150"/>
          </a:xfrm>
        </p:grpSpPr>
        <p:sp>
          <p:nvSpPr>
            <p:cNvPr id="6" name="矩形: 圆角 2"/>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文本框 6"/>
            <p:cNvSpPr txBox="1"/>
            <p:nvPr/>
          </p:nvSpPr>
          <p:spPr>
            <a:xfrm>
              <a:off x="1946663" y="2675354"/>
              <a:ext cx="5281461" cy="854529"/>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子网掩码：将网络号和子网号相应的位置全置</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1</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，主机号相应的位置全置</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，即可得到子网掩码</a:t>
              </a:r>
            </a:p>
          </p:txBody>
        </p:sp>
        <p:sp>
          <p:nvSpPr>
            <p:cNvPr id="8" name="矩形: 圆角 4"/>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9" name="灯片编号占位符 8">
            <a:extLst>
              <a:ext uri="{FF2B5EF4-FFF2-40B4-BE49-F238E27FC236}">
                <a16:creationId xmlns:a16="http://schemas.microsoft.com/office/drawing/2014/main" id="{999AFC51-0035-4A05-A099-A0ECD05A9BD8}"/>
              </a:ext>
            </a:extLst>
          </p:cNvPr>
          <p:cNvSpPr>
            <a:spLocks noGrp="1"/>
          </p:cNvSpPr>
          <p:nvPr>
            <p:ph type="sldNum" sz="quarter" idx="12"/>
          </p:nvPr>
        </p:nvSpPr>
        <p:spPr/>
        <p:txBody>
          <a:bodyPr/>
          <a:lstStyle/>
          <a:p>
            <a:fld id="{91F2D4EF-46D4-4764-B373-FC59CD1D281E}" type="slidenum">
              <a:rPr lang="zh-CN" altLang="en-US" smtClean="0"/>
              <a:t>82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0" presetClass="entr" presetSubtype="0" fill="hold" grpId="1"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par>
                          <p:cTn id="67" fill="hold">
                            <p:stCondLst>
                              <p:cond delay="0"/>
                            </p:stCondLst>
                            <p:childTnLst>
                              <p:par>
                                <p:cTn id="68" presetID="35" presetClass="emph" presetSubtype="0" repeatCount="3000" fill="hold" nodeType="afterEffect">
                                  <p:stCondLst>
                                    <p:cond delay="0"/>
                                  </p:stCondLst>
                                  <p:childTnLst>
                                    <p:anim calcmode="discrete" valueType="str">
                                      <p:cBhvr>
                                        <p:cTn id="69" dur="1000" fill="hold"/>
                                        <p:tgtEl>
                                          <p:spTgt spid="42"/>
                                        </p:tgtEl>
                                        <p:attrNameLst>
                                          <p:attrName>style.visibility</p:attrName>
                                        </p:attrNameLst>
                                      </p:cBhvr>
                                      <p:tavLst>
                                        <p:tav tm="0">
                                          <p:val>
                                            <p:strVal val="hidden"/>
                                          </p:val>
                                        </p:tav>
                                        <p:tav tm="50000">
                                          <p:val>
                                            <p:strVal val="visible"/>
                                          </p:val>
                                        </p:tav>
                                      </p:tavLst>
                                    </p:anim>
                                  </p:childTnLst>
                                </p:cTn>
                              </p:par>
                              <p:par>
                                <p:cTn id="70" presetID="35" presetClass="emph" presetSubtype="0" repeatCount="3000" fill="hold" grpId="0" nodeType="withEffect">
                                  <p:stCondLst>
                                    <p:cond delay="0"/>
                                  </p:stCondLst>
                                  <p:childTnLst>
                                    <p:anim calcmode="discrete" valueType="str">
                                      <p:cBhvr>
                                        <p:cTn id="71"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7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74"/>
                                        </p:tgtEl>
                                        <p:attrNameLst>
                                          <p:attrName>style.visibility</p:attrName>
                                        </p:attrNameLst>
                                      </p:cBhvr>
                                      <p:to>
                                        <p:strVal val="visible"/>
                                      </p:to>
                                    </p:set>
                                  </p:childTnLst>
                                </p:cTn>
                              </p:par>
                            </p:childTnLst>
                          </p:cTn>
                        </p:par>
                        <p:par>
                          <p:cTn id="84" fill="hold">
                            <p:stCondLst>
                              <p:cond delay="0"/>
                            </p:stCondLst>
                            <p:childTnLst>
                              <p:par>
                                <p:cTn id="85" presetID="35" presetClass="emph" presetSubtype="0" repeatCount="3000" fill="hold" nodeType="afterEffect">
                                  <p:stCondLst>
                                    <p:cond delay="500"/>
                                  </p:stCondLst>
                                  <p:childTnLst>
                                    <p:anim calcmode="discrete" valueType="str">
                                      <p:cBhvr>
                                        <p:cTn id="86" dur="1000" fill="hold"/>
                                        <p:tgtEl>
                                          <p:spTgt spid="71"/>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childTnLst>
                          </p:cTn>
                        </p:par>
                        <p:par>
                          <p:cTn id="105" fill="hold">
                            <p:stCondLst>
                              <p:cond delay="0"/>
                            </p:stCondLst>
                            <p:childTnLst>
                              <p:par>
                                <p:cTn id="106" presetID="35" presetClass="emph" presetSubtype="0" repeatCount="3000" fill="hold" grpId="1" nodeType="afterEffect">
                                  <p:stCondLst>
                                    <p:cond delay="500"/>
                                  </p:stCondLst>
                                  <p:childTnLst>
                                    <p:anim calcmode="discrete" valueType="str">
                                      <p:cBhvr>
                                        <p:cTn id="107" dur="1000" fill="hold"/>
                                        <p:tgtEl>
                                          <p:spTgt spid="68"/>
                                        </p:tgtEl>
                                        <p:attrNameLst>
                                          <p:attrName>style.visibility</p:attrName>
                                        </p:attrNameLst>
                                      </p:cBhvr>
                                      <p:tavLst>
                                        <p:tav tm="0">
                                          <p:val>
                                            <p:strVal val="hidden"/>
                                          </p:val>
                                        </p:tav>
                                        <p:tav tm="50000">
                                          <p:val>
                                            <p:strVal val="visible"/>
                                          </p:val>
                                        </p:tav>
                                      </p:tavLst>
                                    </p:anim>
                                  </p:childTnLst>
                                </p:cTn>
                              </p:par>
                              <p:par>
                                <p:cTn id="108" presetID="35" presetClass="emph" presetSubtype="0" repeatCount="3000" fill="hold" grpId="1" nodeType="withEffect">
                                  <p:stCondLst>
                                    <p:cond delay="500"/>
                                  </p:stCondLst>
                                  <p:childTnLst>
                                    <p:anim calcmode="discrete" valueType="str">
                                      <p:cBhvr>
                                        <p:cTn id="109" dur="1000" fill="hold"/>
                                        <p:tgtEl>
                                          <p:spTgt spid="78"/>
                                        </p:tgtEl>
                                        <p:attrNameLst>
                                          <p:attrName>style.visibility</p:attrName>
                                        </p:attrNameLst>
                                      </p:cBhvr>
                                      <p:tavLst>
                                        <p:tav tm="0">
                                          <p:val>
                                            <p:strVal val="hidden"/>
                                          </p:val>
                                        </p:tav>
                                        <p:tav tm="50000">
                                          <p:val>
                                            <p:strVal val="visible"/>
                                          </p:val>
                                        </p:tav>
                                      </p:tavLst>
                                    </p:anim>
                                  </p:childTnLst>
                                </p:cTn>
                              </p:par>
                              <p:par>
                                <p:cTn id="110" presetID="35" presetClass="emph" presetSubtype="0" repeatCount="3000" fill="hold" grpId="1" nodeType="withEffect">
                                  <p:stCondLst>
                                    <p:cond delay="500"/>
                                  </p:stCondLst>
                                  <p:childTnLst>
                                    <p:anim calcmode="discrete" valueType="str">
                                      <p:cBhvr>
                                        <p:cTn id="111" dur="1000" fill="hold"/>
                                        <p:tgtEl>
                                          <p:spTgt spid="79"/>
                                        </p:tgtEl>
                                        <p:attrNameLst>
                                          <p:attrName>style.visibility</p:attrName>
                                        </p:attrNameLst>
                                      </p:cBhvr>
                                      <p:tavLst>
                                        <p:tav tm="0">
                                          <p:val>
                                            <p:strVal val="hidden"/>
                                          </p:val>
                                        </p:tav>
                                        <p:tav tm="50000">
                                          <p:val>
                                            <p:strVal val="visible"/>
                                          </p:val>
                                        </p:tav>
                                      </p:tavLst>
                                    </p:anim>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childTnLst>
                          </p:cTn>
                        </p:par>
                        <p:par>
                          <p:cTn id="116" fill="hold">
                            <p:stCondLst>
                              <p:cond delay="2000"/>
                            </p:stCondLst>
                            <p:childTnLst>
                              <p:par>
                                <p:cTn id="117" presetID="10" presetClass="entr" presetSubtype="0" fill="hold" nodeType="after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
                                        </p:tgtEl>
                                        <p:attrNameLst>
                                          <p:attrName>style.visibility</p:attrName>
                                        </p:attrNameLst>
                                      </p:cBhvr>
                                      <p:to>
                                        <p:strVal val="visible"/>
                                      </p:to>
                                    </p:set>
                                    <p:animEffect transition="in" filter="fade">
                                      <p:cBhvr>
                                        <p:cTn id="124" dur="500"/>
                                        <p:tgtEl>
                                          <p:spTgt spid="3"/>
                                        </p:tgtEl>
                                      </p:cBhvr>
                                    </p:animEffect>
                                  </p:childTnLst>
                                </p:cTn>
                              </p:par>
                            </p:childTnLst>
                          </p:cTn>
                        </p:par>
                        <p:par>
                          <p:cTn id="125" fill="hold">
                            <p:stCondLst>
                              <p:cond delay="500"/>
                            </p:stCondLst>
                            <p:childTnLst>
                              <p:par>
                                <p:cTn id="126" presetID="26" presetClass="emph" presetSubtype="0" repeatCount="3000" fill="hold" grpId="1" nodeType="afterEffect">
                                  <p:stCondLst>
                                    <p:cond delay="0"/>
                                  </p:stCondLst>
                                  <p:childTnLst>
                                    <p:animEffect transition="out" filter="fade">
                                      <p:cBhvr>
                                        <p:cTn id="127" dur="500" tmFilter="0, 0; .2, .5; .8, .5; 1, 0"/>
                                        <p:tgtEl>
                                          <p:spTgt spid="3"/>
                                        </p:tgtEl>
                                      </p:cBhvr>
                                    </p:animEffect>
                                    <p:animScale>
                                      <p:cBhvr>
                                        <p:cTn id="12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16" grpId="0" bldLvl="0" animBg="1"/>
      <p:bldP spid="16" grpId="1" bldLvl="0" animBg="1"/>
      <p:bldP spid="25" grpId="0" bldLvl="0" animBg="1"/>
      <p:bldP spid="27" grpId="0"/>
      <p:bldP spid="33" grpId="0" bldLvl="0" animBg="1"/>
      <p:bldP spid="34" grpId="0"/>
      <p:bldP spid="35" grpId="0"/>
      <p:bldP spid="36" grpId="0"/>
      <p:bldP spid="37" grpId="0" bldLvl="0" animBg="1"/>
      <p:bldP spid="39" grpId="0"/>
      <p:bldP spid="40" grpId="0" bldLvl="0" animBg="1"/>
      <p:bldP spid="47" grpId="0"/>
      <p:bldP spid="62" grpId="0" bldLvl="0" animBg="1"/>
      <p:bldP spid="64" grpId="0" bldLvl="0" animBg="1"/>
      <p:bldP spid="68" grpId="0"/>
      <p:bldP spid="68" grpId="1"/>
      <p:bldP spid="69" grpId="0" bldLvl="0" animBg="1"/>
      <p:bldP spid="70" grpId="0" bldLvl="0" animBg="1"/>
      <p:bldP spid="75" grpId="0" bldLvl="0" animBg="1"/>
      <p:bldP spid="76" grpId="0" bldLvl="0" animBg="1"/>
      <p:bldP spid="78" grpId="0"/>
      <p:bldP spid="78" grpId="1"/>
      <p:bldP spid="79" grpId="0"/>
      <p:bldP spid="79" grpId="1"/>
      <p:bldP spid="80" grpId="0"/>
      <p:bldP spid="87" grpId="0" bldLvl="0" animBg="1"/>
      <p:bldP spid="3" grpId="0" bldLvl="0" animBg="1"/>
      <p:bldP spid="3" grpId="1"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组合 143"/>
          <p:cNvGrpSpPr/>
          <p:nvPr/>
        </p:nvGrpSpPr>
        <p:grpSpPr>
          <a:xfrm>
            <a:off x="629529" y="315996"/>
            <a:ext cx="4280302" cy="1007402"/>
            <a:chOff x="658104" y="373146"/>
            <a:chExt cx="4280302" cy="1007402"/>
          </a:xfrm>
        </p:grpSpPr>
        <p:grpSp>
          <p:nvGrpSpPr>
            <p:cNvPr id="145" name="组合 144"/>
            <p:cNvGrpSpPr/>
            <p:nvPr/>
          </p:nvGrpSpPr>
          <p:grpSpPr>
            <a:xfrm>
              <a:off x="1080814" y="763297"/>
              <a:ext cx="3857592" cy="617251"/>
              <a:chOff x="1839058" y="1058437"/>
              <a:chExt cx="3857592" cy="617251"/>
            </a:xfrm>
          </p:grpSpPr>
          <p:sp>
            <p:nvSpPr>
              <p:cNvPr id="147"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628625" y="1090913"/>
                <a:ext cx="30680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子网掩码作用</a:t>
                </a:r>
              </a:p>
            </p:txBody>
          </p:sp>
        </p:grpSp>
        <p:pic>
          <p:nvPicPr>
            <p:cNvPr id="146" name="图片 145"/>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82" name="组合 81"/>
          <p:cNvGrpSpPr/>
          <p:nvPr/>
        </p:nvGrpSpPr>
        <p:grpSpPr>
          <a:xfrm>
            <a:off x="514846" y="1515207"/>
            <a:ext cx="2380755" cy="525841"/>
            <a:chOff x="720965" y="1303980"/>
            <a:chExt cx="2273214" cy="502089"/>
          </a:xfrm>
        </p:grpSpPr>
        <p:grpSp>
          <p:nvGrpSpPr>
            <p:cNvPr id="83" name="组合 82"/>
            <p:cNvGrpSpPr/>
            <p:nvPr/>
          </p:nvGrpSpPr>
          <p:grpSpPr>
            <a:xfrm>
              <a:off x="720965" y="1303980"/>
              <a:ext cx="370792" cy="475865"/>
              <a:chOff x="707874" y="1296608"/>
              <a:chExt cx="308484" cy="283828"/>
            </a:xfrm>
          </p:grpSpPr>
          <p:sp>
            <p:nvSpPr>
              <p:cNvPr id="86" name="平行四边形 85"/>
              <p:cNvSpPr/>
              <p:nvPr/>
            </p:nvSpPr>
            <p:spPr>
              <a:xfrm>
                <a:off x="707874" y="1296608"/>
                <a:ext cx="206112" cy="283827"/>
              </a:xfrm>
              <a:prstGeom prst="parallelogram">
                <a:avLst>
                  <a:gd name="adj" fmla="val 6110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7" name="平行四边形 86"/>
              <p:cNvSpPr/>
              <p:nvPr/>
            </p:nvSpPr>
            <p:spPr>
              <a:xfrm>
                <a:off x="811614" y="1296608"/>
                <a:ext cx="204744" cy="283828"/>
              </a:xfrm>
              <a:prstGeom prst="parallelogram">
                <a:avLst>
                  <a:gd name="adj" fmla="val 6149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4" name="流程图: 手动输入 6"/>
            <p:cNvSpPr/>
            <p:nvPr/>
          </p:nvSpPr>
          <p:spPr>
            <a:xfrm rot="5400000" flipV="1">
              <a:off x="1535183" y="759952"/>
              <a:ext cx="475861" cy="15690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5" name="Text Box 79"/>
            <p:cNvSpPr txBox="1">
              <a:spLocks noChangeArrowheads="1"/>
            </p:cNvSpPr>
            <p:nvPr/>
          </p:nvSpPr>
          <p:spPr bwMode="auto">
            <a:xfrm>
              <a:off x="1351236" y="1335869"/>
              <a:ext cx="164294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作用</a:t>
              </a:r>
            </a:p>
          </p:txBody>
        </p:sp>
      </p:grpSp>
      <p:grpSp>
        <p:nvGrpSpPr>
          <p:cNvPr id="88" name="组合 87"/>
          <p:cNvGrpSpPr/>
          <p:nvPr/>
        </p:nvGrpSpPr>
        <p:grpSpPr>
          <a:xfrm>
            <a:off x="2548076" y="1444136"/>
            <a:ext cx="8004100" cy="652918"/>
            <a:chOff x="612316" y="5296240"/>
            <a:chExt cx="2661329" cy="2322859"/>
          </a:xfrm>
        </p:grpSpPr>
        <p:sp>
          <p:nvSpPr>
            <p:cNvPr id="89" name="矩形: 圆角 47"/>
            <p:cNvSpPr/>
            <p:nvPr/>
          </p:nvSpPr>
          <p:spPr>
            <a:xfrm>
              <a:off x="612316" y="5299868"/>
              <a:ext cx="2661329" cy="2317419"/>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90" name="Text Box 79"/>
            <p:cNvSpPr txBox="1">
              <a:spLocks noChangeArrowheads="1"/>
            </p:cNvSpPr>
            <p:nvPr/>
          </p:nvSpPr>
          <p:spPr bwMode="auto">
            <a:xfrm>
              <a:off x="669645" y="5296240"/>
              <a:ext cx="2524451" cy="232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对外隐藏子网的存在，对内指示网络号和子网号的位置</a:t>
              </a:r>
            </a:p>
          </p:txBody>
        </p:sp>
      </p:grpSp>
      <p:sp>
        <p:nvSpPr>
          <p:cNvPr id="91" name="Rectangle 4"/>
          <p:cNvSpPr>
            <a:spLocks noChangeArrowheads="1"/>
          </p:cNvSpPr>
          <p:nvPr/>
        </p:nvSpPr>
        <p:spPr bwMode="auto">
          <a:xfrm>
            <a:off x="2035326" y="5206683"/>
            <a:ext cx="77755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  ★  </a:t>
            </a:r>
            <a:r>
              <a:rPr lang="zh-CN" altLang="en-US"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对外，网络地址是 </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172.16.0.0</a:t>
            </a:r>
          </a:p>
          <a:p>
            <a:pPr eaLnBrk="1" hangingPunct="1">
              <a:spcBef>
                <a:spcPct val="20000"/>
              </a:spcBef>
              <a:buClr>
                <a:schemeClr val="accent1"/>
              </a:buClr>
              <a:buSzPct val="65000"/>
              <a:buFont typeface="Wingdings" panose="05000000000000000000" pitchFamily="2" charset="2"/>
              <a:buNone/>
            </a:pP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  ★  </a:t>
            </a:r>
            <a:r>
              <a:rPr lang="zh-CN" altLang="en-US"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对内，存在四个子网，子网掩码为</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255.255.255.0</a:t>
            </a:r>
          </a:p>
        </p:txBody>
      </p:sp>
      <p:grpSp>
        <p:nvGrpSpPr>
          <p:cNvPr id="92" name="Group 5"/>
          <p:cNvGrpSpPr/>
          <p:nvPr/>
        </p:nvGrpSpPr>
        <p:grpSpPr bwMode="auto">
          <a:xfrm>
            <a:off x="2035326" y="2795270"/>
            <a:ext cx="7435344" cy="2122488"/>
            <a:chOff x="340" y="1026"/>
            <a:chExt cx="4956" cy="1415"/>
          </a:xfrm>
        </p:grpSpPr>
        <p:pic>
          <p:nvPicPr>
            <p:cNvPr id="93" name="Picture 6" descr="j02233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 y="1706"/>
              <a:ext cx="4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7" descr="j02233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 y="2296"/>
              <a:ext cx="45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 name="Group 8"/>
            <p:cNvGrpSpPr/>
            <p:nvPr/>
          </p:nvGrpSpPr>
          <p:grpSpPr bwMode="auto">
            <a:xfrm>
              <a:off x="2200" y="1026"/>
              <a:ext cx="1678" cy="408"/>
              <a:chOff x="1655" y="1026"/>
              <a:chExt cx="1633" cy="408"/>
            </a:xfrm>
          </p:grpSpPr>
          <p:pic>
            <p:nvPicPr>
              <p:cNvPr id="119" name="Picture 9"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0"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1"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Line 12"/>
              <p:cNvSpPr>
                <a:spLocks noChangeShapeType="1"/>
              </p:cNvSpPr>
              <p:nvPr/>
            </p:nvSpPr>
            <p:spPr bwMode="auto">
              <a:xfrm>
                <a:off x="1655" y="1434"/>
                <a:ext cx="1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3" name="Line 13"/>
              <p:cNvSpPr>
                <a:spLocks noChangeShapeType="1"/>
              </p:cNvSpPr>
              <p:nvPr/>
            </p:nvSpPr>
            <p:spPr bwMode="auto">
              <a:xfrm>
                <a:off x="1927"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4" name="Line 14"/>
              <p:cNvSpPr>
                <a:spLocks noChangeShapeType="1"/>
              </p:cNvSpPr>
              <p:nvPr/>
            </p:nvSpPr>
            <p:spPr bwMode="auto">
              <a:xfrm>
                <a:off x="2381"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5" name="Line 15"/>
              <p:cNvSpPr>
                <a:spLocks noChangeShapeType="1"/>
              </p:cNvSpPr>
              <p:nvPr/>
            </p:nvSpPr>
            <p:spPr bwMode="auto">
              <a:xfrm>
                <a:off x="2835"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nvGrpSpPr>
            <p:cNvPr id="96" name="Group 16"/>
            <p:cNvGrpSpPr/>
            <p:nvPr/>
          </p:nvGrpSpPr>
          <p:grpSpPr bwMode="auto">
            <a:xfrm>
              <a:off x="1066" y="1979"/>
              <a:ext cx="1633" cy="408"/>
              <a:chOff x="1655" y="1026"/>
              <a:chExt cx="1633" cy="408"/>
            </a:xfrm>
          </p:grpSpPr>
          <p:pic>
            <p:nvPicPr>
              <p:cNvPr id="112" name="Picture 17"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8"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9"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Line 20"/>
              <p:cNvSpPr>
                <a:spLocks noChangeShapeType="1"/>
              </p:cNvSpPr>
              <p:nvPr/>
            </p:nvSpPr>
            <p:spPr bwMode="auto">
              <a:xfrm>
                <a:off x="1655" y="1434"/>
                <a:ext cx="1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6" name="Line 21"/>
              <p:cNvSpPr>
                <a:spLocks noChangeShapeType="1"/>
              </p:cNvSpPr>
              <p:nvPr/>
            </p:nvSpPr>
            <p:spPr bwMode="auto">
              <a:xfrm>
                <a:off x="1927"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7" name="Line 22"/>
              <p:cNvSpPr>
                <a:spLocks noChangeShapeType="1"/>
              </p:cNvSpPr>
              <p:nvPr/>
            </p:nvSpPr>
            <p:spPr bwMode="auto">
              <a:xfrm>
                <a:off x="2381"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8" name="Line 23"/>
              <p:cNvSpPr>
                <a:spLocks noChangeShapeType="1"/>
              </p:cNvSpPr>
              <p:nvPr/>
            </p:nvSpPr>
            <p:spPr bwMode="auto">
              <a:xfrm>
                <a:off x="2835"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97" name="Line 24"/>
            <p:cNvSpPr>
              <a:spLocks noChangeShapeType="1"/>
            </p:cNvSpPr>
            <p:nvPr/>
          </p:nvSpPr>
          <p:spPr bwMode="auto">
            <a:xfrm flipV="1">
              <a:off x="2926" y="1434"/>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98" name="Group 25"/>
            <p:cNvGrpSpPr/>
            <p:nvPr/>
          </p:nvGrpSpPr>
          <p:grpSpPr bwMode="auto">
            <a:xfrm>
              <a:off x="3107" y="1979"/>
              <a:ext cx="1633" cy="408"/>
              <a:chOff x="1655" y="1026"/>
              <a:chExt cx="1633" cy="408"/>
            </a:xfrm>
          </p:grpSpPr>
          <p:pic>
            <p:nvPicPr>
              <p:cNvPr id="105" name="Picture 26"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7"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8"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Line 29"/>
              <p:cNvSpPr>
                <a:spLocks noChangeShapeType="1"/>
              </p:cNvSpPr>
              <p:nvPr/>
            </p:nvSpPr>
            <p:spPr bwMode="auto">
              <a:xfrm>
                <a:off x="1655" y="1434"/>
                <a:ext cx="1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Line 30"/>
              <p:cNvSpPr>
                <a:spLocks noChangeShapeType="1"/>
              </p:cNvSpPr>
              <p:nvPr/>
            </p:nvSpPr>
            <p:spPr bwMode="auto">
              <a:xfrm>
                <a:off x="1927"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0" name="Line 31"/>
              <p:cNvSpPr>
                <a:spLocks noChangeShapeType="1"/>
              </p:cNvSpPr>
              <p:nvPr/>
            </p:nvSpPr>
            <p:spPr bwMode="auto">
              <a:xfrm>
                <a:off x="2381"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1" name="Line 32"/>
              <p:cNvSpPr>
                <a:spLocks noChangeShapeType="1"/>
              </p:cNvSpPr>
              <p:nvPr/>
            </p:nvSpPr>
            <p:spPr bwMode="auto">
              <a:xfrm>
                <a:off x="2835"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99" name="Freeform 33"/>
            <p:cNvSpPr/>
            <p:nvPr/>
          </p:nvSpPr>
          <p:spPr bwMode="auto">
            <a:xfrm>
              <a:off x="2812" y="1842"/>
              <a:ext cx="166" cy="499"/>
            </a:xfrm>
            <a:custGeom>
              <a:avLst/>
              <a:gdLst>
                <a:gd name="T0" fmla="*/ 23 w 166"/>
                <a:gd name="T1" fmla="*/ 0 h 499"/>
                <a:gd name="T2" fmla="*/ 23 w 166"/>
                <a:gd name="T3" fmla="*/ 227 h 499"/>
                <a:gd name="T4" fmla="*/ 159 w 166"/>
                <a:gd name="T5" fmla="*/ 182 h 499"/>
                <a:gd name="T6" fmla="*/ 68 w 166"/>
                <a:gd name="T7" fmla="*/ 499 h 499"/>
                <a:gd name="T8" fmla="*/ 0 60000 65536"/>
                <a:gd name="T9" fmla="*/ 0 60000 65536"/>
                <a:gd name="T10" fmla="*/ 0 60000 65536"/>
                <a:gd name="T11" fmla="*/ 0 60000 65536"/>
                <a:gd name="T12" fmla="*/ 0 w 166"/>
                <a:gd name="T13" fmla="*/ 0 h 499"/>
                <a:gd name="T14" fmla="*/ 166 w 166"/>
                <a:gd name="T15" fmla="*/ 499 h 499"/>
              </a:gdLst>
              <a:ahLst/>
              <a:cxnLst>
                <a:cxn ang="T8">
                  <a:pos x="T0" y="T1"/>
                </a:cxn>
                <a:cxn ang="T9">
                  <a:pos x="T2" y="T3"/>
                </a:cxn>
                <a:cxn ang="T10">
                  <a:pos x="T4" y="T5"/>
                </a:cxn>
                <a:cxn ang="T11">
                  <a:pos x="T6" y="T7"/>
                </a:cxn>
              </a:cxnLst>
              <a:rect l="T12" t="T13" r="T14" b="T15"/>
              <a:pathLst>
                <a:path w="166" h="499">
                  <a:moveTo>
                    <a:pt x="23" y="0"/>
                  </a:moveTo>
                  <a:cubicBezTo>
                    <a:pt x="11" y="98"/>
                    <a:pt x="0" y="197"/>
                    <a:pt x="23" y="227"/>
                  </a:cubicBezTo>
                  <a:cubicBezTo>
                    <a:pt x="46" y="257"/>
                    <a:pt x="152" y="137"/>
                    <a:pt x="159" y="182"/>
                  </a:cubicBezTo>
                  <a:cubicBezTo>
                    <a:pt x="166" y="227"/>
                    <a:pt x="83" y="454"/>
                    <a:pt x="68" y="499"/>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Text Box 34"/>
            <p:cNvSpPr txBox="1">
              <a:spLocks noChangeArrowheads="1"/>
            </p:cNvSpPr>
            <p:nvPr/>
          </p:nvSpPr>
          <p:spPr bwMode="auto">
            <a:xfrm>
              <a:off x="3651" y="1162"/>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172.16.3.0</a:t>
              </a:r>
            </a:p>
          </p:txBody>
        </p:sp>
        <p:sp>
          <p:nvSpPr>
            <p:cNvPr id="101" name="Text Box 35"/>
            <p:cNvSpPr txBox="1">
              <a:spLocks noChangeArrowheads="1"/>
            </p:cNvSpPr>
            <p:nvPr/>
          </p:nvSpPr>
          <p:spPr bwMode="auto">
            <a:xfrm>
              <a:off x="1746" y="1661"/>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172.16.4.0</a:t>
              </a:r>
            </a:p>
          </p:txBody>
        </p:sp>
        <p:sp>
          <p:nvSpPr>
            <p:cNvPr id="102" name="Text Box 36"/>
            <p:cNvSpPr txBox="1">
              <a:spLocks noChangeArrowheads="1"/>
            </p:cNvSpPr>
            <p:nvPr/>
          </p:nvSpPr>
          <p:spPr bwMode="auto">
            <a:xfrm>
              <a:off x="340" y="2115"/>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172.16.1.0</a:t>
              </a:r>
            </a:p>
          </p:txBody>
        </p:sp>
        <p:sp>
          <p:nvSpPr>
            <p:cNvPr id="103" name="Text Box 37"/>
            <p:cNvSpPr txBox="1">
              <a:spLocks noChangeArrowheads="1"/>
            </p:cNvSpPr>
            <p:nvPr/>
          </p:nvSpPr>
          <p:spPr bwMode="auto">
            <a:xfrm>
              <a:off x="4422" y="2115"/>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172.16.2.0</a:t>
              </a:r>
            </a:p>
          </p:txBody>
        </p:sp>
        <p:sp>
          <p:nvSpPr>
            <p:cNvPr id="104" name="Line 38"/>
            <p:cNvSpPr>
              <a:spLocks noChangeShapeType="1"/>
            </p:cNvSpPr>
            <p:nvPr/>
          </p:nvSpPr>
          <p:spPr bwMode="auto">
            <a:xfrm>
              <a:off x="2245" y="1842"/>
              <a:ext cx="544" cy="227"/>
            </a:xfrm>
            <a:prstGeom prst="line">
              <a:avLst/>
            </a:prstGeom>
            <a:noFill/>
            <a:ln w="9525">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4" name="圆角矩形 3"/>
          <p:cNvSpPr/>
          <p:nvPr/>
        </p:nvSpPr>
        <p:spPr>
          <a:xfrm>
            <a:off x="2057253" y="2681486"/>
            <a:ext cx="7775575" cy="238760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057253" y="2686018"/>
            <a:ext cx="7775575" cy="2387600"/>
            <a:chOff x="1808197" y="6281885"/>
            <a:chExt cx="7775575" cy="2387600"/>
          </a:xfrm>
        </p:grpSpPr>
        <p:sp>
          <p:nvSpPr>
            <p:cNvPr id="54" name="圆角矩形 53"/>
            <p:cNvSpPr/>
            <p:nvPr/>
          </p:nvSpPr>
          <p:spPr>
            <a:xfrm>
              <a:off x="1808197" y="6281885"/>
              <a:ext cx="7775575" cy="2387600"/>
            </a:xfrm>
            <a:prstGeom prst="roundRect">
              <a:avLst/>
            </a:prstGeom>
            <a:solidFill>
              <a:srgbClr val="5BCCF6">
                <a:alpha val="57000"/>
              </a:srgb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45537" y="7183297"/>
              <a:ext cx="2188420" cy="584775"/>
            </a:xfrm>
            <a:prstGeom prst="rect">
              <a:avLst/>
            </a:prstGeom>
          </p:spPr>
          <p:txBody>
            <a:bodyPr wrap="none">
              <a:spAutoFit/>
            </a:bodyPr>
            <a:lstStyle/>
            <a:p>
              <a:pPr>
                <a:spcBef>
                  <a:spcPct val="20000"/>
                </a:spcBef>
                <a:buClr>
                  <a:schemeClr val="accent1"/>
                </a:buClr>
                <a:buSzPct val="65000"/>
              </a:pPr>
              <a:r>
                <a:rPr lang="en-US" altLang="zh-CN" sz="32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172.16.0.0</a:t>
              </a:r>
            </a:p>
          </p:txBody>
        </p:sp>
      </p:grpSp>
      <p:sp>
        <p:nvSpPr>
          <p:cNvPr id="2" name="灯片编号占位符 1">
            <a:extLst>
              <a:ext uri="{FF2B5EF4-FFF2-40B4-BE49-F238E27FC236}">
                <a16:creationId xmlns:a16="http://schemas.microsoft.com/office/drawing/2014/main" id="{FB79FEC4-0DD5-4E50-B64F-3E0B8555123E}"/>
              </a:ext>
            </a:extLst>
          </p:cNvPr>
          <p:cNvSpPr>
            <a:spLocks noGrp="1"/>
          </p:cNvSpPr>
          <p:nvPr>
            <p:ph type="sldNum" sz="quarter" idx="12"/>
          </p:nvPr>
        </p:nvSpPr>
        <p:spPr/>
        <p:txBody>
          <a:bodyPr/>
          <a:lstStyle/>
          <a:p>
            <a:fld id="{91F2D4EF-46D4-4764-B373-FC59CD1D281E}" type="slidenum">
              <a:rPr lang="zh-CN" altLang="en-US" smtClean="0"/>
              <a:t>83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3" presetClass="entr" presetSubtype="1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blinds(horizontal)">
                                      <p:cBhvr>
                                        <p:cTn id="22" dur="500"/>
                                        <p:tgtEl>
                                          <p:spTgt spid="92"/>
                                        </p:tgtEl>
                                      </p:cBhvr>
                                    </p:animEffect>
                                  </p:childTnLst>
                                </p:cTn>
                              </p:par>
                              <p:par>
                                <p:cTn id="23" presetID="27" presetClass="entr" presetSubtype="0" fill="hold" nodeType="withEffect">
                                  <p:stCondLst>
                                    <p:cond delay="0"/>
                                  </p:stCondLst>
                                  <p:iterate type="lt">
                                    <p:tmPct val="50000"/>
                                  </p:iterate>
                                  <p:childTnLst>
                                    <p:set>
                                      <p:cBhvr>
                                        <p:cTn id="24" dur="1" fill="hold">
                                          <p:stCondLst>
                                            <p:cond delay="0"/>
                                          </p:stCondLst>
                                        </p:cTn>
                                        <p:tgtEl>
                                          <p:spTgt spid="91">
                                            <p:txEl>
                                              <p:pRg st="0" end="0"/>
                                            </p:txEl>
                                          </p:spTgt>
                                        </p:tgtEl>
                                        <p:attrNameLst>
                                          <p:attrName>style.visibility</p:attrName>
                                        </p:attrNameLst>
                                      </p:cBhvr>
                                      <p:to>
                                        <p:strVal val="visible"/>
                                      </p:to>
                                    </p:set>
                                    <p:anim calcmode="discrete" valueType="clr">
                                      <p:cBhvr override="childStyle">
                                        <p:cTn id="25" dur="80"/>
                                        <p:tgtEl>
                                          <p:spTgt spid="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1">
                                            <p:txEl>
                                              <p:pRg st="0" end="0"/>
                                            </p:txEl>
                                          </p:spTgt>
                                        </p:tgtEl>
                                        <p:attrNameLst>
                                          <p:attrName>fillcolor</p:attrName>
                                        </p:attrNameLst>
                                      </p:cBhvr>
                                      <p:tavLst>
                                        <p:tav tm="0">
                                          <p:val>
                                            <p:clrVal>
                                              <a:schemeClr val="accent2"/>
                                            </p:clrVal>
                                          </p:val>
                                        </p:tav>
                                        <p:tav tm="50000">
                                          <p:val>
                                            <p:clrVal>
                                              <a:schemeClr val="hlink"/>
                                            </p:clrVal>
                                          </p:val>
                                        </p:tav>
                                      </p:tavLst>
                                    </p:anim>
                                    <p:set>
                                      <p:cBhvr>
                                        <p:cTn id="27" dur="80"/>
                                        <p:tgtEl>
                                          <p:spTgt spid="91">
                                            <p:txEl>
                                              <p:pRg st="0" end="0"/>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6" presetClass="exit" presetSubtype="37" fill="hold" nodeType="clickEffect">
                                  <p:stCondLst>
                                    <p:cond delay="0"/>
                                  </p:stCondLst>
                                  <p:childTnLst>
                                    <p:animEffect transition="out" filter="barn(outVertical)">
                                      <p:cBhvr>
                                        <p:cTn id="31" dur="1250"/>
                                        <p:tgtEl>
                                          <p:spTgt spid="7"/>
                                        </p:tgtEl>
                                      </p:cBhvr>
                                    </p:animEffect>
                                    <p:set>
                                      <p:cBhvr>
                                        <p:cTn id="32" dur="1" fill="hold">
                                          <p:stCondLst>
                                            <p:cond delay="1249"/>
                                          </p:stCondLst>
                                        </p:cTn>
                                        <p:tgtEl>
                                          <p:spTgt spid="7"/>
                                        </p:tgtEl>
                                        <p:attrNameLst>
                                          <p:attrName>style.visibility</p:attrName>
                                        </p:attrNameLst>
                                      </p:cBhvr>
                                      <p:to>
                                        <p:strVal val="hidden"/>
                                      </p:to>
                                    </p:set>
                                  </p:childTnLst>
                                </p:cTn>
                              </p:par>
                              <p:par>
                                <p:cTn id="33" presetID="27" presetClass="entr" presetSubtype="0" fill="hold" nodeType="withEffect">
                                  <p:stCondLst>
                                    <p:cond delay="0"/>
                                  </p:stCondLst>
                                  <p:iterate type="lt">
                                    <p:tmPct val="50000"/>
                                  </p:iterate>
                                  <p:childTnLst>
                                    <p:set>
                                      <p:cBhvr>
                                        <p:cTn id="34" dur="1" fill="hold">
                                          <p:stCondLst>
                                            <p:cond delay="0"/>
                                          </p:stCondLst>
                                        </p:cTn>
                                        <p:tgtEl>
                                          <p:spTgt spid="91">
                                            <p:txEl>
                                              <p:pRg st="1" end="1"/>
                                            </p:txEl>
                                          </p:spTgt>
                                        </p:tgtEl>
                                        <p:attrNameLst>
                                          <p:attrName>style.visibility</p:attrName>
                                        </p:attrNameLst>
                                      </p:cBhvr>
                                      <p:to>
                                        <p:strVal val="visible"/>
                                      </p:to>
                                    </p:set>
                                    <p:anim calcmode="discrete" valueType="clr">
                                      <p:cBhvr override="childStyle">
                                        <p:cTn id="35" dur="80"/>
                                        <p:tgtEl>
                                          <p:spTgt spid="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91">
                                            <p:txEl>
                                              <p:pRg st="1" end="1"/>
                                            </p:txEl>
                                          </p:spTgt>
                                        </p:tgtEl>
                                        <p:attrNameLst>
                                          <p:attrName>fillcolor</p:attrName>
                                        </p:attrNameLst>
                                      </p:cBhvr>
                                      <p:tavLst>
                                        <p:tav tm="0">
                                          <p:val>
                                            <p:clrVal>
                                              <a:schemeClr val="accent2"/>
                                            </p:clrVal>
                                          </p:val>
                                        </p:tav>
                                        <p:tav tm="50000">
                                          <p:val>
                                            <p:clrVal>
                                              <a:schemeClr val="hlink"/>
                                            </p:clrVal>
                                          </p:val>
                                        </p:tav>
                                      </p:tavLst>
                                    </p:anim>
                                    <p:set>
                                      <p:cBhvr>
                                        <p:cTn id="37" dur="80"/>
                                        <p:tgtEl>
                                          <p:spTgt spid="91">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Freeform 2">
            <a:extLst>
              <a:ext uri="{FF2B5EF4-FFF2-40B4-BE49-F238E27FC236}">
                <a16:creationId xmlns:a16="http://schemas.microsoft.com/office/drawing/2014/main" id="{11B29BEC-92DA-4963-A5A0-CF185B6CF7D6}"/>
              </a:ext>
            </a:extLst>
          </p:cNvPr>
          <p:cNvSpPr>
            <a:spLocks/>
          </p:cNvSpPr>
          <p:nvPr/>
        </p:nvSpPr>
        <p:spPr bwMode="auto">
          <a:xfrm>
            <a:off x="4073526" y="15875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597" name="Text Box 3">
            <a:extLst>
              <a:ext uri="{FF2B5EF4-FFF2-40B4-BE49-F238E27FC236}">
                <a16:creationId xmlns:a16="http://schemas.microsoft.com/office/drawing/2014/main" id="{68EE40AC-7C0B-4E9D-95E3-ED8A28D051CE}"/>
              </a:ext>
            </a:extLst>
          </p:cNvPr>
          <p:cNvSpPr txBox="1">
            <a:spLocks noChangeArrowheads="1"/>
          </p:cNvSpPr>
          <p:nvPr/>
        </p:nvSpPr>
        <p:spPr bwMode="auto">
          <a:xfrm>
            <a:off x="2640013" y="26416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128.30.33.1</a:t>
            </a:r>
          </a:p>
        </p:txBody>
      </p:sp>
      <p:sp>
        <p:nvSpPr>
          <p:cNvPr id="110598" name="Text Box 4">
            <a:extLst>
              <a:ext uri="{FF2B5EF4-FFF2-40B4-BE49-F238E27FC236}">
                <a16:creationId xmlns:a16="http://schemas.microsoft.com/office/drawing/2014/main" id="{55A2292B-997B-4FB3-A69D-099BA54C9509}"/>
              </a:ext>
            </a:extLst>
          </p:cNvPr>
          <p:cNvSpPr txBox="1">
            <a:spLocks noChangeArrowheads="1"/>
          </p:cNvSpPr>
          <p:nvPr/>
        </p:nvSpPr>
        <p:spPr bwMode="auto">
          <a:xfrm>
            <a:off x="4073525" y="26701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graphicFrame>
        <p:nvGraphicFramePr>
          <p:cNvPr id="346173" name="Group 61">
            <a:extLst>
              <a:ext uri="{FF2B5EF4-FFF2-40B4-BE49-F238E27FC236}">
                <a16:creationId xmlns:a16="http://schemas.microsoft.com/office/drawing/2014/main" id="{2D6BF638-34D3-4E42-A044-18D6FCF65B9E}"/>
              </a:ext>
            </a:extLst>
          </p:cNvPr>
          <p:cNvGraphicFramePr>
            <a:graphicFrameLocks noGrp="1"/>
          </p:cNvGraphicFramePr>
          <p:nvPr/>
        </p:nvGraphicFramePr>
        <p:xfrm>
          <a:off x="5591176" y="1595438"/>
          <a:ext cx="5076825" cy="1403350"/>
        </p:xfrm>
        <a:graphic>
          <a:graphicData uri="http://schemas.openxmlformats.org/drawingml/2006/table">
            <a:tbl>
              <a:tblPr/>
              <a:tblGrid>
                <a:gridCol w="1824038">
                  <a:extLst>
                    <a:ext uri="{9D8B030D-6E8A-4147-A177-3AD203B41FA5}">
                      <a16:colId xmlns:a16="http://schemas.microsoft.com/office/drawing/2014/main" val="20000"/>
                    </a:ext>
                  </a:extLst>
                </a:gridCol>
                <a:gridCol w="2182812">
                  <a:extLst>
                    <a:ext uri="{9D8B030D-6E8A-4147-A177-3AD203B41FA5}">
                      <a16:colId xmlns:a16="http://schemas.microsoft.com/office/drawing/2014/main" val="20001"/>
                    </a:ext>
                  </a:extLst>
                </a:gridCol>
                <a:gridCol w="1069975">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endParaRPr kumimoji="0" lang="en-US" altLang="zh-CN" sz="2000" b="0" i="0" u="none" strike="noStrike" cap="none" normalizeH="0" baseline="-25000">
                        <a:ln>
                          <a:noFill/>
                        </a:ln>
                        <a:solidFill>
                          <a:schemeClr val="tx1"/>
                        </a:solidFill>
                        <a:effectLst/>
                        <a:latin typeface="Arial" pitchFamily="34" charset="0"/>
                        <a:ea typeface="宋体" pitchFamily="2" charset="-122"/>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0613" name="Line 19">
            <a:extLst>
              <a:ext uri="{FF2B5EF4-FFF2-40B4-BE49-F238E27FC236}">
                <a16:creationId xmlns:a16="http://schemas.microsoft.com/office/drawing/2014/main" id="{EBF4581F-9ABC-416A-89C1-60AE0D56D2B6}"/>
              </a:ext>
            </a:extLst>
          </p:cNvPr>
          <p:cNvSpPr>
            <a:spLocks noChangeShapeType="1"/>
          </p:cNvSpPr>
          <p:nvPr/>
        </p:nvSpPr>
        <p:spPr bwMode="auto">
          <a:xfrm>
            <a:off x="4046539" y="26479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4" name="Line 20">
            <a:extLst>
              <a:ext uri="{FF2B5EF4-FFF2-40B4-BE49-F238E27FC236}">
                <a16:creationId xmlns:a16="http://schemas.microsoft.com/office/drawing/2014/main" id="{FC8CA6E7-03F8-40C2-BB75-F2C42E869300}"/>
              </a:ext>
            </a:extLst>
          </p:cNvPr>
          <p:cNvSpPr>
            <a:spLocks noChangeShapeType="1"/>
          </p:cNvSpPr>
          <p:nvPr/>
        </p:nvSpPr>
        <p:spPr bwMode="auto">
          <a:xfrm>
            <a:off x="1558925" y="2619375"/>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5" name="Line 21">
            <a:extLst>
              <a:ext uri="{FF2B5EF4-FFF2-40B4-BE49-F238E27FC236}">
                <a16:creationId xmlns:a16="http://schemas.microsoft.com/office/drawing/2014/main" id="{D32CFEE0-B6F6-49E5-B739-A61999063AFD}"/>
              </a:ext>
            </a:extLst>
          </p:cNvPr>
          <p:cNvSpPr>
            <a:spLocks noChangeShapeType="1"/>
          </p:cNvSpPr>
          <p:nvPr/>
        </p:nvSpPr>
        <p:spPr bwMode="auto">
          <a:xfrm>
            <a:off x="2005014" y="2092326"/>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0616" name="Picture 22">
            <a:extLst>
              <a:ext uri="{FF2B5EF4-FFF2-40B4-BE49-F238E27FC236}">
                <a16:creationId xmlns:a16="http://schemas.microsoft.com/office/drawing/2014/main" id="{E81C2B8C-F25B-4D65-9EA8-E01B1E1D09C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113" y="1682751"/>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17" name="Text Box 23">
            <a:extLst>
              <a:ext uri="{FF2B5EF4-FFF2-40B4-BE49-F238E27FC236}">
                <a16:creationId xmlns:a16="http://schemas.microsoft.com/office/drawing/2014/main" id="{AFD5A5D5-95A2-40BE-805B-100A1F3C4D99}"/>
              </a:ext>
            </a:extLst>
          </p:cNvPr>
          <p:cNvSpPr txBox="1">
            <a:spLocks noChangeArrowheads="1"/>
          </p:cNvSpPr>
          <p:nvPr/>
        </p:nvSpPr>
        <p:spPr bwMode="auto">
          <a:xfrm>
            <a:off x="1524000" y="1384301"/>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0618" name="Text Box 24">
            <a:extLst>
              <a:ext uri="{FF2B5EF4-FFF2-40B4-BE49-F238E27FC236}">
                <a16:creationId xmlns:a16="http://schemas.microsoft.com/office/drawing/2014/main" id="{D5C3E2E6-BFCE-4E25-8C09-BD9156150F19}"/>
              </a:ext>
            </a:extLst>
          </p:cNvPr>
          <p:cNvSpPr txBox="1">
            <a:spLocks noChangeArrowheads="1"/>
          </p:cNvSpPr>
          <p:nvPr/>
        </p:nvSpPr>
        <p:spPr bwMode="auto">
          <a:xfrm>
            <a:off x="1487487" y="211772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0619" name="Text Box 25">
            <a:extLst>
              <a:ext uri="{FF2B5EF4-FFF2-40B4-BE49-F238E27FC236}">
                <a16:creationId xmlns:a16="http://schemas.microsoft.com/office/drawing/2014/main" id="{122CECF4-8BE8-4560-B71D-F1B41051CEF1}"/>
              </a:ext>
            </a:extLst>
          </p:cNvPr>
          <p:cNvSpPr txBox="1">
            <a:spLocks noChangeArrowheads="1"/>
          </p:cNvSpPr>
          <p:nvPr/>
        </p:nvSpPr>
        <p:spPr bwMode="auto">
          <a:xfrm>
            <a:off x="2193925" y="1703389"/>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dirty="0">
                <a:solidFill>
                  <a:srgbClr val="FF0000"/>
                </a:solidFill>
                <a:ea typeface="黑体" panose="02010609060101010101" pitchFamily="49" charset="-122"/>
              </a:rPr>
              <a:t>子网</a:t>
            </a:r>
            <a:r>
              <a:rPr kumimoji="1" lang="en-US" altLang="zh-CN" u="none" dirty="0">
                <a:solidFill>
                  <a:srgbClr val="FF0000"/>
                </a:solidFill>
                <a:ea typeface="黑体" panose="02010609060101010101" pitchFamily="49" charset="-122"/>
              </a:rPr>
              <a:t>1</a:t>
            </a:r>
            <a:r>
              <a:rPr kumimoji="1" lang="zh-CN" altLang="en-US" u="none" dirty="0">
                <a:solidFill>
                  <a:srgbClr val="FF0000"/>
                </a:solidFill>
                <a:ea typeface="黑体" panose="02010609060101010101" pitchFamily="49" charset="-122"/>
              </a:rPr>
              <a:t>：</a:t>
            </a:r>
          </a:p>
          <a:p>
            <a:pPr algn="ctr"/>
            <a:r>
              <a:rPr kumimoji="1" lang="zh-CN" altLang="en-US" u="none" dirty="0">
                <a:solidFill>
                  <a:srgbClr val="FF0000"/>
                </a:solidFill>
                <a:ea typeface="黑体" panose="02010609060101010101" pitchFamily="49" charset="-122"/>
              </a:rPr>
              <a:t>    网络地址 </a:t>
            </a:r>
            <a:r>
              <a:rPr kumimoji="1" lang="en-US" altLang="zh-CN" u="none" dirty="0">
                <a:solidFill>
                  <a:srgbClr val="FF0000"/>
                </a:solidFill>
                <a:ea typeface="黑体" panose="02010609060101010101" pitchFamily="49" charset="-122"/>
              </a:rPr>
              <a:t>128.30.33.0</a:t>
            </a:r>
          </a:p>
          <a:p>
            <a:pPr algn="ctr"/>
            <a:r>
              <a:rPr kumimoji="1" lang="en-US" altLang="zh-CN" u="none" dirty="0">
                <a:solidFill>
                  <a:srgbClr val="FF0000"/>
                </a:solidFill>
                <a:ea typeface="黑体" panose="02010609060101010101" pitchFamily="49" charset="-122"/>
              </a:rPr>
              <a:t>     </a:t>
            </a:r>
            <a:r>
              <a:rPr kumimoji="1" lang="zh-CN" altLang="en-US" u="none" dirty="0">
                <a:solidFill>
                  <a:srgbClr val="FF0000"/>
                </a:solidFill>
                <a:ea typeface="黑体" panose="02010609060101010101" pitchFamily="49" charset="-122"/>
              </a:rPr>
              <a:t>子网掩码 </a:t>
            </a:r>
            <a:r>
              <a:rPr kumimoji="1" lang="en-US" altLang="zh-CN" u="none" dirty="0">
                <a:solidFill>
                  <a:srgbClr val="FF0000"/>
                </a:solidFill>
                <a:ea typeface="黑体" panose="02010609060101010101" pitchFamily="49" charset="-122"/>
              </a:rPr>
              <a:t>255.255.255.0</a:t>
            </a:r>
          </a:p>
        </p:txBody>
      </p:sp>
      <p:sp>
        <p:nvSpPr>
          <p:cNvPr id="110620" name="Line 26">
            <a:extLst>
              <a:ext uri="{FF2B5EF4-FFF2-40B4-BE49-F238E27FC236}">
                <a16:creationId xmlns:a16="http://schemas.microsoft.com/office/drawing/2014/main" id="{7BC4FAE1-253D-4643-9357-FB50676A0420}"/>
              </a:ext>
            </a:extLst>
          </p:cNvPr>
          <p:cNvSpPr>
            <a:spLocks noChangeShapeType="1"/>
          </p:cNvSpPr>
          <p:nvPr/>
        </p:nvSpPr>
        <p:spPr bwMode="auto">
          <a:xfrm>
            <a:off x="3152775" y="45545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1" name="Line 27">
            <a:extLst>
              <a:ext uri="{FF2B5EF4-FFF2-40B4-BE49-F238E27FC236}">
                <a16:creationId xmlns:a16="http://schemas.microsoft.com/office/drawing/2014/main" id="{8FC7F6B9-9964-4249-BFB4-AC40159E5E7B}"/>
              </a:ext>
            </a:extLst>
          </p:cNvPr>
          <p:cNvSpPr>
            <a:spLocks noChangeShapeType="1"/>
          </p:cNvSpPr>
          <p:nvPr/>
        </p:nvSpPr>
        <p:spPr bwMode="auto">
          <a:xfrm>
            <a:off x="7680325" y="39433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2" name="Line 28">
            <a:extLst>
              <a:ext uri="{FF2B5EF4-FFF2-40B4-BE49-F238E27FC236}">
                <a16:creationId xmlns:a16="http://schemas.microsoft.com/office/drawing/2014/main" id="{62FA4B07-531C-46C1-80A0-6EB0D41EAF88}"/>
              </a:ext>
            </a:extLst>
          </p:cNvPr>
          <p:cNvSpPr>
            <a:spLocks noChangeShapeType="1"/>
          </p:cNvSpPr>
          <p:nvPr/>
        </p:nvSpPr>
        <p:spPr bwMode="auto">
          <a:xfrm>
            <a:off x="2357439" y="52514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3" name="Line 29">
            <a:extLst>
              <a:ext uri="{FF2B5EF4-FFF2-40B4-BE49-F238E27FC236}">
                <a16:creationId xmlns:a16="http://schemas.microsoft.com/office/drawing/2014/main" id="{ED93B5CC-5BCC-48DB-B20E-ABF668BAC249}"/>
              </a:ext>
            </a:extLst>
          </p:cNvPr>
          <p:cNvSpPr>
            <a:spLocks noChangeShapeType="1"/>
          </p:cNvSpPr>
          <p:nvPr/>
        </p:nvSpPr>
        <p:spPr bwMode="auto">
          <a:xfrm>
            <a:off x="3152775" y="39433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4" name="Line 30">
            <a:extLst>
              <a:ext uri="{FF2B5EF4-FFF2-40B4-BE49-F238E27FC236}">
                <a16:creationId xmlns:a16="http://schemas.microsoft.com/office/drawing/2014/main" id="{6A061D80-3762-4BBA-82C7-EBA79F52FD69}"/>
              </a:ext>
            </a:extLst>
          </p:cNvPr>
          <p:cNvSpPr>
            <a:spLocks noChangeShapeType="1"/>
          </p:cNvSpPr>
          <p:nvPr/>
        </p:nvSpPr>
        <p:spPr bwMode="auto">
          <a:xfrm>
            <a:off x="4052889" y="32194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0625" name="Picture 31">
            <a:extLst>
              <a:ext uri="{FF2B5EF4-FFF2-40B4-BE49-F238E27FC236}">
                <a16:creationId xmlns:a16="http://schemas.microsoft.com/office/drawing/2014/main" id="{D3D40C86-A717-42D7-9955-F3F7B0E28959}"/>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2813" y="55610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626" name="Group 32">
            <a:extLst>
              <a:ext uri="{FF2B5EF4-FFF2-40B4-BE49-F238E27FC236}">
                <a16:creationId xmlns:a16="http://schemas.microsoft.com/office/drawing/2014/main" id="{3BC59C95-9601-4DD4-92B2-0B37764C65B8}"/>
              </a:ext>
            </a:extLst>
          </p:cNvPr>
          <p:cNvGrpSpPr>
            <a:grpSpLocks/>
          </p:cNvGrpSpPr>
          <p:nvPr/>
        </p:nvGrpSpPr>
        <p:grpSpPr bwMode="auto">
          <a:xfrm>
            <a:off x="3792539" y="3001964"/>
            <a:ext cx="612775" cy="460375"/>
            <a:chOff x="864" y="1824"/>
            <a:chExt cx="432" cy="288"/>
          </a:xfrm>
        </p:grpSpPr>
        <p:pic>
          <p:nvPicPr>
            <p:cNvPr id="110653" name="Picture 33">
              <a:extLst>
                <a:ext uri="{FF2B5EF4-FFF2-40B4-BE49-F238E27FC236}">
                  <a16:creationId xmlns:a16="http://schemas.microsoft.com/office/drawing/2014/main" id="{78249D09-3876-4759-B562-361E37E40FF1}"/>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0654" name="Picture 34">
              <a:extLst>
                <a:ext uri="{FF2B5EF4-FFF2-40B4-BE49-F238E27FC236}">
                  <a16:creationId xmlns:a16="http://schemas.microsoft.com/office/drawing/2014/main" id="{F5164586-7B07-4772-A660-74AB6BBA7D03}"/>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0627" name="Picture 35">
            <a:extLst>
              <a:ext uri="{FF2B5EF4-FFF2-40B4-BE49-F238E27FC236}">
                <a16:creationId xmlns:a16="http://schemas.microsoft.com/office/drawing/2014/main" id="{772EE74E-0388-44BB-BD21-7D884D3AA20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5226" y="43227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8" name="Line 36">
            <a:extLst>
              <a:ext uri="{FF2B5EF4-FFF2-40B4-BE49-F238E27FC236}">
                <a16:creationId xmlns:a16="http://schemas.microsoft.com/office/drawing/2014/main" id="{89BE3D1E-0874-4C60-B163-825366C9D0C6}"/>
              </a:ext>
            </a:extLst>
          </p:cNvPr>
          <p:cNvSpPr>
            <a:spLocks noChangeShapeType="1"/>
          </p:cNvSpPr>
          <p:nvPr/>
        </p:nvSpPr>
        <p:spPr bwMode="auto">
          <a:xfrm>
            <a:off x="2459039" y="39227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9" name="Line 37">
            <a:extLst>
              <a:ext uri="{FF2B5EF4-FFF2-40B4-BE49-F238E27FC236}">
                <a16:creationId xmlns:a16="http://schemas.microsoft.com/office/drawing/2014/main" id="{D5269893-2A7C-4FB9-8681-F131EFC514E2}"/>
              </a:ext>
            </a:extLst>
          </p:cNvPr>
          <p:cNvSpPr>
            <a:spLocks noChangeShapeType="1"/>
          </p:cNvSpPr>
          <p:nvPr/>
        </p:nvSpPr>
        <p:spPr bwMode="auto">
          <a:xfrm>
            <a:off x="2044700" y="52720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0" name="Text Box 38">
            <a:extLst>
              <a:ext uri="{FF2B5EF4-FFF2-40B4-BE49-F238E27FC236}">
                <a16:creationId xmlns:a16="http://schemas.microsoft.com/office/drawing/2014/main" id="{821C7672-175E-47C3-9490-45A2537EB038}"/>
              </a:ext>
            </a:extLst>
          </p:cNvPr>
          <p:cNvSpPr txBox="1">
            <a:spLocks noChangeArrowheads="1"/>
          </p:cNvSpPr>
          <p:nvPr/>
        </p:nvSpPr>
        <p:spPr bwMode="auto">
          <a:xfrm>
            <a:off x="2363788" y="34337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128.30.34.130</a:t>
            </a:r>
          </a:p>
        </p:txBody>
      </p:sp>
      <p:sp>
        <p:nvSpPr>
          <p:cNvPr id="110631" name="Text Box 39">
            <a:extLst>
              <a:ext uri="{FF2B5EF4-FFF2-40B4-BE49-F238E27FC236}">
                <a16:creationId xmlns:a16="http://schemas.microsoft.com/office/drawing/2014/main" id="{EEAAF205-4B48-4DE9-8843-F2B2F05298CE}"/>
              </a:ext>
            </a:extLst>
          </p:cNvPr>
          <p:cNvSpPr txBox="1">
            <a:spLocks noChangeArrowheads="1"/>
          </p:cNvSpPr>
          <p:nvPr/>
        </p:nvSpPr>
        <p:spPr bwMode="auto">
          <a:xfrm>
            <a:off x="6118225" y="1171575"/>
            <a:ext cx="3869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ea typeface="黑体" panose="02010609060101010101" pitchFamily="49" charset="-122"/>
              </a:rPr>
              <a:t>R</a:t>
            </a:r>
            <a:r>
              <a:rPr kumimoji="1" lang="en-US" altLang="zh-CN" sz="2000" u="none" baseline="-25000">
                <a:ea typeface="黑体" panose="02010609060101010101" pitchFamily="49" charset="-122"/>
              </a:rPr>
              <a:t>1</a:t>
            </a:r>
            <a:r>
              <a:rPr kumimoji="1" lang="en-US" altLang="zh-CN" sz="2000" u="none">
                <a:ea typeface="黑体" panose="02010609060101010101" pitchFamily="49" charset="-122"/>
              </a:rPr>
              <a:t> </a:t>
            </a:r>
            <a:r>
              <a:rPr kumimoji="1" lang="zh-CN" altLang="en-US" sz="2000" u="none">
                <a:ea typeface="黑体" panose="02010609060101010101" pitchFamily="49" charset="-122"/>
              </a:rPr>
              <a:t>的路由表（未给出默认路由）</a:t>
            </a:r>
            <a:endParaRPr kumimoji="1" lang="zh-CN" altLang="en-US" sz="2000" u="none" baseline="-25000">
              <a:ea typeface="黑体" panose="02010609060101010101" pitchFamily="49" charset="-122"/>
            </a:endParaRPr>
          </a:p>
        </p:txBody>
      </p:sp>
      <p:sp>
        <p:nvSpPr>
          <p:cNvPr id="110632" name="Text Box 40">
            <a:extLst>
              <a:ext uri="{FF2B5EF4-FFF2-40B4-BE49-F238E27FC236}">
                <a16:creationId xmlns:a16="http://schemas.microsoft.com/office/drawing/2014/main" id="{398E8E0D-CA36-4BEF-8E4E-FE143F0869A6}"/>
              </a:ext>
            </a:extLst>
          </p:cNvPr>
          <p:cNvSpPr txBox="1">
            <a:spLocks noChangeArrowheads="1"/>
          </p:cNvSpPr>
          <p:nvPr/>
        </p:nvSpPr>
        <p:spPr bwMode="auto">
          <a:xfrm>
            <a:off x="4438650" y="30797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1</a:t>
            </a:r>
          </a:p>
        </p:txBody>
      </p:sp>
      <p:sp>
        <p:nvSpPr>
          <p:cNvPr id="110633" name="Text Box 41">
            <a:extLst>
              <a:ext uri="{FF2B5EF4-FFF2-40B4-BE49-F238E27FC236}">
                <a16:creationId xmlns:a16="http://schemas.microsoft.com/office/drawing/2014/main" id="{EA82A4E1-3047-4F3B-8407-667C081D620F}"/>
              </a:ext>
            </a:extLst>
          </p:cNvPr>
          <p:cNvSpPr txBox="1">
            <a:spLocks noChangeArrowheads="1"/>
          </p:cNvSpPr>
          <p:nvPr/>
        </p:nvSpPr>
        <p:spPr bwMode="auto">
          <a:xfrm>
            <a:off x="4057650" y="3440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0634" name="Line 42">
            <a:extLst>
              <a:ext uri="{FF2B5EF4-FFF2-40B4-BE49-F238E27FC236}">
                <a16:creationId xmlns:a16="http://schemas.microsoft.com/office/drawing/2014/main" id="{EC9A9CEE-B3FE-4874-9F51-D9B0DF1F3A4F}"/>
              </a:ext>
            </a:extLst>
          </p:cNvPr>
          <p:cNvSpPr>
            <a:spLocks noChangeShapeType="1"/>
          </p:cNvSpPr>
          <p:nvPr/>
        </p:nvSpPr>
        <p:spPr bwMode="auto">
          <a:xfrm>
            <a:off x="5543550" y="39433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35" name="Group 43">
            <a:extLst>
              <a:ext uri="{FF2B5EF4-FFF2-40B4-BE49-F238E27FC236}">
                <a16:creationId xmlns:a16="http://schemas.microsoft.com/office/drawing/2014/main" id="{7116D365-130E-4A1E-BB9C-143E0E04616D}"/>
              </a:ext>
            </a:extLst>
          </p:cNvPr>
          <p:cNvGrpSpPr>
            <a:grpSpLocks/>
          </p:cNvGrpSpPr>
          <p:nvPr/>
        </p:nvGrpSpPr>
        <p:grpSpPr bwMode="auto">
          <a:xfrm>
            <a:off x="2892426" y="4386264"/>
            <a:ext cx="612775" cy="460375"/>
            <a:chOff x="864" y="1824"/>
            <a:chExt cx="432" cy="288"/>
          </a:xfrm>
        </p:grpSpPr>
        <p:pic>
          <p:nvPicPr>
            <p:cNvPr id="110651" name="Picture 44">
              <a:extLst>
                <a:ext uri="{FF2B5EF4-FFF2-40B4-BE49-F238E27FC236}">
                  <a16:creationId xmlns:a16="http://schemas.microsoft.com/office/drawing/2014/main" id="{B08BDAC9-B645-4BFA-AFE6-6E7B20D52CDA}"/>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0652" name="Picture 45">
              <a:extLst>
                <a:ext uri="{FF2B5EF4-FFF2-40B4-BE49-F238E27FC236}">
                  <a16:creationId xmlns:a16="http://schemas.microsoft.com/office/drawing/2014/main" id="{31A12904-C2B8-4820-ADF9-AFB3196CE3C6}"/>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0636" name="Text Box 46">
            <a:extLst>
              <a:ext uri="{FF2B5EF4-FFF2-40B4-BE49-F238E27FC236}">
                <a16:creationId xmlns:a16="http://schemas.microsoft.com/office/drawing/2014/main" id="{44AE32D7-5C18-479C-A079-677428A115D5}"/>
              </a:ext>
            </a:extLst>
          </p:cNvPr>
          <p:cNvSpPr txBox="1">
            <a:spLocks noChangeArrowheads="1"/>
          </p:cNvSpPr>
          <p:nvPr/>
        </p:nvSpPr>
        <p:spPr bwMode="auto">
          <a:xfrm>
            <a:off x="2495550" y="43688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2</a:t>
            </a:r>
          </a:p>
        </p:txBody>
      </p:sp>
      <p:sp>
        <p:nvSpPr>
          <p:cNvPr id="110637" name="Line 47">
            <a:extLst>
              <a:ext uri="{FF2B5EF4-FFF2-40B4-BE49-F238E27FC236}">
                <a16:creationId xmlns:a16="http://schemas.microsoft.com/office/drawing/2014/main" id="{DE8FC66F-86AA-4B65-A24D-8A878B354319}"/>
              </a:ext>
            </a:extLst>
          </p:cNvPr>
          <p:cNvSpPr>
            <a:spLocks noChangeShapeType="1"/>
          </p:cNvSpPr>
          <p:nvPr/>
        </p:nvSpPr>
        <p:spPr bwMode="auto">
          <a:xfrm>
            <a:off x="3741739" y="52498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0638" name="Picture 48">
            <a:extLst>
              <a:ext uri="{FF2B5EF4-FFF2-40B4-BE49-F238E27FC236}">
                <a16:creationId xmlns:a16="http://schemas.microsoft.com/office/drawing/2014/main" id="{F8C9FFE2-4984-4FF9-965A-49E10D4C1F14}"/>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8926" y="43275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39" name="Text Box 49">
            <a:extLst>
              <a:ext uri="{FF2B5EF4-FFF2-40B4-BE49-F238E27FC236}">
                <a16:creationId xmlns:a16="http://schemas.microsoft.com/office/drawing/2014/main" id="{E5DB1237-DD4E-4194-AB9F-029D75F4D855}"/>
              </a:ext>
            </a:extLst>
          </p:cNvPr>
          <p:cNvSpPr txBox="1">
            <a:spLocks noChangeArrowheads="1"/>
          </p:cNvSpPr>
          <p:nvPr/>
        </p:nvSpPr>
        <p:spPr bwMode="auto">
          <a:xfrm>
            <a:off x="5475289" y="32242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dirty="0">
                <a:solidFill>
                  <a:srgbClr val="FF0000"/>
                </a:solidFill>
                <a:ea typeface="黑体" panose="02010609060101010101" pitchFamily="49" charset="-122"/>
              </a:rPr>
              <a:t>子网</a:t>
            </a:r>
            <a:r>
              <a:rPr kumimoji="1" lang="en-US" altLang="zh-CN" sz="2000" u="none" dirty="0">
                <a:solidFill>
                  <a:srgbClr val="FF0000"/>
                </a:solidFill>
                <a:ea typeface="黑体" panose="02010609060101010101" pitchFamily="49" charset="-122"/>
              </a:rPr>
              <a:t>2</a:t>
            </a:r>
            <a:r>
              <a:rPr kumimoji="1" lang="zh-CN" altLang="en-US" sz="2000" u="none" dirty="0">
                <a:solidFill>
                  <a:srgbClr val="FF0000"/>
                </a:solidFill>
                <a:ea typeface="黑体" panose="02010609060101010101" pitchFamily="49" charset="-122"/>
              </a:rPr>
              <a:t>：网络地址 </a:t>
            </a:r>
            <a:r>
              <a:rPr kumimoji="1" lang="en-US" altLang="zh-CN" sz="2000" u="none" dirty="0">
                <a:solidFill>
                  <a:srgbClr val="FF0000"/>
                </a:solidFill>
                <a:ea typeface="黑体" panose="02010609060101010101" pitchFamily="49" charset="-122"/>
              </a:rPr>
              <a:t>128.30.34.128</a:t>
            </a:r>
          </a:p>
          <a:p>
            <a:r>
              <a:rPr kumimoji="1" lang="en-US" altLang="zh-CN" sz="2000" u="none" dirty="0">
                <a:solidFill>
                  <a:srgbClr val="FF0000"/>
                </a:solidFill>
                <a:ea typeface="黑体" panose="02010609060101010101" pitchFamily="49" charset="-122"/>
              </a:rPr>
              <a:t>            </a:t>
            </a:r>
            <a:r>
              <a:rPr kumimoji="1" lang="zh-CN" altLang="en-US" sz="2000" u="none" dirty="0">
                <a:solidFill>
                  <a:srgbClr val="FF0000"/>
                </a:solidFill>
                <a:ea typeface="黑体" panose="02010609060101010101" pitchFamily="49" charset="-122"/>
              </a:rPr>
              <a:t>子网掩码 </a:t>
            </a:r>
            <a:r>
              <a:rPr kumimoji="1" lang="en-US" altLang="zh-CN" sz="2000" u="none" dirty="0">
                <a:solidFill>
                  <a:srgbClr val="FF0000"/>
                </a:solidFill>
                <a:ea typeface="黑体" panose="02010609060101010101" pitchFamily="49" charset="-122"/>
              </a:rPr>
              <a:t>255.255.255.128</a:t>
            </a:r>
            <a:endParaRPr kumimoji="1" lang="en-US" altLang="zh-CN" sz="2000" u="none" baseline="-25000" dirty="0">
              <a:solidFill>
                <a:srgbClr val="FF0000"/>
              </a:solidFill>
              <a:ea typeface="黑体" panose="02010609060101010101" pitchFamily="49" charset="-122"/>
            </a:endParaRPr>
          </a:p>
        </p:txBody>
      </p:sp>
      <p:sp>
        <p:nvSpPr>
          <p:cNvPr id="110640" name="Text Box 50">
            <a:extLst>
              <a:ext uri="{FF2B5EF4-FFF2-40B4-BE49-F238E27FC236}">
                <a16:creationId xmlns:a16="http://schemas.microsoft.com/office/drawing/2014/main" id="{08265688-7A09-49C9-A60B-4AB1D1B5EE7A}"/>
              </a:ext>
            </a:extLst>
          </p:cNvPr>
          <p:cNvSpPr txBox="1">
            <a:spLocks noChangeArrowheads="1"/>
          </p:cNvSpPr>
          <p:nvPr/>
        </p:nvSpPr>
        <p:spPr bwMode="auto">
          <a:xfrm>
            <a:off x="5087939" y="423227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2</a:t>
            </a:r>
          </a:p>
        </p:txBody>
      </p:sp>
      <p:sp>
        <p:nvSpPr>
          <p:cNvPr id="110641" name="Text Box 51">
            <a:extLst>
              <a:ext uri="{FF2B5EF4-FFF2-40B4-BE49-F238E27FC236}">
                <a16:creationId xmlns:a16="http://schemas.microsoft.com/office/drawing/2014/main" id="{C3506594-75E7-45C8-A3F7-3C48941726C8}"/>
              </a:ext>
            </a:extLst>
          </p:cNvPr>
          <p:cNvSpPr txBox="1">
            <a:spLocks noChangeArrowheads="1"/>
          </p:cNvSpPr>
          <p:nvPr/>
        </p:nvSpPr>
        <p:spPr bwMode="auto">
          <a:xfrm>
            <a:off x="5664201" y="4303713"/>
            <a:ext cx="1730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128.30.34.138</a:t>
            </a:r>
          </a:p>
        </p:txBody>
      </p:sp>
      <p:sp>
        <p:nvSpPr>
          <p:cNvPr id="110642" name="Text Box 52">
            <a:extLst>
              <a:ext uri="{FF2B5EF4-FFF2-40B4-BE49-F238E27FC236}">
                <a16:creationId xmlns:a16="http://schemas.microsoft.com/office/drawing/2014/main" id="{F1951FCA-00E8-4FA7-BD09-8457B2C24858}"/>
              </a:ext>
            </a:extLst>
          </p:cNvPr>
          <p:cNvSpPr txBox="1">
            <a:spLocks noChangeArrowheads="1"/>
          </p:cNvSpPr>
          <p:nvPr/>
        </p:nvSpPr>
        <p:spPr bwMode="auto">
          <a:xfrm>
            <a:off x="2832100" y="40814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sp>
        <p:nvSpPr>
          <p:cNvPr id="110643" name="Text Box 53">
            <a:extLst>
              <a:ext uri="{FF2B5EF4-FFF2-40B4-BE49-F238E27FC236}">
                <a16:creationId xmlns:a16="http://schemas.microsoft.com/office/drawing/2014/main" id="{D838C07C-1543-40FE-9041-A861F8F6A7E1}"/>
              </a:ext>
            </a:extLst>
          </p:cNvPr>
          <p:cNvSpPr txBox="1">
            <a:spLocks noChangeArrowheads="1"/>
          </p:cNvSpPr>
          <p:nvPr/>
        </p:nvSpPr>
        <p:spPr bwMode="auto">
          <a:xfrm>
            <a:off x="2832100" y="48021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0644" name="Text Box 54">
            <a:extLst>
              <a:ext uri="{FF2B5EF4-FFF2-40B4-BE49-F238E27FC236}">
                <a16:creationId xmlns:a16="http://schemas.microsoft.com/office/drawing/2014/main" id="{B2D24E55-04D8-49B8-A336-EE690E393640}"/>
              </a:ext>
            </a:extLst>
          </p:cNvPr>
          <p:cNvSpPr txBox="1">
            <a:spLocks noChangeArrowheads="1"/>
          </p:cNvSpPr>
          <p:nvPr/>
        </p:nvSpPr>
        <p:spPr bwMode="auto">
          <a:xfrm>
            <a:off x="3143250" y="40814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128.30.34.129</a:t>
            </a:r>
          </a:p>
        </p:txBody>
      </p:sp>
      <p:pic>
        <p:nvPicPr>
          <p:cNvPr id="110645" name="Picture 55">
            <a:extLst>
              <a:ext uri="{FF2B5EF4-FFF2-40B4-BE49-F238E27FC236}">
                <a16:creationId xmlns:a16="http://schemas.microsoft.com/office/drawing/2014/main" id="{4AB45A2D-6261-4D79-AA27-92BA6F5E44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7113" y="55594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46" name="Text Box 56">
            <a:extLst>
              <a:ext uri="{FF2B5EF4-FFF2-40B4-BE49-F238E27FC236}">
                <a16:creationId xmlns:a16="http://schemas.microsoft.com/office/drawing/2014/main" id="{6737855F-A8FF-40C5-8C07-BE9E14F2F38E}"/>
              </a:ext>
            </a:extLst>
          </p:cNvPr>
          <p:cNvSpPr txBox="1">
            <a:spLocks noChangeArrowheads="1"/>
          </p:cNvSpPr>
          <p:nvPr/>
        </p:nvSpPr>
        <p:spPr bwMode="auto">
          <a:xfrm>
            <a:off x="3216275" y="55276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3</a:t>
            </a:r>
          </a:p>
        </p:txBody>
      </p:sp>
      <p:sp>
        <p:nvSpPr>
          <p:cNvPr id="110647" name="Text Box 57">
            <a:extLst>
              <a:ext uri="{FF2B5EF4-FFF2-40B4-BE49-F238E27FC236}">
                <a16:creationId xmlns:a16="http://schemas.microsoft.com/office/drawing/2014/main" id="{F3757342-7465-4DE2-9E0F-ECE0ED7627D6}"/>
              </a:ext>
            </a:extLst>
          </p:cNvPr>
          <p:cNvSpPr txBox="1">
            <a:spLocks noChangeArrowheads="1"/>
          </p:cNvSpPr>
          <p:nvPr/>
        </p:nvSpPr>
        <p:spPr bwMode="auto">
          <a:xfrm>
            <a:off x="3211513" y="48006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128.30.36.2</a:t>
            </a:r>
          </a:p>
        </p:txBody>
      </p:sp>
      <p:sp>
        <p:nvSpPr>
          <p:cNvPr id="110648" name="Text Box 58">
            <a:extLst>
              <a:ext uri="{FF2B5EF4-FFF2-40B4-BE49-F238E27FC236}">
                <a16:creationId xmlns:a16="http://schemas.microsoft.com/office/drawing/2014/main" id="{EB202559-98CE-4F42-A447-A5765E9F8D96}"/>
              </a:ext>
            </a:extLst>
          </p:cNvPr>
          <p:cNvSpPr txBox="1">
            <a:spLocks noChangeArrowheads="1"/>
          </p:cNvSpPr>
          <p:nvPr/>
        </p:nvSpPr>
        <p:spPr bwMode="auto">
          <a:xfrm>
            <a:off x="5543551" y="53308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dirty="0">
                <a:solidFill>
                  <a:srgbClr val="FF0000"/>
                </a:solidFill>
                <a:ea typeface="黑体" panose="02010609060101010101" pitchFamily="49" charset="-122"/>
              </a:rPr>
              <a:t>子网</a:t>
            </a:r>
            <a:r>
              <a:rPr kumimoji="1" lang="en-US" altLang="zh-CN" sz="2000" u="none" dirty="0">
                <a:solidFill>
                  <a:srgbClr val="FF0000"/>
                </a:solidFill>
                <a:ea typeface="黑体" panose="02010609060101010101" pitchFamily="49" charset="-122"/>
              </a:rPr>
              <a:t>3</a:t>
            </a:r>
            <a:r>
              <a:rPr kumimoji="1" lang="zh-CN" altLang="en-US" sz="2000" u="none" dirty="0">
                <a:solidFill>
                  <a:srgbClr val="FF0000"/>
                </a:solidFill>
                <a:ea typeface="黑体" panose="02010609060101010101" pitchFamily="49" charset="-122"/>
              </a:rPr>
              <a:t>：网络地址 </a:t>
            </a:r>
            <a:r>
              <a:rPr kumimoji="1" lang="en-US" altLang="zh-CN" sz="2000" u="none" dirty="0">
                <a:solidFill>
                  <a:srgbClr val="FF0000"/>
                </a:solidFill>
                <a:ea typeface="黑体" panose="02010609060101010101" pitchFamily="49" charset="-122"/>
              </a:rPr>
              <a:t>128.30.36.0</a:t>
            </a:r>
          </a:p>
          <a:p>
            <a:r>
              <a:rPr kumimoji="1" lang="en-US" altLang="zh-CN" sz="2000" u="none" dirty="0">
                <a:solidFill>
                  <a:srgbClr val="FF0000"/>
                </a:solidFill>
                <a:ea typeface="黑体" panose="02010609060101010101" pitchFamily="49" charset="-122"/>
              </a:rPr>
              <a:t>            </a:t>
            </a:r>
            <a:r>
              <a:rPr kumimoji="1" lang="zh-CN" altLang="en-US" sz="2000" u="none" dirty="0">
                <a:solidFill>
                  <a:srgbClr val="FF0000"/>
                </a:solidFill>
                <a:ea typeface="黑体" panose="02010609060101010101" pitchFamily="49" charset="-122"/>
              </a:rPr>
              <a:t>子网掩码 </a:t>
            </a:r>
            <a:r>
              <a:rPr kumimoji="1" lang="en-US" altLang="zh-CN" sz="2000" u="none" dirty="0">
                <a:solidFill>
                  <a:srgbClr val="FF0000"/>
                </a:solidFill>
                <a:ea typeface="黑体" panose="02010609060101010101" pitchFamily="49" charset="-122"/>
              </a:rPr>
              <a:t>255.255.255.0</a:t>
            </a:r>
            <a:endParaRPr kumimoji="1" lang="en-US" altLang="zh-CN" sz="2000" u="none" baseline="-25000" dirty="0">
              <a:solidFill>
                <a:srgbClr val="FF0000"/>
              </a:solidFill>
              <a:ea typeface="黑体" panose="02010609060101010101" pitchFamily="49" charset="-122"/>
            </a:endParaRPr>
          </a:p>
        </p:txBody>
      </p:sp>
      <p:sp>
        <p:nvSpPr>
          <p:cNvPr id="110649" name="Text Box 59">
            <a:extLst>
              <a:ext uri="{FF2B5EF4-FFF2-40B4-BE49-F238E27FC236}">
                <a16:creationId xmlns:a16="http://schemas.microsoft.com/office/drawing/2014/main" id="{10797480-893C-4F26-BDBE-621AC7A81A08}"/>
              </a:ext>
            </a:extLst>
          </p:cNvPr>
          <p:cNvSpPr txBox="1">
            <a:spLocks noChangeArrowheads="1"/>
          </p:cNvSpPr>
          <p:nvPr/>
        </p:nvSpPr>
        <p:spPr bwMode="auto">
          <a:xfrm>
            <a:off x="3857625" y="55991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128.30.36.12</a:t>
            </a:r>
          </a:p>
        </p:txBody>
      </p:sp>
      <p:sp>
        <p:nvSpPr>
          <p:cNvPr id="110650" name="Rectangle 60">
            <a:extLst>
              <a:ext uri="{FF2B5EF4-FFF2-40B4-BE49-F238E27FC236}">
                <a16:creationId xmlns:a16="http://schemas.microsoft.com/office/drawing/2014/main" id="{2B2CE87F-2114-4952-9EA9-DDDA31A5FFB1}"/>
              </a:ext>
            </a:extLst>
          </p:cNvPr>
          <p:cNvSpPr>
            <a:spLocks noGrp="1" noChangeArrowheads="1"/>
          </p:cNvSpPr>
          <p:nvPr>
            <p:ph type="title"/>
          </p:nvPr>
        </p:nvSpPr>
        <p:spPr>
          <a:xfrm>
            <a:off x="2063751" y="668338"/>
            <a:ext cx="6346602" cy="457200"/>
          </a:xfrm>
          <a:noFill/>
        </p:spPr>
        <p:txBody>
          <a:bodyPr anchor="b">
            <a:normAutofit fontScale="90000"/>
          </a:bodyPr>
          <a:lstStyle/>
          <a:p>
            <a:r>
              <a:rPr lang="zh-CN" altLang="en-US" dirty="0"/>
              <a:t>划分子网后分组的转发举例</a:t>
            </a:r>
            <a:r>
              <a:rPr lang="zh-CN" altLang="en-US" sz="3200" dirty="0"/>
              <a:t> </a:t>
            </a:r>
          </a:p>
        </p:txBody>
      </p:sp>
      <p:sp>
        <p:nvSpPr>
          <p:cNvPr id="2" name="灯片编号占位符 1">
            <a:extLst>
              <a:ext uri="{FF2B5EF4-FFF2-40B4-BE49-F238E27FC236}">
                <a16:creationId xmlns:a16="http://schemas.microsoft.com/office/drawing/2014/main" id="{ECF63103-1EDB-4FCD-BFF3-E3A3B5A7EBE1}"/>
              </a:ext>
            </a:extLst>
          </p:cNvPr>
          <p:cNvSpPr>
            <a:spLocks noGrp="1"/>
          </p:cNvSpPr>
          <p:nvPr>
            <p:ph type="sldNum" sz="quarter" idx="12"/>
          </p:nvPr>
        </p:nvSpPr>
        <p:spPr/>
        <p:txBody>
          <a:bodyPr/>
          <a:lstStyle/>
          <a:p>
            <a:fld id="{91F2D4EF-46D4-4764-B373-FC59CD1D281E}" type="slidenum">
              <a:rPr lang="zh-CN" altLang="en-US" smtClean="0"/>
              <a:t>84</a:t>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345A2119-E42F-4DA7-8226-BCF7419BAA6C}"/>
              </a:ext>
            </a:extLst>
          </p:cNvPr>
          <p:cNvSpPr>
            <a:spLocks noGrp="1" noChangeArrowheads="1"/>
          </p:cNvSpPr>
          <p:nvPr>
            <p:ph type="title"/>
          </p:nvPr>
        </p:nvSpPr>
        <p:spPr>
          <a:xfrm>
            <a:off x="1812925" y="465139"/>
            <a:ext cx="4643438" cy="371475"/>
          </a:xfrm>
        </p:spPr>
        <p:txBody>
          <a:bodyPr>
            <a:normAutofit fontScale="90000"/>
          </a:bodyPr>
          <a:lstStyle/>
          <a:p>
            <a:r>
              <a:rPr lang="zh-CN" altLang="en-US" sz="3200"/>
              <a:t>主机 </a:t>
            </a:r>
            <a:r>
              <a:rPr lang="en-US" altLang="zh-CN" sz="3200"/>
              <a:t>H</a:t>
            </a:r>
            <a:r>
              <a:rPr lang="en-US" altLang="zh-CN" sz="3200" baseline="-25000"/>
              <a:t>1 </a:t>
            </a:r>
            <a:r>
              <a:rPr lang="zh-CN" altLang="en-US" sz="3200"/>
              <a:t>要发送分组给 </a:t>
            </a:r>
            <a:r>
              <a:rPr lang="en-US" altLang="zh-CN" sz="3200"/>
              <a:t>H</a:t>
            </a:r>
            <a:r>
              <a:rPr lang="en-US" altLang="zh-CN" sz="3200" baseline="-25000"/>
              <a:t>2</a:t>
            </a:r>
            <a:r>
              <a:rPr lang="en-US" altLang="zh-CN" sz="2400"/>
              <a:t> </a:t>
            </a:r>
          </a:p>
        </p:txBody>
      </p:sp>
      <p:sp>
        <p:nvSpPr>
          <p:cNvPr id="112645" name="Freeform 3">
            <a:extLst>
              <a:ext uri="{FF2B5EF4-FFF2-40B4-BE49-F238E27FC236}">
                <a16:creationId xmlns:a16="http://schemas.microsoft.com/office/drawing/2014/main" id="{02A43A7F-DB6D-46F1-8F55-B0D59CF96960}"/>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46" name="Text Box 4">
            <a:extLst>
              <a:ext uri="{FF2B5EF4-FFF2-40B4-BE49-F238E27FC236}">
                <a16:creationId xmlns:a16="http://schemas.microsoft.com/office/drawing/2014/main" id="{F7B126FC-5F7A-401E-B5F9-A2089A1E4F50}"/>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128.30.33.1</a:t>
            </a:r>
          </a:p>
        </p:txBody>
      </p:sp>
      <p:sp>
        <p:nvSpPr>
          <p:cNvPr id="112647" name="Text Box 5">
            <a:extLst>
              <a:ext uri="{FF2B5EF4-FFF2-40B4-BE49-F238E27FC236}">
                <a16:creationId xmlns:a16="http://schemas.microsoft.com/office/drawing/2014/main" id="{5F0F4181-AC4E-49B3-804E-DB6C89B8204C}"/>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graphicFrame>
        <p:nvGraphicFramePr>
          <p:cNvPr id="347210" name="Group 74">
            <a:extLst>
              <a:ext uri="{FF2B5EF4-FFF2-40B4-BE49-F238E27FC236}">
                <a16:creationId xmlns:a16="http://schemas.microsoft.com/office/drawing/2014/main" id="{DAA9E140-DA0D-4107-9485-B61C36ABB99D}"/>
              </a:ext>
            </a:extLst>
          </p:cNvPr>
          <p:cNvGraphicFramePr>
            <a:graphicFrameLocks noGrp="1"/>
          </p:cNvGraphicFramePr>
          <p:nvPr/>
        </p:nvGraphicFramePr>
        <p:xfrm>
          <a:off x="5551489" y="2052639"/>
          <a:ext cx="5057775" cy="1406525"/>
        </p:xfrm>
        <a:graphic>
          <a:graphicData uri="http://schemas.openxmlformats.org/drawingml/2006/table">
            <a:tbl>
              <a:tblPr/>
              <a:tblGrid>
                <a:gridCol w="1738312">
                  <a:extLst>
                    <a:ext uri="{9D8B030D-6E8A-4147-A177-3AD203B41FA5}">
                      <a16:colId xmlns:a16="http://schemas.microsoft.com/office/drawing/2014/main" val="20000"/>
                    </a:ext>
                  </a:extLst>
                </a:gridCol>
                <a:gridCol w="2082800">
                  <a:extLst>
                    <a:ext uri="{9D8B030D-6E8A-4147-A177-3AD203B41FA5}">
                      <a16:colId xmlns:a16="http://schemas.microsoft.com/office/drawing/2014/main" val="20001"/>
                    </a:ext>
                  </a:extLst>
                </a:gridCol>
                <a:gridCol w="1236663">
                  <a:extLst>
                    <a:ext uri="{9D8B030D-6E8A-4147-A177-3AD203B41FA5}">
                      <a16:colId xmlns:a16="http://schemas.microsoft.com/office/drawing/2014/main" val="20002"/>
                    </a:ext>
                  </a:extLst>
                </a:gridCol>
              </a:tblGrid>
              <a:tr h="367953">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L="18000" marR="0" marT="46804" marB="468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L="18000" marR="0" marT="46804" marB="468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L="18000" marR="0" marT="46804" marB="468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857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L="18000" marR="0" marT="46804" marB="468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L="18000" marR="0" marT="46804" marB="468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txBody>
                  <a:tcPr marL="18000" marR="0" marT="46804" marB="468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2662" name="Text Box 20">
            <a:extLst>
              <a:ext uri="{FF2B5EF4-FFF2-40B4-BE49-F238E27FC236}">
                <a16:creationId xmlns:a16="http://schemas.microsoft.com/office/drawing/2014/main" id="{B528A66C-23EA-40DB-B422-4C92E3F6F497}"/>
              </a:ext>
            </a:extLst>
          </p:cNvPr>
          <p:cNvSpPr txBox="1">
            <a:spLocks noChangeArrowheads="1"/>
          </p:cNvSpPr>
          <p:nvPr/>
        </p:nvSpPr>
        <p:spPr bwMode="auto">
          <a:xfrm>
            <a:off x="6118226" y="1628775"/>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ea typeface="黑体" panose="02010609060101010101" pitchFamily="49" charset="-122"/>
              </a:rPr>
              <a:t>R</a:t>
            </a:r>
            <a:r>
              <a:rPr kumimoji="1" lang="en-US" altLang="zh-CN" sz="2000" u="none" baseline="-25000">
                <a:ea typeface="黑体" panose="02010609060101010101" pitchFamily="49" charset="-122"/>
              </a:rPr>
              <a:t>1</a:t>
            </a:r>
            <a:r>
              <a:rPr kumimoji="1" lang="en-US" altLang="zh-CN" sz="2000" u="none">
                <a:ea typeface="黑体" panose="02010609060101010101" pitchFamily="49" charset="-122"/>
              </a:rPr>
              <a:t> </a:t>
            </a:r>
            <a:r>
              <a:rPr kumimoji="1" lang="zh-CN" altLang="en-US" sz="2000" u="none">
                <a:ea typeface="黑体" panose="02010609060101010101" pitchFamily="49" charset="-122"/>
              </a:rPr>
              <a:t>的路由表（未给出默认路由器）</a:t>
            </a:r>
            <a:endParaRPr kumimoji="1" lang="zh-CN" altLang="en-US" sz="2000" u="none" baseline="-25000">
              <a:ea typeface="黑体" panose="02010609060101010101" pitchFamily="49" charset="-122"/>
            </a:endParaRPr>
          </a:p>
        </p:txBody>
      </p:sp>
      <p:sp>
        <p:nvSpPr>
          <p:cNvPr id="112663" name="Line 21">
            <a:extLst>
              <a:ext uri="{FF2B5EF4-FFF2-40B4-BE49-F238E27FC236}">
                <a16:creationId xmlns:a16="http://schemas.microsoft.com/office/drawing/2014/main" id="{DD13B8DB-4D18-45B1-B462-4636EAC26318}"/>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a:extLst>
              <a:ext uri="{FF2B5EF4-FFF2-40B4-BE49-F238E27FC236}">
                <a16:creationId xmlns:a16="http://schemas.microsoft.com/office/drawing/2014/main" id="{68B77A6A-E947-4543-AB33-A8284C3AD313}"/>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a:extLst>
              <a:ext uri="{FF2B5EF4-FFF2-40B4-BE49-F238E27FC236}">
                <a16:creationId xmlns:a16="http://schemas.microsoft.com/office/drawing/2014/main" id="{25B14BBD-45F2-4148-8AFC-A158EB554EC6}"/>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Line 24">
            <a:extLst>
              <a:ext uri="{FF2B5EF4-FFF2-40B4-BE49-F238E27FC236}">
                <a16:creationId xmlns:a16="http://schemas.microsoft.com/office/drawing/2014/main" id="{96D2973D-6F68-4B4F-B64A-0C0B92699765}"/>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667" name="Picture 25">
            <a:extLst>
              <a:ext uri="{FF2B5EF4-FFF2-40B4-BE49-F238E27FC236}">
                <a16:creationId xmlns:a16="http://schemas.microsoft.com/office/drawing/2014/main" id="{4082B1A2-4036-4E6D-8E17-B1E21BA233B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8" name="Text Box 26">
            <a:extLst>
              <a:ext uri="{FF2B5EF4-FFF2-40B4-BE49-F238E27FC236}">
                <a16:creationId xmlns:a16="http://schemas.microsoft.com/office/drawing/2014/main" id="{69659E28-62E2-472C-B69D-C13FAE6786D9}"/>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2669" name="Text Box 27">
            <a:extLst>
              <a:ext uri="{FF2B5EF4-FFF2-40B4-BE49-F238E27FC236}">
                <a16:creationId xmlns:a16="http://schemas.microsoft.com/office/drawing/2014/main" id="{833EE0A0-FD8E-467F-8DF5-25DFEC7C0659}"/>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2670" name="Text Box 28">
            <a:extLst>
              <a:ext uri="{FF2B5EF4-FFF2-40B4-BE49-F238E27FC236}">
                <a16:creationId xmlns:a16="http://schemas.microsoft.com/office/drawing/2014/main" id="{0F650BFA-04DE-4FD7-A132-329EB3F83CAA}"/>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ea typeface="黑体" panose="02010609060101010101" pitchFamily="49" charset="-122"/>
              </a:rPr>
              <a:t>子网</a:t>
            </a:r>
            <a:r>
              <a:rPr kumimoji="1" lang="en-US" altLang="zh-CN" u="none">
                <a:ea typeface="黑体" panose="02010609060101010101" pitchFamily="49" charset="-122"/>
              </a:rPr>
              <a:t>1</a:t>
            </a:r>
            <a:r>
              <a:rPr kumimoji="1" lang="zh-CN" altLang="en-US" u="none">
                <a:ea typeface="黑体" panose="02010609060101010101" pitchFamily="49" charset="-122"/>
              </a:rPr>
              <a:t>：</a:t>
            </a:r>
          </a:p>
          <a:p>
            <a:pPr algn="ctr"/>
            <a:r>
              <a:rPr kumimoji="1" lang="zh-CN" altLang="en-US" u="none">
                <a:ea typeface="黑体" panose="02010609060101010101" pitchFamily="49" charset="-122"/>
              </a:rPr>
              <a:t>    网络地址 </a:t>
            </a:r>
            <a:r>
              <a:rPr kumimoji="1" lang="en-US" altLang="zh-CN" b="1" u="none">
                <a:ea typeface="黑体" panose="02010609060101010101" pitchFamily="49" charset="-122"/>
              </a:rPr>
              <a:t>128.30.33.0</a:t>
            </a:r>
          </a:p>
          <a:p>
            <a:pPr algn="ctr"/>
            <a:r>
              <a:rPr kumimoji="1" lang="en-US" altLang="zh-CN" u="none">
                <a:ea typeface="黑体" panose="02010609060101010101" pitchFamily="49" charset="-122"/>
              </a:rPr>
              <a:t>     </a:t>
            </a:r>
            <a:r>
              <a:rPr kumimoji="1" lang="zh-CN" altLang="en-US" u="none">
                <a:ea typeface="黑体" panose="02010609060101010101" pitchFamily="49" charset="-122"/>
              </a:rPr>
              <a:t>子网掩码 </a:t>
            </a:r>
            <a:r>
              <a:rPr kumimoji="1" lang="en-US" altLang="zh-CN" b="1" u="none">
                <a:ea typeface="黑体" panose="02010609060101010101" pitchFamily="49" charset="-122"/>
              </a:rPr>
              <a:t>255.255.255.0</a:t>
            </a:r>
          </a:p>
        </p:txBody>
      </p:sp>
      <p:sp>
        <p:nvSpPr>
          <p:cNvPr id="112671" name="Line 29">
            <a:extLst>
              <a:ext uri="{FF2B5EF4-FFF2-40B4-BE49-F238E27FC236}">
                <a16:creationId xmlns:a16="http://schemas.microsoft.com/office/drawing/2014/main" id="{851FD1C5-AA2A-4130-BF15-A39CB7F6A357}"/>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2" name="Line 30">
            <a:extLst>
              <a:ext uri="{FF2B5EF4-FFF2-40B4-BE49-F238E27FC236}">
                <a16:creationId xmlns:a16="http://schemas.microsoft.com/office/drawing/2014/main" id="{3239A6B8-ED0A-4D67-A590-9CA8BF7FC01C}"/>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3" name="Line 31">
            <a:extLst>
              <a:ext uri="{FF2B5EF4-FFF2-40B4-BE49-F238E27FC236}">
                <a16:creationId xmlns:a16="http://schemas.microsoft.com/office/drawing/2014/main" id="{64683ADE-372B-45D8-8ABA-494FDB707700}"/>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4" name="Line 32">
            <a:extLst>
              <a:ext uri="{FF2B5EF4-FFF2-40B4-BE49-F238E27FC236}">
                <a16:creationId xmlns:a16="http://schemas.microsoft.com/office/drawing/2014/main" id="{54BB3034-50CF-4AF3-AA64-F1B1B6DE7BD1}"/>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5" name="Line 33">
            <a:extLst>
              <a:ext uri="{FF2B5EF4-FFF2-40B4-BE49-F238E27FC236}">
                <a16:creationId xmlns:a16="http://schemas.microsoft.com/office/drawing/2014/main" id="{E0243C47-5EE4-4B03-A9BD-448741D6BBDB}"/>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676" name="Picture 34">
            <a:extLst>
              <a:ext uri="{FF2B5EF4-FFF2-40B4-BE49-F238E27FC236}">
                <a16:creationId xmlns:a16="http://schemas.microsoft.com/office/drawing/2014/main" id="{199AC782-E75E-4BC2-9A01-2C5B13D3643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7" name="Picture 35">
            <a:extLst>
              <a:ext uri="{FF2B5EF4-FFF2-40B4-BE49-F238E27FC236}">
                <a16:creationId xmlns:a16="http://schemas.microsoft.com/office/drawing/2014/main" id="{4CA35FBC-BD33-4D89-A2AF-EC60931893B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78" name="Group 36">
            <a:extLst>
              <a:ext uri="{FF2B5EF4-FFF2-40B4-BE49-F238E27FC236}">
                <a16:creationId xmlns:a16="http://schemas.microsoft.com/office/drawing/2014/main" id="{02D71E9B-171E-4E2D-93DB-A30CC5A338C0}"/>
              </a:ext>
            </a:extLst>
          </p:cNvPr>
          <p:cNvGrpSpPr>
            <a:grpSpLocks/>
          </p:cNvGrpSpPr>
          <p:nvPr/>
        </p:nvGrpSpPr>
        <p:grpSpPr bwMode="auto">
          <a:xfrm>
            <a:off x="3792539" y="3459164"/>
            <a:ext cx="612775" cy="460375"/>
            <a:chOff x="864" y="1824"/>
            <a:chExt cx="432" cy="288"/>
          </a:xfrm>
        </p:grpSpPr>
        <p:pic>
          <p:nvPicPr>
            <p:cNvPr id="112708" name="Picture 37">
              <a:extLst>
                <a:ext uri="{FF2B5EF4-FFF2-40B4-BE49-F238E27FC236}">
                  <a16:creationId xmlns:a16="http://schemas.microsoft.com/office/drawing/2014/main" id="{32F60C74-9AA4-4E30-AE0C-F4690B23DA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2709" name="Picture 38">
              <a:extLst>
                <a:ext uri="{FF2B5EF4-FFF2-40B4-BE49-F238E27FC236}">
                  <a16:creationId xmlns:a16="http://schemas.microsoft.com/office/drawing/2014/main" id="{C468FD18-8B0B-4E12-9F29-C0FAE947B43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2679" name="Picture 39">
            <a:extLst>
              <a:ext uri="{FF2B5EF4-FFF2-40B4-BE49-F238E27FC236}">
                <a16:creationId xmlns:a16="http://schemas.microsoft.com/office/drawing/2014/main" id="{1C1D572E-6F66-4D1C-BE5B-0FBFB3BCC6F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0" name="Line 40">
            <a:extLst>
              <a:ext uri="{FF2B5EF4-FFF2-40B4-BE49-F238E27FC236}">
                <a16:creationId xmlns:a16="http://schemas.microsoft.com/office/drawing/2014/main" id="{EE60DEC6-BD7F-4561-90FC-7CB3E5AE64C9}"/>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1" name="Line 41">
            <a:extLst>
              <a:ext uri="{FF2B5EF4-FFF2-40B4-BE49-F238E27FC236}">
                <a16:creationId xmlns:a16="http://schemas.microsoft.com/office/drawing/2014/main" id="{45D8C8C8-4B38-45AB-8D6F-388261CB180F}"/>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Text Box 42">
            <a:extLst>
              <a:ext uri="{FF2B5EF4-FFF2-40B4-BE49-F238E27FC236}">
                <a16:creationId xmlns:a16="http://schemas.microsoft.com/office/drawing/2014/main" id="{A126CB3C-74AD-46FD-AF6A-6D8A7A2DDED5}"/>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128.30.34.130</a:t>
            </a:r>
          </a:p>
        </p:txBody>
      </p:sp>
      <p:sp>
        <p:nvSpPr>
          <p:cNvPr id="112683" name="Text Box 43">
            <a:extLst>
              <a:ext uri="{FF2B5EF4-FFF2-40B4-BE49-F238E27FC236}">
                <a16:creationId xmlns:a16="http://schemas.microsoft.com/office/drawing/2014/main" id="{5247C710-1375-4BA3-9184-43C49A798F76}"/>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1</a:t>
            </a:r>
          </a:p>
        </p:txBody>
      </p:sp>
      <p:sp>
        <p:nvSpPr>
          <p:cNvPr id="112684" name="Text Box 44">
            <a:extLst>
              <a:ext uri="{FF2B5EF4-FFF2-40B4-BE49-F238E27FC236}">
                <a16:creationId xmlns:a16="http://schemas.microsoft.com/office/drawing/2014/main" id="{B777A6FF-489F-4D63-9596-B0E3C07C10CC}"/>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2685" name="Line 45">
            <a:extLst>
              <a:ext uri="{FF2B5EF4-FFF2-40B4-BE49-F238E27FC236}">
                <a16:creationId xmlns:a16="http://schemas.microsoft.com/office/drawing/2014/main" id="{4ADACE2B-A326-4673-8087-09206881AC46}"/>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686" name="Group 46">
            <a:extLst>
              <a:ext uri="{FF2B5EF4-FFF2-40B4-BE49-F238E27FC236}">
                <a16:creationId xmlns:a16="http://schemas.microsoft.com/office/drawing/2014/main" id="{5E7397B3-0522-4FB0-AFA8-238E895313AB}"/>
              </a:ext>
            </a:extLst>
          </p:cNvPr>
          <p:cNvGrpSpPr>
            <a:grpSpLocks/>
          </p:cNvGrpSpPr>
          <p:nvPr/>
        </p:nvGrpSpPr>
        <p:grpSpPr bwMode="auto">
          <a:xfrm>
            <a:off x="2892426" y="4843464"/>
            <a:ext cx="612775" cy="460375"/>
            <a:chOff x="864" y="1824"/>
            <a:chExt cx="432" cy="288"/>
          </a:xfrm>
        </p:grpSpPr>
        <p:pic>
          <p:nvPicPr>
            <p:cNvPr id="112706" name="Picture 47">
              <a:extLst>
                <a:ext uri="{FF2B5EF4-FFF2-40B4-BE49-F238E27FC236}">
                  <a16:creationId xmlns:a16="http://schemas.microsoft.com/office/drawing/2014/main" id="{6F439A69-C708-4563-B8FC-33B221DB4A0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2707" name="Picture 48">
              <a:extLst>
                <a:ext uri="{FF2B5EF4-FFF2-40B4-BE49-F238E27FC236}">
                  <a16:creationId xmlns:a16="http://schemas.microsoft.com/office/drawing/2014/main" id="{36149EFD-24CE-4433-8E0E-97CCBD45701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2687" name="Text Box 49">
            <a:extLst>
              <a:ext uri="{FF2B5EF4-FFF2-40B4-BE49-F238E27FC236}">
                <a16:creationId xmlns:a16="http://schemas.microsoft.com/office/drawing/2014/main" id="{D30EB04E-CA1D-49AA-A40B-FE4F76D5F9AA}"/>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2</a:t>
            </a:r>
          </a:p>
        </p:txBody>
      </p:sp>
      <p:sp>
        <p:nvSpPr>
          <p:cNvPr id="112688" name="Line 50">
            <a:extLst>
              <a:ext uri="{FF2B5EF4-FFF2-40B4-BE49-F238E27FC236}">
                <a16:creationId xmlns:a16="http://schemas.microsoft.com/office/drawing/2014/main" id="{4A960381-D072-4E58-90E8-89FD966A7E15}"/>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689" name="Picture 51">
            <a:extLst>
              <a:ext uri="{FF2B5EF4-FFF2-40B4-BE49-F238E27FC236}">
                <a16:creationId xmlns:a16="http://schemas.microsoft.com/office/drawing/2014/main" id="{E0CE0783-12FA-413A-91ED-35585AB09FC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0" name="Text Box 52">
            <a:extLst>
              <a:ext uri="{FF2B5EF4-FFF2-40B4-BE49-F238E27FC236}">
                <a16:creationId xmlns:a16="http://schemas.microsoft.com/office/drawing/2014/main" id="{A99E506F-79D5-4E70-850F-803593F328C3}"/>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ea typeface="黑体" panose="02010609060101010101" pitchFamily="49" charset="-122"/>
              </a:rPr>
              <a:t>子网</a:t>
            </a:r>
            <a:r>
              <a:rPr kumimoji="1" lang="en-US" altLang="zh-CN" sz="2000" u="none">
                <a:ea typeface="黑体" panose="02010609060101010101" pitchFamily="49" charset="-122"/>
              </a:rPr>
              <a:t>2</a:t>
            </a:r>
            <a:r>
              <a:rPr kumimoji="1" lang="zh-CN" altLang="en-US" sz="2000" u="none">
                <a:ea typeface="黑体" panose="02010609060101010101" pitchFamily="49" charset="-122"/>
              </a:rPr>
              <a:t>：网络地址 </a:t>
            </a:r>
            <a:r>
              <a:rPr kumimoji="1" lang="en-US" altLang="zh-CN" sz="2000" u="none">
                <a:ea typeface="黑体" panose="02010609060101010101" pitchFamily="49" charset="-122"/>
              </a:rPr>
              <a:t>128.30.34.128</a:t>
            </a:r>
          </a:p>
          <a:p>
            <a:r>
              <a:rPr kumimoji="1" lang="en-US" altLang="zh-CN" sz="2000" u="none">
                <a:ea typeface="黑体" panose="02010609060101010101" pitchFamily="49" charset="-122"/>
              </a:rPr>
              <a:t>            </a:t>
            </a:r>
            <a:r>
              <a:rPr kumimoji="1" lang="zh-CN" altLang="en-US" sz="2000" u="none">
                <a:ea typeface="黑体" panose="02010609060101010101" pitchFamily="49" charset="-122"/>
              </a:rPr>
              <a:t>子网掩码 </a:t>
            </a:r>
            <a:r>
              <a:rPr kumimoji="1" lang="en-US" altLang="zh-CN" sz="2000" u="none">
                <a:ea typeface="黑体" panose="02010609060101010101" pitchFamily="49" charset="-122"/>
              </a:rPr>
              <a:t>255.255.255.128</a:t>
            </a:r>
            <a:endParaRPr kumimoji="1" lang="en-US" altLang="zh-CN" sz="2000" u="none" baseline="-25000">
              <a:ea typeface="黑体" panose="02010609060101010101" pitchFamily="49" charset="-122"/>
            </a:endParaRPr>
          </a:p>
        </p:txBody>
      </p:sp>
      <p:sp>
        <p:nvSpPr>
          <p:cNvPr id="112691" name="Text Box 53">
            <a:extLst>
              <a:ext uri="{FF2B5EF4-FFF2-40B4-BE49-F238E27FC236}">
                <a16:creationId xmlns:a16="http://schemas.microsoft.com/office/drawing/2014/main" id="{D431B855-C15C-4C5A-9667-F9793D8FA218}"/>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2</a:t>
            </a:r>
          </a:p>
        </p:txBody>
      </p:sp>
      <p:sp>
        <p:nvSpPr>
          <p:cNvPr id="112692" name="Text Box 54">
            <a:extLst>
              <a:ext uri="{FF2B5EF4-FFF2-40B4-BE49-F238E27FC236}">
                <a16:creationId xmlns:a16="http://schemas.microsoft.com/office/drawing/2014/main" id="{9046EF4F-82FE-4A7F-90F9-062B1E9C4B4B}"/>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128.30.34.138</a:t>
            </a:r>
          </a:p>
        </p:txBody>
      </p:sp>
      <p:sp>
        <p:nvSpPr>
          <p:cNvPr id="112693" name="Text Box 55">
            <a:extLst>
              <a:ext uri="{FF2B5EF4-FFF2-40B4-BE49-F238E27FC236}">
                <a16:creationId xmlns:a16="http://schemas.microsoft.com/office/drawing/2014/main" id="{5A7BC5F0-3AF2-4B6C-8F09-F5AB9C65F22C}"/>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sp>
        <p:nvSpPr>
          <p:cNvPr id="112694" name="Text Box 56">
            <a:extLst>
              <a:ext uri="{FF2B5EF4-FFF2-40B4-BE49-F238E27FC236}">
                <a16:creationId xmlns:a16="http://schemas.microsoft.com/office/drawing/2014/main" id="{F1D7BEB5-C94E-47A6-A562-ABDEFDF807A4}"/>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2695" name="Text Box 57">
            <a:extLst>
              <a:ext uri="{FF2B5EF4-FFF2-40B4-BE49-F238E27FC236}">
                <a16:creationId xmlns:a16="http://schemas.microsoft.com/office/drawing/2014/main" id="{DC1CE523-A9AB-4027-AAE9-6EA84AABAA2B}"/>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128.30.34.129</a:t>
            </a:r>
          </a:p>
        </p:txBody>
      </p:sp>
      <p:pic>
        <p:nvPicPr>
          <p:cNvPr id="112696" name="Picture 58">
            <a:extLst>
              <a:ext uri="{FF2B5EF4-FFF2-40B4-BE49-F238E27FC236}">
                <a16:creationId xmlns:a16="http://schemas.microsoft.com/office/drawing/2014/main" id="{F9C4C8BD-49A0-469D-99AE-953C093CCA7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7" name="Text Box 59">
            <a:extLst>
              <a:ext uri="{FF2B5EF4-FFF2-40B4-BE49-F238E27FC236}">
                <a16:creationId xmlns:a16="http://schemas.microsoft.com/office/drawing/2014/main" id="{851F8DC4-3A27-4434-A5A3-71EF02026DE9}"/>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3</a:t>
            </a:r>
          </a:p>
        </p:txBody>
      </p:sp>
      <p:sp>
        <p:nvSpPr>
          <p:cNvPr id="112698" name="Text Box 60">
            <a:extLst>
              <a:ext uri="{FF2B5EF4-FFF2-40B4-BE49-F238E27FC236}">
                <a16:creationId xmlns:a16="http://schemas.microsoft.com/office/drawing/2014/main" id="{9A8F1D70-9F5B-4E9D-9DEC-00C212127823}"/>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128.30.36.2</a:t>
            </a:r>
          </a:p>
        </p:txBody>
      </p:sp>
      <p:sp>
        <p:nvSpPr>
          <p:cNvPr id="112699" name="Text Box 61">
            <a:extLst>
              <a:ext uri="{FF2B5EF4-FFF2-40B4-BE49-F238E27FC236}">
                <a16:creationId xmlns:a16="http://schemas.microsoft.com/office/drawing/2014/main" id="{53E3EBB1-079C-49E1-8F7A-9F3824606621}"/>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ea typeface="黑体" panose="02010609060101010101" pitchFamily="49" charset="-122"/>
              </a:rPr>
              <a:t>子网</a:t>
            </a:r>
            <a:r>
              <a:rPr kumimoji="1" lang="en-US" altLang="zh-CN" sz="2000" u="none">
                <a:ea typeface="黑体" panose="02010609060101010101" pitchFamily="49" charset="-122"/>
              </a:rPr>
              <a:t>3</a:t>
            </a:r>
            <a:r>
              <a:rPr kumimoji="1" lang="zh-CN" altLang="en-US" sz="2000" u="none">
                <a:ea typeface="黑体" panose="02010609060101010101" pitchFamily="49" charset="-122"/>
              </a:rPr>
              <a:t>：网络地址 </a:t>
            </a:r>
            <a:r>
              <a:rPr kumimoji="1" lang="en-US" altLang="zh-CN" sz="2000" u="none">
                <a:ea typeface="黑体" panose="02010609060101010101" pitchFamily="49" charset="-122"/>
              </a:rPr>
              <a:t>128.30.36.0</a:t>
            </a:r>
          </a:p>
          <a:p>
            <a:r>
              <a:rPr kumimoji="1" lang="en-US" altLang="zh-CN" sz="2000" u="none">
                <a:ea typeface="黑体" panose="02010609060101010101" pitchFamily="49" charset="-122"/>
              </a:rPr>
              <a:t>            </a:t>
            </a:r>
            <a:r>
              <a:rPr kumimoji="1" lang="zh-CN" altLang="en-US" sz="2000" u="none">
                <a:ea typeface="黑体" panose="02010609060101010101" pitchFamily="49" charset="-122"/>
              </a:rPr>
              <a:t>子网掩码 </a:t>
            </a:r>
            <a:r>
              <a:rPr kumimoji="1" lang="en-US" altLang="zh-CN" sz="2000" u="none">
                <a:ea typeface="黑体" panose="02010609060101010101" pitchFamily="49" charset="-122"/>
              </a:rPr>
              <a:t>255.255.255.0</a:t>
            </a:r>
            <a:endParaRPr kumimoji="1" lang="en-US" altLang="zh-CN" sz="2000" u="none" baseline="-25000">
              <a:ea typeface="黑体" panose="02010609060101010101" pitchFamily="49" charset="-122"/>
            </a:endParaRPr>
          </a:p>
        </p:txBody>
      </p:sp>
      <p:sp>
        <p:nvSpPr>
          <p:cNvPr id="112700" name="Text Box 62">
            <a:extLst>
              <a:ext uri="{FF2B5EF4-FFF2-40B4-BE49-F238E27FC236}">
                <a16:creationId xmlns:a16="http://schemas.microsoft.com/office/drawing/2014/main" id="{644A06DF-CE0B-404A-ADCF-D04DEF04B28A}"/>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128.30.36.12</a:t>
            </a:r>
          </a:p>
        </p:txBody>
      </p:sp>
      <p:sp>
        <p:nvSpPr>
          <p:cNvPr id="347199" name="Line 63">
            <a:extLst>
              <a:ext uri="{FF2B5EF4-FFF2-40B4-BE49-F238E27FC236}">
                <a16:creationId xmlns:a16="http://schemas.microsoft.com/office/drawing/2014/main" id="{2C10B6CE-C89A-430B-9E53-58693AE459CC}"/>
              </a:ext>
            </a:extLst>
          </p:cNvPr>
          <p:cNvSpPr>
            <a:spLocks noChangeShapeType="1"/>
          </p:cNvSpPr>
          <p:nvPr/>
        </p:nvSpPr>
        <p:spPr bwMode="auto">
          <a:xfrm>
            <a:off x="1992314" y="2420938"/>
            <a:ext cx="3527425" cy="252095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4">
            <a:extLst>
              <a:ext uri="{FF2B5EF4-FFF2-40B4-BE49-F238E27FC236}">
                <a16:creationId xmlns:a16="http://schemas.microsoft.com/office/drawing/2014/main" id="{A82C7C4D-5116-4868-8EE8-500C34436FAF}"/>
              </a:ext>
            </a:extLst>
          </p:cNvPr>
          <p:cNvSpPr>
            <a:spLocks noChangeArrowheads="1"/>
          </p:cNvSpPr>
          <p:nvPr/>
        </p:nvSpPr>
        <p:spPr bwMode="auto">
          <a:xfrm>
            <a:off x="5905501" y="981076"/>
            <a:ext cx="4303713" cy="504825"/>
          </a:xfrm>
          <a:prstGeom prst="rect">
            <a:avLst/>
          </a:prstGeom>
          <a:solidFill>
            <a:srgbClr val="CCFFFF"/>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zh-CN" altLang="en-US" sz="1600" u="none">
                <a:ea typeface="黑体" panose="02010609060101010101" pitchFamily="49" charset="-122"/>
              </a:rPr>
              <a:t>要发送的分组的目的 </a:t>
            </a:r>
            <a:r>
              <a:rPr lang="en-US" altLang="zh-CN" sz="1600" u="none">
                <a:ea typeface="黑体" panose="02010609060101010101" pitchFamily="49" charset="-122"/>
              </a:rPr>
              <a:t>IP </a:t>
            </a:r>
            <a:r>
              <a:rPr lang="zh-CN" altLang="en-US" sz="1600" u="none">
                <a:ea typeface="黑体" panose="02010609060101010101" pitchFamily="49" charset="-122"/>
              </a:rPr>
              <a:t>地址：</a:t>
            </a:r>
            <a:r>
              <a:rPr lang="en-US" altLang="zh-CN" sz="1600" u="none">
                <a:ea typeface="黑体" panose="02010609060101010101" pitchFamily="49" charset="-122"/>
              </a:rPr>
              <a:t>128.30.34.138</a:t>
            </a:r>
          </a:p>
        </p:txBody>
      </p:sp>
      <p:sp>
        <p:nvSpPr>
          <p:cNvPr id="112703" name="Line 65">
            <a:extLst>
              <a:ext uri="{FF2B5EF4-FFF2-40B4-BE49-F238E27FC236}">
                <a16:creationId xmlns:a16="http://schemas.microsoft.com/office/drawing/2014/main" id="{96C4605D-FC65-4106-9BAD-7640A61C2853}"/>
              </a:ext>
            </a:extLst>
          </p:cNvPr>
          <p:cNvSpPr>
            <a:spLocks noChangeShapeType="1"/>
          </p:cNvSpPr>
          <p:nvPr/>
        </p:nvSpPr>
        <p:spPr bwMode="auto">
          <a:xfrm flipH="1">
            <a:off x="4725988" y="1335088"/>
            <a:ext cx="1122362" cy="293211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202" name="Rectangle 66">
            <a:extLst>
              <a:ext uri="{FF2B5EF4-FFF2-40B4-BE49-F238E27FC236}">
                <a16:creationId xmlns:a16="http://schemas.microsoft.com/office/drawing/2014/main" id="{FE26630B-83E7-4B82-B7A7-611EE349E336}"/>
              </a:ext>
            </a:extLst>
          </p:cNvPr>
          <p:cNvSpPr>
            <a:spLocks noChangeArrowheads="1"/>
          </p:cNvSpPr>
          <p:nvPr/>
        </p:nvSpPr>
        <p:spPr bwMode="auto">
          <a:xfrm>
            <a:off x="6502400" y="1"/>
            <a:ext cx="4165600" cy="874713"/>
          </a:xfrm>
          <a:prstGeom prst="rect">
            <a:avLst/>
          </a:prstGeom>
          <a:solidFill>
            <a:srgbClr val="CCECFF"/>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黑体" panose="02010609060101010101" pitchFamily="49" charset="-122"/>
              </a:rPr>
              <a:t>H</a:t>
            </a:r>
            <a:r>
              <a:rPr lang="en-US" altLang="zh-CN" sz="1600" u="none" baseline="-25000">
                <a:ea typeface="黑体" panose="02010609060101010101" pitchFamily="49" charset="-122"/>
              </a:rPr>
              <a:t>1</a:t>
            </a:r>
            <a:r>
              <a:rPr lang="en-US" altLang="zh-CN" sz="1600" u="none">
                <a:ea typeface="黑体" panose="02010609060101010101" pitchFamily="49" charset="-122"/>
              </a:rPr>
              <a:t> </a:t>
            </a:r>
            <a:r>
              <a:rPr lang="zh-CN" altLang="en-US" sz="1600" u="none">
                <a:ea typeface="黑体" panose="02010609060101010101" pitchFamily="49" charset="-122"/>
              </a:rPr>
              <a:t>并不知道 </a:t>
            </a:r>
            <a:r>
              <a:rPr lang="en-US" altLang="zh-CN" sz="1600" u="none">
                <a:ea typeface="黑体" panose="02010609060101010101" pitchFamily="49" charset="-122"/>
              </a:rPr>
              <a:t>H</a:t>
            </a:r>
            <a:r>
              <a:rPr lang="en-US" altLang="zh-CN" sz="1600" u="none" baseline="-25000">
                <a:ea typeface="黑体" panose="02010609060101010101" pitchFamily="49" charset="-122"/>
              </a:rPr>
              <a:t>2</a:t>
            </a:r>
            <a:r>
              <a:rPr lang="en-US" altLang="zh-CN" sz="1600" u="none">
                <a:ea typeface="黑体" panose="02010609060101010101" pitchFamily="49" charset="-122"/>
              </a:rPr>
              <a:t> </a:t>
            </a:r>
            <a:r>
              <a:rPr lang="zh-CN" altLang="en-US" sz="1600" u="none">
                <a:ea typeface="黑体" panose="02010609060101010101" pitchFamily="49" charset="-122"/>
              </a:rPr>
              <a:t>连接在哪一个网络上。</a:t>
            </a:r>
          </a:p>
          <a:p>
            <a:r>
              <a:rPr lang="en-US" altLang="zh-CN" sz="1600" u="none">
                <a:ea typeface="黑体" panose="02010609060101010101" pitchFamily="49" charset="-122"/>
              </a:rPr>
              <a:t>H</a:t>
            </a:r>
            <a:r>
              <a:rPr lang="en-US" altLang="zh-CN" sz="1600" u="none" baseline="-25000">
                <a:ea typeface="黑体" panose="02010609060101010101" pitchFamily="49" charset="-122"/>
              </a:rPr>
              <a:t>1</a:t>
            </a:r>
            <a:r>
              <a:rPr lang="en-US" altLang="zh-CN" sz="1600" u="none">
                <a:ea typeface="黑体" panose="02010609060101010101" pitchFamily="49" charset="-122"/>
              </a:rPr>
              <a:t> </a:t>
            </a:r>
            <a:r>
              <a:rPr lang="zh-CN" altLang="en-US" sz="1600" u="none">
                <a:ea typeface="黑体" panose="02010609060101010101" pitchFamily="49" charset="-122"/>
              </a:rPr>
              <a:t>仅仅知道 </a:t>
            </a:r>
            <a:r>
              <a:rPr lang="en-US" altLang="zh-CN" sz="1600" u="none">
                <a:ea typeface="黑体" panose="02010609060101010101" pitchFamily="49" charset="-122"/>
              </a:rPr>
              <a:t>H</a:t>
            </a:r>
            <a:r>
              <a:rPr lang="en-US" altLang="zh-CN" sz="1600" u="none" baseline="-25000">
                <a:ea typeface="黑体" panose="02010609060101010101" pitchFamily="49" charset="-122"/>
              </a:rPr>
              <a:t>2</a:t>
            </a:r>
            <a:r>
              <a:rPr lang="en-US" altLang="zh-CN" sz="1600" u="none">
                <a:ea typeface="黑体" panose="02010609060101010101" pitchFamily="49" charset="-122"/>
              </a:rPr>
              <a:t> </a:t>
            </a:r>
            <a:r>
              <a:rPr lang="zh-CN" altLang="en-US" sz="1600" u="none">
                <a:ea typeface="黑体" panose="02010609060101010101" pitchFamily="49" charset="-122"/>
              </a:rPr>
              <a:t>的 </a:t>
            </a:r>
            <a:r>
              <a:rPr lang="en-US" altLang="zh-CN" sz="1600" u="none">
                <a:ea typeface="黑体" panose="02010609060101010101" pitchFamily="49" charset="-122"/>
              </a:rPr>
              <a:t>IP </a:t>
            </a:r>
            <a:r>
              <a:rPr lang="zh-CN" altLang="en-US" sz="1600" u="none">
                <a:ea typeface="黑体" panose="02010609060101010101" pitchFamily="49" charset="-122"/>
              </a:rPr>
              <a:t>地址是</a:t>
            </a:r>
            <a:r>
              <a:rPr lang="en-US" altLang="zh-CN" sz="1600" u="none">
                <a:ea typeface="黑体" panose="02010609060101010101" pitchFamily="49" charset="-122"/>
              </a:rPr>
              <a:t>128.30.34.138</a:t>
            </a:r>
          </a:p>
        </p:txBody>
      </p:sp>
      <p:sp>
        <p:nvSpPr>
          <p:cNvPr id="347203" name="Rectangle 67">
            <a:extLst>
              <a:ext uri="{FF2B5EF4-FFF2-40B4-BE49-F238E27FC236}">
                <a16:creationId xmlns:a16="http://schemas.microsoft.com/office/drawing/2014/main" id="{091D8794-7AFD-4B10-A829-DFCE4DFFA860}"/>
              </a:ext>
            </a:extLst>
          </p:cNvPr>
          <p:cNvSpPr>
            <a:spLocks noChangeArrowheads="1"/>
          </p:cNvSpPr>
          <p:nvPr/>
        </p:nvSpPr>
        <p:spPr bwMode="auto">
          <a:xfrm>
            <a:off x="1524001" y="1031876"/>
            <a:ext cx="4206875" cy="92551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1600" u="none">
                <a:ea typeface="黑体" panose="02010609060101010101" pitchFamily="49" charset="-122"/>
              </a:rPr>
              <a:t>因此 </a:t>
            </a:r>
            <a:r>
              <a:rPr lang="en-US" altLang="zh-CN" sz="1600" u="none">
                <a:ea typeface="黑体" panose="02010609060101010101" pitchFamily="49" charset="-122"/>
              </a:rPr>
              <a:t>H</a:t>
            </a:r>
            <a:r>
              <a:rPr lang="en-US" altLang="zh-CN" sz="1600" u="none" baseline="-25000">
                <a:ea typeface="黑体" panose="02010609060101010101" pitchFamily="49" charset="-122"/>
              </a:rPr>
              <a:t>1 </a:t>
            </a:r>
            <a:r>
              <a:rPr lang="zh-CN" altLang="en-US" sz="1600" u="none">
                <a:ea typeface="黑体" panose="02010609060101010101" pitchFamily="49" charset="-122"/>
              </a:rPr>
              <a:t>首先检查主机 </a:t>
            </a:r>
            <a:r>
              <a:rPr lang="en-US" altLang="zh-CN" sz="1600" u="none">
                <a:ea typeface="黑体" panose="02010609060101010101" pitchFamily="49" charset="-122"/>
              </a:rPr>
              <a:t>128.30.34.138 </a:t>
            </a:r>
          </a:p>
          <a:p>
            <a:pPr>
              <a:lnSpc>
                <a:spcPct val="110000"/>
              </a:lnSpc>
            </a:pPr>
            <a:r>
              <a:rPr lang="zh-CN" altLang="en-US" sz="1600" u="none">
                <a:ea typeface="黑体" panose="02010609060101010101" pitchFamily="49" charset="-122"/>
              </a:rPr>
              <a:t>是否连接在本网络上如果是，则直接交付；</a:t>
            </a:r>
          </a:p>
          <a:p>
            <a:pPr>
              <a:lnSpc>
                <a:spcPct val="110000"/>
              </a:lnSpc>
            </a:pPr>
            <a:r>
              <a:rPr lang="zh-CN" altLang="en-US" sz="1600" u="none">
                <a:ea typeface="黑体" panose="02010609060101010101" pitchFamily="49" charset="-122"/>
              </a:rPr>
              <a:t>否则，就送交路由器 </a:t>
            </a:r>
            <a:r>
              <a:rPr lang="en-US" altLang="zh-CN" sz="1600" u="none">
                <a:ea typeface="黑体" panose="02010609060101010101" pitchFamily="49" charset="-122"/>
              </a:rPr>
              <a:t>R</a:t>
            </a:r>
            <a:r>
              <a:rPr lang="en-US" altLang="zh-CN" sz="1600" u="none" baseline="-25000">
                <a:ea typeface="黑体" panose="02010609060101010101" pitchFamily="49" charset="-122"/>
              </a:rPr>
              <a:t>1</a:t>
            </a:r>
            <a:r>
              <a:rPr lang="zh-CN" altLang="en-US" sz="1600" u="none">
                <a:ea typeface="黑体" panose="02010609060101010101" pitchFamily="49" charset="-122"/>
              </a:rPr>
              <a:t>，并逐项查找路由表。</a:t>
            </a:r>
          </a:p>
        </p:txBody>
      </p:sp>
      <p:sp>
        <p:nvSpPr>
          <p:cNvPr id="2" name="灯片编号占位符 1">
            <a:extLst>
              <a:ext uri="{FF2B5EF4-FFF2-40B4-BE49-F238E27FC236}">
                <a16:creationId xmlns:a16="http://schemas.microsoft.com/office/drawing/2014/main" id="{9F84E3A9-A451-4181-9236-0128AD3D5F99}"/>
              </a:ext>
            </a:extLst>
          </p:cNvPr>
          <p:cNvSpPr>
            <a:spLocks noGrp="1"/>
          </p:cNvSpPr>
          <p:nvPr>
            <p:ph type="sldNum" sz="quarter" idx="12"/>
          </p:nvPr>
        </p:nvSpPr>
        <p:spPr/>
        <p:txBody>
          <a:bodyPr/>
          <a:lstStyle/>
          <a:p>
            <a:fld id="{91F2D4EF-46D4-4764-B373-FC59CD1D281E}" type="slidenum">
              <a:rPr lang="zh-CN" altLang="en-US" smtClean="0"/>
              <a:t>85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7199"/>
                                        </p:tgtEl>
                                        <p:attrNameLst>
                                          <p:attrName>style.visibility</p:attrName>
                                        </p:attrNameLst>
                                      </p:cBhvr>
                                      <p:to>
                                        <p:strVal val="visible"/>
                                      </p:to>
                                    </p:set>
                                    <p:animEffect transition="in" filter="wipe(left)">
                                      <p:cBhvr>
                                        <p:cTn id="7" dur="2000"/>
                                        <p:tgtEl>
                                          <p:spTgt spid="347199"/>
                                        </p:tgtEl>
                                      </p:cBhvr>
                                    </p:animEffect>
                                  </p:childTnLst>
                                </p:cTn>
                              </p:par>
                            </p:childTnLst>
                          </p:cTn>
                        </p:par>
                        <p:par>
                          <p:cTn id="8" fill="hold" nodeType="afterGroup">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347202"/>
                                        </p:tgtEl>
                                        <p:attrNameLst>
                                          <p:attrName>style.visibility</p:attrName>
                                        </p:attrNameLst>
                                      </p:cBhvr>
                                      <p:to>
                                        <p:strVal val="visible"/>
                                      </p:to>
                                    </p:set>
                                    <p:animEffect transition="in" filter="box(out)">
                                      <p:cBhvr>
                                        <p:cTn id="11" dur="2000"/>
                                        <p:tgtEl>
                                          <p:spTgt spid="3472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7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202" grpId="0" animBg="1"/>
      <p:bldP spid="34720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Freeform 2">
            <a:extLst>
              <a:ext uri="{FF2B5EF4-FFF2-40B4-BE49-F238E27FC236}">
                <a16:creationId xmlns:a16="http://schemas.microsoft.com/office/drawing/2014/main" id="{CB6710CE-7828-4371-913B-95E8DBD691D0}"/>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69" name="Text Box 3">
            <a:extLst>
              <a:ext uri="{FF2B5EF4-FFF2-40B4-BE49-F238E27FC236}">
                <a16:creationId xmlns:a16="http://schemas.microsoft.com/office/drawing/2014/main" id="{E906B645-A4A8-49B0-8278-390D7A7AEEF4}"/>
              </a:ext>
            </a:extLst>
          </p:cNvPr>
          <p:cNvSpPr txBox="1">
            <a:spLocks noChangeArrowheads="1"/>
          </p:cNvSpPr>
          <p:nvPr/>
        </p:nvSpPr>
        <p:spPr bwMode="auto">
          <a:xfrm>
            <a:off x="2855913" y="2624138"/>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3670" name="Text Box 4">
            <a:extLst>
              <a:ext uri="{FF2B5EF4-FFF2-40B4-BE49-F238E27FC236}">
                <a16:creationId xmlns:a16="http://schemas.microsoft.com/office/drawing/2014/main" id="{781DFA3F-7AFE-416B-876E-7339893B54EB}"/>
              </a:ext>
            </a:extLst>
          </p:cNvPr>
          <p:cNvSpPr txBox="1">
            <a:spLocks noChangeArrowheads="1"/>
          </p:cNvSpPr>
          <p:nvPr/>
        </p:nvSpPr>
        <p:spPr bwMode="auto">
          <a:xfrm>
            <a:off x="4289425" y="26527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48165" name="Group 5">
            <a:extLst>
              <a:ext uri="{FF2B5EF4-FFF2-40B4-BE49-F238E27FC236}">
                <a16:creationId xmlns:a16="http://schemas.microsoft.com/office/drawing/2014/main" id="{F1AADF27-BAB6-4E02-88E5-93844243BC11}"/>
              </a:ext>
            </a:extLst>
          </p:cNvPr>
          <p:cNvGraphicFramePr>
            <a:graphicFrameLocks noGrp="1"/>
          </p:cNvGraphicFramePr>
          <p:nvPr/>
        </p:nvGraphicFramePr>
        <p:xfrm>
          <a:off x="5754689" y="2052638"/>
          <a:ext cx="4645025" cy="1376362"/>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314">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48">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128.30.33.128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128.30.36.0</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接口 </a:t>
                      </a:r>
                      <a:r>
                        <a:rPr kumimoji="0" lang="en-US" altLang="zh-CN" sz="18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接口 </a:t>
                      </a:r>
                      <a:r>
                        <a:rPr kumimoji="0" lang="en-US" altLang="zh-CN" sz="18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R</a:t>
                      </a:r>
                      <a:r>
                        <a:rPr kumimoji="0" lang="en-US" altLang="zh-CN" sz="1800" b="0" i="0" u="none" strike="noStrike" cap="none" normalizeH="0" baseline="-25000">
                          <a:ln>
                            <a:noFill/>
                          </a:ln>
                          <a:solidFill>
                            <a:schemeClr val="tx1"/>
                          </a:solidFill>
                          <a:effectLst/>
                          <a:latin typeface="Arial" pitchFamily="34" charset="0"/>
                          <a:ea typeface="宋体" pitchFamily="2" charset="-122"/>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13685" name="Text Box 19">
            <a:extLst>
              <a:ext uri="{FF2B5EF4-FFF2-40B4-BE49-F238E27FC236}">
                <a16:creationId xmlns:a16="http://schemas.microsoft.com/office/drawing/2014/main" id="{8B7C792E-2A75-4152-B569-138561449C2E}"/>
              </a:ext>
            </a:extLst>
          </p:cNvPr>
          <p:cNvSpPr txBox="1">
            <a:spLocks noChangeArrowheads="1"/>
          </p:cNvSpPr>
          <p:nvPr/>
        </p:nvSpPr>
        <p:spPr bwMode="auto">
          <a:xfrm>
            <a:off x="6118226" y="1628775"/>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3686" name="Line 20">
            <a:extLst>
              <a:ext uri="{FF2B5EF4-FFF2-40B4-BE49-F238E27FC236}">
                <a16:creationId xmlns:a16="http://schemas.microsoft.com/office/drawing/2014/main" id="{00FB5925-F7EE-4027-98B2-6CB82EF57E63}"/>
              </a:ext>
            </a:extLst>
          </p:cNvPr>
          <p:cNvSpPr>
            <a:spLocks noChangeShapeType="1"/>
          </p:cNvSpPr>
          <p:nvPr/>
        </p:nvSpPr>
        <p:spPr bwMode="auto">
          <a:xfrm>
            <a:off x="4262439" y="263048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1">
            <a:extLst>
              <a:ext uri="{FF2B5EF4-FFF2-40B4-BE49-F238E27FC236}">
                <a16:creationId xmlns:a16="http://schemas.microsoft.com/office/drawing/2014/main" id="{BD03EDDD-165D-4E71-8504-214DA4A20B9A}"/>
              </a:ext>
            </a:extLst>
          </p:cNvPr>
          <p:cNvSpPr>
            <a:spLocks noChangeShapeType="1"/>
          </p:cNvSpPr>
          <p:nvPr/>
        </p:nvSpPr>
        <p:spPr bwMode="auto">
          <a:xfrm>
            <a:off x="2054225" y="2613026"/>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2">
            <a:extLst>
              <a:ext uri="{FF2B5EF4-FFF2-40B4-BE49-F238E27FC236}">
                <a16:creationId xmlns:a16="http://schemas.microsoft.com/office/drawing/2014/main" id="{9DAE0699-C035-458A-9438-ACAF2AC5D805}"/>
              </a:ext>
            </a:extLst>
          </p:cNvPr>
          <p:cNvSpPr>
            <a:spLocks noChangeShapeType="1"/>
          </p:cNvSpPr>
          <p:nvPr/>
        </p:nvSpPr>
        <p:spPr bwMode="auto">
          <a:xfrm>
            <a:off x="1774825" y="2630488"/>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3">
            <a:extLst>
              <a:ext uri="{FF2B5EF4-FFF2-40B4-BE49-F238E27FC236}">
                <a16:creationId xmlns:a16="http://schemas.microsoft.com/office/drawing/2014/main" id="{F1606DB7-94D8-44C0-8207-3018C684E1C8}"/>
              </a:ext>
            </a:extLst>
          </p:cNvPr>
          <p:cNvSpPr>
            <a:spLocks noChangeShapeType="1"/>
          </p:cNvSpPr>
          <p:nvPr/>
        </p:nvSpPr>
        <p:spPr bwMode="auto">
          <a:xfrm>
            <a:off x="2220914" y="2060576"/>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3690" name="Picture 24">
            <a:extLst>
              <a:ext uri="{FF2B5EF4-FFF2-40B4-BE49-F238E27FC236}">
                <a16:creationId xmlns:a16="http://schemas.microsoft.com/office/drawing/2014/main" id="{17DFCD1B-68F9-4287-AEC3-6F4885EE6D6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9463" y="2101851"/>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91" name="Text Box 25">
            <a:extLst>
              <a:ext uri="{FF2B5EF4-FFF2-40B4-BE49-F238E27FC236}">
                <a16:creationId xmlns:a16="http://schemas.microsoft.com/office/drawing/2014/main" id="{A7F0D2B2-7827-4D22-944A-1F6BA9A1C4C1}"/>
              </a:ext>
            </a:extLst>
          </p:cNvPr>
          <p:cNvSpPr txBox="1">
            <a:spLocks noChangeArrowheads="1"/>
          </p:cNvSpPr>
          <p:nvPr/>
        </p:nvSpPr>
        <p:spPr bwMode="auto">
          <a:xfrm>
            <a:off x="1487487" y="198913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3692" name="Text Box 26">
            <a:extLst>
              <a:ext uri="{FF2B5EF4-FFF2-40B4-BE49-F238E27FC236}">
                <a16:creationId xmlns:a16="http://schemas.microsoft.com/office/drawing/2014/main" id="{C303B6C6-E0E1-4258-971F-4CA12BE39655}"/>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255.255.255.128</a:t>
            </a:r>
          </a:p>
        </p:txBody>
      </p:sp>
      <p:sp>
        <p:nvSpPr>
          <p:cNvPr id="113693" name="Line 27">
            <a:extLst>
              <a:ext uri="{FF2B5EF4-FFF2-40B4-BE49-F238E27FC236}">
                <a16:creationId xmlns:a16="http://schemas.microsoft.com/office/drawing/2014/main" id="{BA85DA04-E611-4A96-8B66-A8CED2C6989D}"/>
              </a:ext>
            </a:extLst>
          </p:cNvPr>
          <p:cNvSpPr>
            <a:spLocks noChangeShapeType="1"/>
          </p:cNvSpPr>
          <p:nvPr/>
        </p:nvSpPr>
        <p:spPr bwMode="auto">
          <a:xfrm>
            <a:off x="3729039" y="501173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4" name="Line 28">
            <a:extLst>
              <a:ext uri="{FF2B5EF4-FFF2-40B4-BE49-F238E27FC236}">
                <a16:creationId xmlns:a16="http://schemas.microsoft.com/office/drawing/2014/main" id="{037CCC4A-7C93-477E-9B9F-08A680A7FCA0}"/>
              </a:ext>
            </a:extLst>
          </p:cNvPr>
          <p:cNvSpPr>
            <a:spLocks noChangeShapeType="1"/>
          </p:cNvSpPr>
          <p:nvPr/>
        </p:nvSpPr>
        <p:spPr bwMode="auto">
          <a:xfrm>
            <a:off x="7896225" y="39258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5" name="Line 29">
            <a:extLst>
              <a:ext uri="{FF2B5EF4-FFF2-40B4-BE49-F238E27FC236}">
                <a16:creationId xmlns:a16="http://schemas.microsoft.com/office/drawing/2014/main" id="{A27F34CB-C9C9-4E42-97C6-81B97DA3BB8D}"/>
              </a:ext>
            </a:extLst>
          </p:cNvPr>
          <p:cNvSpPr>
            <a:spLocks noChangeShapeType="1"/>
          </p:cNvSpPr>
          <p:nvPr/>
        </p:nvSpPr>
        <p:spPr bwMode="auto">
          <a:xfrm>
            <a:off x="2933700" y="57086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6" name="Line 30">
            <a:extLst>
              <a:ext uri="{FF2B5EF4-FFF2-40B4-BE49-F238E27FC236}">
                <a16:creationId xmlns:a16="http://schemas.microsoft.com/office/drawing/2014/main" id="{DB87A978-A01D-4DCC-8C79-39E3446328A9}"/>
              </a:ext>
            </a:extLst>
          </p:cNvPr>
          <p:cNvSpPr>
            <a:spLocks noChangeShapeType="1"/>
          </p:cNvSpPr>
          <p:nvPr/>
        </p:nvSpPr>
        <p:spPr bwMode="auto">
          <a:xfrm>
            <a:off x="3368675" y="392588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1">
            <a:extLst>
              <a:ext uri="{FF2B5EF4-FFF2-40B4-BE49-F238E27FC236}">
                <a16:creationId xmlns:a16="http://schemas.microsoft.com/office/drawing/2014/main" id="{060302F6-D673-4306-89EA-BCEBABD79ED0}"/>
              </a:ext>
            </a:extLst>
          </p:cNvPr>
          <p:cNvSpPr>
            <a:spLocks noChangeShapeType="1"/>
          </p:cNvSpPr>
          <p:nvPr/>
        </p:nvSpPr>
        <p:spPr bwMode="auto">
          <a:xfrm>
            <a:off x="4268789" y="320198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3698" name="Picture 32">
            <a:extLst>
              <a:ext uri="{FF2B5EF4-FFF2-40B4-BE49-F238E27FC236}">
                <a16:creationId xmlns:a16="http://schemas.microsoft.com/office/drawing/2014/main" id="{FED775AD-FE74-4AEA-8F4C-C496D06BFB7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9076" y="601821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99" name="Picture 33">
            <a:extLst>
              <a:ext uri="{FF2B5EF4-FFF2-40B4-BE49-F238E27FC236}">
                <a16:creationId xmlns:a16="http://schemas.microsoft.com/office/drawing/2014/main" id="{AE720F05-2F72-49D1-8D28-1788F49BC5D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4676" y="29384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700" name="Group 34">
            <a:extLst>
              <a:ext uri="{FF2B5EF4-FFF2-40B4-BE49-F238E27FC236}">
                <a16:creationId xmlns:a16="http://schemas.microsoft.com/office/drawing/2014/main" id="{EF11D64B-788B-4753-8829-EA6DC2F53D90}"/>
              </a:ext>
            </a:extLst>
          </p:cNvPr>
          <p:cNvGrpSpPr>
            <a:grpSpLocks/>
          </p:cNvGrpSpPr>
          <p:nvPr/>
        </p:nvGrpSpPr>
        <p:grpSpPr bwMode="auto">
          <a:xfrm>
            <a:off x="4008439" y="2984501"/>
            <a:ext cx="612775" cy="460375"/>
            <a:chOff x="864" y="1824"/>
            <a:chExt cx="432" cy="288"/>
          </a:xfrm>
        </p:grpSpPr>
        <p:pic>
          <p:nvPicPr>
            <p:cNvPr id="113744" name="Picture 35">
              <a:extLst>
                <a:ext uri="{FF2B5EF4-FFF2-40B4-BE49-F238E27FC236}">
                  <a16:creationId xmlns:a16="http://schemas.microsoft.com/office/drawing/2014/main" id="{C84D7FDF-F972-4991-8DFE-EBF791CB960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3745" name="Picture 36">
              <a:extLst>
                <a:ext uri="{FF2B5EF4-FFF2-40B4-BE49-F238E27FC236}">
                  <a16:creationId xmlns:a16="http://schemas.microsoft.com/office/drawing/2014/main" id="{0C491B04-34E9-4B7E-8189-19EED87112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3701" name="Picture 37">
            <a:extLst>
              <a:ext uri="{FF2B5EF4-FFF2-40B4-BE49-F238E27FC236}">
                <a16:creationId xmlns:a16="http://schemas.microsoft.com/office/drawing/2014/main" id="{E060E205-6BD7-42BA-8113-7AC31751E2D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1126" y="4305300"/>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02" name="Line 38">
            <a:extLst>
              <a:ext uri="{FF2B5EF4-FFF2-40B4-BE49-F238E27FC236}">
                <a16:creationId xmlns:a16="http://schemas.microsoft.com/office/drawing/2014/main" id="{FDF93272-C88A-4CD9-AB15-ACF4CF9F702E}"/>
              </a:ext>
            </a:extLst>
          </p:cNvPr>
          <p:cNvSpPr>
            <a:spLocks noChangeShapeType="1"/>
          </p:cNvSpPr>
          <p:nvPr/>
        </p:nvSpPr>
        <p:spPr bwMode="auto">
          <a:xfrm>
            <a:off x="2674939" y="3905250"/>
            <a:ext cx="6948487"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3" name="Line 39">
            <a:extLst>
              <a:ext uri="{FF2B5EF4-FFF2-40B4-BE49-F238E27FC236}">
                <a16:creationId xmlns:a16="http://schemas.microsoft.com/office/drawing/2014/main" id="{1C9CA476-1935-486C-8F00-BA1EB532614B}"/>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4" name="Text Box 40">
            <a:extLst>
              <a:ext uri="{FF2B5EF4-FFF2-40B4-BE49-F238E27FC236}">
                <a16:creationId xmlns:a16="http://schemas.microsoft.com/office/drawing/2014/main" id="{CF61C04B-42E1-42F2-BE62-7D42E32E0490}"/>
              </a:ext>
            </a:extLst>
          </p:cNvPr>
          <p:cNvSpPr txBox="1">
            <a:spLocks noChangeArrowheads="1"/>
          </p:cNvSpPr>
          <p:nvPr/>
        </p:nvSpPr>
        <p:spPr bwMode="auto">
          <a:xfrm>
            <a:off x="4164013" y="341630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128.30.33.130</a:t>
            </a:r>
          </a:p>
        </p:txBody>
      </p:sp>
      <p:sp>
        <p:nvSpPr>
          <p:cNvPr id="113705" name="Text Box 41">
            <a:extLst>
              <a:ext uri="{FF2B5EF4-FFF2-40B4-BE49-F238E27FC236}">
                <a16:creationId xmlns:a16="http://schemas.microsoft.com/office/drawing/2014/main" id="{E9BB1950-FCBC-4256-AB15-869417DBDE62}"/>
              </a:ext>
            </a:extLst>
          </p:cNvPr>
          <p:cNvSpPr txBox="1">
            <a:spLocks noChangeArrowheads="1"/>
          </p:cNvSpPr>
          <p:nvPr/>
        </p:nvSpPr>
        <p:spPr bwMode="auto">
          <a:xfrm>
            <a:off x="4654550" y="306228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3706" name="Text Box 42">
            <a:extLst>
              <a:ext uri="{FF2B5EF4-FFF2-40B4-BE49-F238E27FC236}">
                <a16:creationId xmlns:a16="http://schemas.microsoft.com/office/drawing/2014/main" id="{D2CD4761-B863-4A54-A2C2-06BC3809DE1A}"/>
              </a:ext>
            </a:extLst>
          </p:cNvPr>
          <p:cNvSpPr txBox="1">
            <a:spLocks noChangeArrowheads="1"/>
          </p:cNvSpPr>
          <p:nvPr/>
        </p:nvSpPr>
        <p:spPr bwMode="auto">
          <a:xfrm>
            <a:off x="5857875" y="34226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3707" name="Line 43">
            <a:extLst>
              <a:ext uri="{FF2B5EF4-FFF2-40B4-BE49-F238E27FC236}">
                <a16:creationId xmlns:a16="http://schemas.microsoft.com/office/drawing/2014/main" id="{079BF99A-4A37-4561-BCBD-074F21614F42}"/>
              </a:ext>
            </a:extLst>
          </p:cNvPr>
          <p:cNvSpPr>
            <a:spLocks noChangeShapeType="1"/>
          </p:cNvSpPr>
          <p:nvPr/>
        </p:nvSpPr>
        <p:spPr bwMode="auto">
          <a:xfrm>
            <a:off x="6454775" y="39258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08" name="Group 44">
            <a:extLst>
              <a:ext uri="{FF2B5EF4-FFF2-40B4-BE49-F238E27FC236}">
                <a16:creationId xmlns:a16="http://schemas.microsoft.com/office/drawing/2014/main" id="{F37FB5FF-3AC1-4B89-A6DA-58CED4D65B4C}"/>
              </a:ext>
            </a:extLst>
          </p:cNvPr>
          <p:cNvGrpSpPr>
            <a:grpSpLocks/>
          </p:cNvGrpSpPr>
          <p:nvPr/>
        </p:nvGrpSpPr>
        <p:grpSpPr bwMode="auto">
          <a:xfrm>
            <a:off x="3108326" y="4368801"/>
            <a:ext cx="612775" cy="460375"/>
            <a:chOff x="864" y="1824"/>
            <a:chExt cx="432" cy="288"/>
          </a:xfrm>
        </p:grpSpPr>
        <p:pic>
          <p:nvPicPr>
            <p:cNvPr id="113742" name="Picture 45">
              <a:extLst>
                <a:ext uri="{FF2B5EF4-FFF2-40B4-BE49-F238E27FC236}">
                  <a16:creationId xmlns:a16="http://schemas.microsoft.com/office/drawing/2014/main" id="{633FB168-E9AC-4925-B40C-B85F0C87D6B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3743" name="Picture 46">
              <a:extLst>
                <a:ext uri="{FF2B5EF4-FFF2-40B4-BE49-F238E27FC236}">
                  <a16:creationId xmlns:a16="http://schemas.microsoft.com/office/drawing/2014/main" id="{9ACD2520-0EC7-4F82-8E68-4808DC3EE41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3709" name="Text Box 47">
            <a:extLst>
              <a:ext uri="{FF2B5EF4-FFF2-40B4-BE49-F238E27FC236}">
                <a16:creationId xmlns:a16="http://schemas.microsoft.com/office/drawing/2014/main" id="{76A0D9E4-F8BC-4239-B412-C43A1B96A28E}"/>
              </a:ext>
            </a:extLst>
          </p:cNvPr>
          <p:cNvSpPr txBox="1">
            <a:spLocks noChangeArrowheads="1"/>
          </p:cNvSpPr>
          <p:nvPr/>
        </p:nvSpPr>
        <p:spPr bwMode="auto">
          <a:xfrm>
            <a:off x="2711450" y="435133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3710" name="Line 48">
            <a:extLst>
              <a:ext uri="{FF2B5EF4-FFF2-40B4-BE49-F238E27FC236}">
                <a16:creationId xmlns:a16="http://schemas.microsoft.com/office/drawing/2014/main" id="{682ACBD8-16A9-4D52-8664-8CA818FD94A9}"/>
              </a:ext>
            </a:extLst>
          </p:cNvPr>
          <p:cNvSpPr>
            <a:spLocks noChangeShapeType="1"/>
          </p:cNvSpPr>
          <p:nvPr/>
        </p:nvSpPr>
        <p:spPr bwMode="auto">
          <a:xfrm>
            <a:off x="4318000" y="5707063"/>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3711" name="Picture 49">
            <a:extLst>
              <a:ext uri="{FF2B5EF4-FFF2-40B4-BE49-F238E27FC236}">
                <a16:creationId xmlns:a16="http://schemas.microsoft.com/office/drawing/2014/main" id="{B470EB1F-72C5-4DF0-B7C8-48F583B71FB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4826" y="43100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Text Box 50">
            <a:extLst>
              <a:ext uri="{FF2B5EF4-FFF2-40B4-BE49-F238E27FC236}">
                <a16:creationId xmlns:a16="http://schemas.microsoft.com/office/drawing/2014/main" id="{AA42D3A8-FFA6-4B9E-8EBD-9C8FAA2B8272}"/>
              </a:ext>
            </a:extLst>
          </p:cNvPr>
          <p:cNvSpPr txBox="1">
            <a:spLocks noChangeArrowheads="1"/>
          </p:cNvSpPr>
          <p:nvPr/>
        </p:nvSpPr>
        <p:spPr bwMode="auto">
          <a:xfrm>
            <a:off x="5691189" y="3206751"/>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128.30.33.128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3713" name="Text Box 51">
            <a:extLst>
              <a:ext uri="{FF2B5EF4-FFF2-40B4-BE49-F238E27FC236}">
                <a16:creationId xmlns:a16="http://schemas.microsoft.com/office/drawing/2014/main" id="{1C4284F7-56A5-44CB-859F-0D3A4FDF3849}"/>
              </a:ext>
            </a:extLst>
          </p:cNvPr>
          <p:cNvSpPr txBox="1">
            <a:spLocks noChangeArrowheads="1"/>
          </p:cNvSpPr>
          <p:nvPr/>
        </p:nvSpPr>
        <p:spPr bwMode="auto">
          <a:xfrm>
            <a:off x="5303839" y="421481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3714" name="Text Box 52">
            <a:extLst>
              <a:ext uri="{FF2B5EF4-FFF2-40B4-BE49-F238E27FC236}">
                <a16:creationId xmlns:a16="http://schemas.microsoft.com/office/drawing/2014/main" id="{2A7AE4E3-E738-4259-9F67-65E75F9CDBAF}"/>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3715" name="Text Box 53">
            <a:extLst>
              <a:ext uri="{FF2B5EF4-FFF2-40B4-BE49-F238E27FC236}">
                <a16:creationId xmlns:a16="http://schemas.microsoft.com/office/drawing/2014/main" id="{64098DBC-794E-45C3-BAA1-42C70F7DC65E}"/>
              </a:ext>
            </a:extLst>
          </p:cNvPr>
          <p:cNvSpPr txBox="1">
            <a:spLocks noChangeArrowheads="1"/>
          </p:cNvSpPr>
          <p:nvPr/>
        </p:nvSpPr>
        <p:spPr bwMode="auto">
          <a:xfrm>
            <a:off x="5880100" y="428625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128.30.33.138</a:t>
            </a:r>
          </a:p>
        </p:txBody>
      </p:sp>
      <p:sp>
        <p:nvSpPr>
          <p:cNvPr id="113716" name="Text Box 54">
            <a:extLst>
              <a:ext uri="{FF2B5EF4-FFF2-40B4-BE49-F238E27FC236}">
                <a16:creationId xmlns:a16="http://schemas.microsoft.com/office/drawing/2014/main" id="{A5BCFC17-EF65-4B08-A2FE-139658AB6C7D}"/>
              </a:ext>
            </a:extLst>
          </p:cNvPr>
          <p:cNvSpPr txBox="1">
            <a:spLocks noChangeArrowheads="1"/>
          </p:cNvSpPr>
          <p:nvPr/>
        </p:nvSpPr>
        <p:spPr bwMode="auto">
          <a:xfrm>
            <a:off x="4632325" y="40640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3717" name="Text Box 55">
            <a:extLst>
              <a:ext uri="{FF2B5EF4-FFF2-40B4-BE49-F238E27FC236}">
                <a16:creationId xmlns:a16="http://schemas.microsoft.com/office/drawing/2014/main" id="{A1793F05-865D-40EF-93D5-9C8C57D1EB19}"/>
              </a:ext>
            </a:extLst>
          </p:cNvPr>
          <p:cNvSpPr txBox="1">
            <a:spLocks noChangeArrowheads="1"/>
          </p:cNvSpPr>
          <p:nvPr/>
        </p:nvSpPr>
        <p:spPr bwMode="auto">
          <a:xfrm>
            <a:off x="3408363" y="49593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3718" name="Text Box 56">
            <a:extLst>
              <a:ext uri="{FF2B5EF4-FFF2-40B4-BE49-F238E27FC236}">
                <a16:creationId xmlns:a16="http://schemas.microsoft.com/office/drawing/2014/main" id="{DE7A0394-818C-47EC-8481-078F7FBD678F}"/>
              </a:ext>
            </a:extLst>
          </p:cNvPr>
          <p:cNvSpPr txBox="1">
            <a:spLocks noChangeArrowheads="1"/>
          </p:cNvSpPr>
          <p:nvPr/>
        </p:nvSpPr>
        <p:spPr bwMode="auto">
          <a:xfrm>
            <a:off x="4943475" y="406400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128.30.33.129</a:t>
            </a:r>
          </a:p>
        </p:txBody>
      </p:sp>
      <p:pic>
        <p:nvPicPr>
          <p:cNvPr id="113719" name="Picture 57">
            <a:extLst>
              <a:ext uri="{FF2B5EF4-FFF2-40B4-BE49-F238E27FC236}">
                <a16:creationId xmlns:a16="http://schemas.microsoft.com/office/drawing/2014/main" id="{F0DFE194-29AD-4309-A7FF-EB24799DC73A}"/>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3375"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20" name="Text Box 58">
            <a:extLst>
              <a:ext uri="{FF2B5EF4-FFF2-40B4-BE49-F238E27FC236}">
                <a16:creationId xmlns:a16="http://schemas.microsoft.com/office/drawing/2014/main" id="{1BFC41BB-6C75-42CC-8EF3-45CBB174321E}"/>
              </a:ext>
            </a:extLst>
          </p:cNvPr>
          <p:cNvSpPr txBox="1">
            <a:spLocks noChangeArrowheads="1"/>
          </p:cNvSpPr>
          <p:nvPr/>
        </p:nvSpPr>
        <p:spPr bwMode="auto">
          <a:xfrm>
            <a:off x="3792539" y="598487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3721" name="Text Box 59">
            <a:extLst>
              <a:ext uri="{FF2B5EF4-FFF2-40B4-BE49-F238E27FC236}">
                <a16:creationId xmlns:a16="http://schemas.microsoft.com/office/drawing/2014/main" id="{A842F486-50F5-4393-A918-70C6DD594389}"/>
              </a:ext>
            </a:extLst>
          </p:cNvPr>
          <p:cNvSpPr txBox="1">
            <a:spLocks noChangeArrowheads="1"/>
          </p:cNvSpPr>
          <p:nvPr/>
        </p:nvSpPr>
        <p:spPr bwMode="auto">
          <a:xfrm>
            <a:off x="3787775" y="4957763"/>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3722" name="Text Box 60">
            <a:extLst>
              <a:ext uri="{FF2B5EF4-FFF2-40B4-BE49-F238E27FC236}">
                <a16:creationId xmlns:a16="http://schemas.microsoft.com/office/drawing/2014/main" id="{01B291B5-FCFF-46C2-90E4-29D33A36C4F6}"/>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3723" name="Text Box 61">
            <a:extLst>
              <a:ext uri="{FF2B5EF4-FFF2-40B4-BE49-F238E27FC236}">
                <a16:creationId xmlns:a16="http://schemas.microsoft.com/office/drawing/2014/main" id="{930C8B2D-5A4D-447E-9361-6C48EE4F4DB3}"/>
              </a:ext>
            </a:extLst>
          </p:cNvPr>
          <p:cNvSpPr txBox="1">
            <a:spLocks noChangeArrowheads="1"/>
          </p:cNvSpPr>
          <p:nvPr/>
        </p:nvSpPr>
        <p:spPr bwMode="auto">
          <a:xfrm>
            <a:off x="4433888"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113724" name="Line 62">
            <a:extLst>
              <a:ext uri="{FF2B5EF4-FFF2-40B4-BE49-F238E27FC236}">
                <a16:creationId xmlns:a16="http://schemas.microsoft.com/office/drawing/2014/main" id="{2B50E723-407C-4DB7-9AFA-129EC09917E0}"/>
              </a:ext>
            </a:extLst>
          </p:cNvPr>
          <p:cNvSpPr>
            <a:spLocks noChangeShapeType="1"/>
          </p:cNvSpPr>
          <p:nvPr/>
        </p:nvSpPr>
        <p:spPr bwMode="auto">
          <a:xfrm>
            <a:off x="1992313" y="2120900"/>
            <a:ext cx="3598862" cy="2376488"/>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725" name="Rectangle 63">
            <a:extLst>
              <a:ext uri="{FF2B5EF4-FFF2-40B4-BE49-F238E27FC236}">
                <a16:creationId xmlns:a16="http://schemas.microsoft.com/office/drawing/2014/main" id="{34755C3F-EB23-4B25-8FA8-E65176E86936}"/>
              </a:ext>
            </a:extLst>
          </p:cNvPr>
          <p:cNvSpPr>
            <a:spLocks noGrp="1" noChangeArrowheads="1"/>
          </p:cNvSpPr>
          <p:nvPr>
            <p:ph type="title"/>
          </p:nvPr>
        </p:nvSpPr>
        <p:spPr>
          <a:xfrm>
            <a:off x="1847850" y="549275"/>
            <a:ext cx="9144000" cy="865188"/>
          </a:xfrm>
          <a:noFill/>
        </p:spPr>
        <p:txBody>
          <a:bodyPr anchor="b">
            <a:normAutofit fontScale="90000"/>
          </a:bodyPr>
          <a:lstStyle/>
          <a:p>
            <a:pPr>
              <a:lnSpc>
                <a:spcPct val="110000"/>
              </a:lnSpc>
            </a:pPr>
            <a:r>
              <a:rPr lang="zh-CN" altLang="en-US" sz="2400"/>
              <a:t>主机 </a:t>
            </a:r>
            <a:r>
              <a:rPr lang="en-US" altLang="zh-CN" sz="2400"/>
              <a:t>H</a:t>
            </a:r>
            <a:r>
              <a:rPr lang="en-US" altLang="zh-CN" sz="2400" baseline="-25000"/>
              <a:t>1</a:t>
            </a:r>
            <a:r>
              <a:rPr lang="en-US" altLang="zh-CN" sz="2400"/>
              <a:t> </a:t>
            </a:r>
            <a:r>
              <a:rPr lang="zh-CN" altLang="en-US" sz="2400"/>
              <a:t>首先将本子网的子网掩码 </a:t>
            </a:r>
            <a:r>
              <a:rPr lang="en-US" altLang="zh-CN" sz="2400"/>
              <a:t>255.255.255.0</a:t>
            </a:r>
            <a:r>
              <a:rPr lang="zh-CN" altLang="en-US" sz="2400"/>
              <a:t>与分组的 </a:t>
            </a:r>
            <a:r>
              <a:rPr lang="en-US" altLang="zh-CN" sz="2400"/>
              <a:t>IP </a:t>
            </a:r>
            <a:r>
              <a:rPr lang="zh-CN" altLang="en-US" sz="2400"/>
              <a:t>地址 </a:t>
            </a:r>
            <a:r>
              <a:rPr lang="en-US" altLang="zh-CN" sz="2400"/>
              <a:t>128.30.34.138 </a:t>
            </a:r>
            <a:r>
              <a:rPr lang="zh-CN" altLang="en-US" sz="2400"/>
              <a:t>逐比特相</a:t>
            </a:r>
            <a:r>
              <a:rPr lang="zh-CN" altLang="en-US" sz="2400">
                <a:solidFill>
                  <a:srgbClr val="FF0000"/>
                </a:solidFill>
              </a:rPr>
              <a:t>“与”</a:t>
            </a:r>
            <a:r>
              <a:rPr lang="en-US" altLang="zh-CN" sz="2400">
                <a:solidFill>
                  <a:srgbClr val="FF0000"/>
                </a:solidFill>
              </a:rPr>
              <a:t>(AND</a:t>
            </a:r>
            <a:r>
              <a:rPr lang="en-US" altLang="zh-CN" sz="2400"/>
              <a:t> </a:t>
            </a:r>
            <a:r>
              <a:rPr lang="zh-CN" altLang="en-US" sz="2400"/>
              <a:t>操作</a:t>
            </a:r>
            <a:r>
              <a:rPr lang="en-US" altLang="zh-CN" sz="2400"/>
              <a:t>)</a:t>
            </a:r>
            <a:r>
              <a:rPr lang="en-US" altLang="zh-CN" sz="2000"/>
              <a:t> </a:t>
            </a:r>
          </a:p>
        </p:txBody>
      </p:sp>
      <p:sp>
        <p:nvSpPr>
          <p:cNvPr id="113726" name="Rectangle 64">
            <a:extLst>
              <a:ext uri="{FF2B5EF4-FFF2-40B4-BE49-F238E27FC236}">
                <a16:creationId xmlns:a16="http://schemas.microsoft.com/office/drawing/2014/main" id="{7524B84C-8A82-4159-A6F0-E1D6892CF901}"/>
              </a:ext>
            </a:extLst>
          </p:cNvPr>
          <p:cNvSpPr>
            <a:spLocks noChangeArrowheads="1"/>
          </p:cNvSpPr>
          <p:nvPr/>
        </p:nvSpPr>
        <p:spPr bwMode="auto">
          <a:xfrm>
            <a:off x="1524000" y="1557338"/>
            <a:ext cx="9144000" cy="53006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800" u="none">
              <a:latin typeface="Tahoma" panose="020B0604030504040204" pitchFamily="34" charset="0"/>
            </a:endParaRPr>
          </a:p>
        </p:txBody>
      </p:sp>
      <p:sp>
        <p:nvSpPr>
          <p:cNvPr id="113727" name="Text Box 65">
            <a:extLst>
              <a:ext uri="{FF2B5EF4-FFF2-40B4-BE49-F238E27FC236}">
                <a16:creationId xmlns:a16="http://schemas.microsoft.com/office/drawing/2014/main" id="{2991E55B-B89B-4720-AA38-2E2ACC8ECC27}"/>
              </a:ext>
            </a:extLst>
          </p:cNvPr>
          <p:cNvSpPr txBox="1">
            <a:spLocks noChangeArrowheads="1"/>
          </p:cNvSpPr>
          <p:nvPr/>
        </p:nvSpPr>
        <p:spPr bwMode="auto">
          <a:xfrm>
            <a:off x="2424113" y="1773238"/>
            <a:ext cx="6856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t>255.255.255.0 </a:t>
            </a:r>
            <a:r>
              <a:rPr lang="en-US" altLang="zh-CN" sz="2800" u="none">
                <a:solidFill>
                  <a:srgbClr val="FF0000"/>
                </a:solidFill>
              </a:rPr>
              <a:t>AND </a:t>
            </a:r>
            <a:r>
              <a:rPr lang="en-US" altLang="zh-CN" sz="2800" u="none"/>
              <a:t>128.30.34.138 </a:t>
            </a:r>
            <a:r>
              <a:rPr lang="zh-CN" altLang="en-US" sz="2800" u="none">
                <a:ea typeface="黑体" panose="02010609060101010101" pitchFamily="49" charset="-122"/>
              </a:rPr>
              <a:t>的计算</a:t>
            </a:r>
          </a:p>
        </p:txBody>
      </p:sp>
      <p:sp>
        <p:nvSpPr>
          <p:cNvPr id="113728" name="Text Box 66">
            <a:extLst>
              <a:ext uri="{FF2B5EF4-FFF2-40B4-BE49-F238E27FC236}">
                <a16:creationId xmlns:a16="http://schemas.microsoft.com/office/drawing/2014/main" id="{430B35E1-27E2-42D3-BB76-AB2AD02BB1E9}"/>
              </a:ext>
            </a:extLst>
          </p:cNvPr>
          <p:cNvSpPr txBox="1">
            <a:spLocks noChangeArrowheads="1"/>
          </p:cNvSpPr>
          <p:nvPr/>
        </p:nvSpPr>
        <p:spPr bwMode="auto">
          <a:xfrm>
            <a:off x="1990725" y="2378075"/>
            <a:ext cx="81994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黑体" panose="02010609060101010101" pitchFamily="49" charset="-122"/>
              </a:rPr>
              <a:t>255 </a:t>
            </a:r>
            <a:r>
              <a:rPr lang="zh-CN" altLang="en-US" sz="2800" u="none">
                <a:ea typeface="黑体" panose="02010609060101010101" pitchFamily="49" charset="-122"/>
              </a:rPr>
              <a:t>就是二进制的全 </a:t>
            </a:r>
            <a:r>
              <a:rPr lang="en-US" altLang="zh-CN" sz="2800" u="none">
                <a:ea typeface="黑体" panose="02010609060101010101" pitchFamily="49" charset="-122"/>
              </a:rPr>
              <a:t>1</a:t>
            </a:r>
            <a:r>
              <a:rPr lang="zh-CN" altLang="en-US" sz="2800" u="none">
                <a:ea typeface="黑体" panose="02010609060101010101" pitchFamily="49" charset="-122"/>
              </a:rPr>
              <a:t>，因此 </a:t>
            </a:r>
            <a:r>
              <a:rPr lang="en-US" altLang="zh-CN" sz="2800" u="none">
                <a:ea typeface="黑体" panose="02010609060101010101" pitchFamily="49" charset="-122"/>
              </a:rPr>
              <a:t>255 </a:t>
            </a:r>
            <a:r>
              <a:rPr lang="en-US" altLang="zh-CN" sz="2800" u="none">
                <a:solidFill>
                  <a:srgbClr val="FF0000"/>
                </a:solidFill>
                <a:ea typeface="黑体" panose="02010609060101010101" pitchFamily="49" charset="-122"/>
              </a:rPr>
              <a:t>AND</a:t>
            </a:r>
            <a:r>
              <a:rPr lang="en-US" altLang="zh-CN" sz="2800" u="none">
                <a:ea typeface="黑体" panose="02010609060101010101" pitchFamily="49" charset="-122"/>
              </a:rPr>
              <a:t> xyz = xyz</a:t>
            </a:r>
            <a:r>
              <a:rPr lang="zh-CN" altLang="en-US" sz="2800" u="none">
                <a:ea typeface="黑体" panose="02010609060101010101" pitchFamily="49" charset="-122"/>
              </a:rPr>
              <a:t>，</a:t>
            </a:r>
          </a:p>
          <a:p>
            <a:r>
              <a:rPr lang="zh-CN" altLang="en-US" sz="2800" u="none">
                <a:ea typeface="黑体" panose="02010609060101010101" pitchFamily="49" charset="-122"/>
              </a:rPr>
              <a:t>这里只需计算最后的 </a:t>
            </a:r>
            <a:r>
              <a:rPr lang="en-US" altLang="zh-CN" sz="2800" u="none">
                <a:ea typeface="黑体" panose="02010609060101010101" pitchFamily="49" charset="-122"/>
              </a:rPr>
              <a:t>0 </a:t>
            </a:r>
            <a:r>
              <a:rPr lang="en-US" altLang="zh-CN" sz="2800" u="none">
                <a:solidFill>
                  <a:srgbClr val="FF0000"/>
                </a:solidFill>
                <a:ea typeface="黑体" panose="02010609060101010101" pitchFamily="49" charset="-122"/>
              </a:rPr>
              <a:t>AND</a:t>
            </a:r>
            <a:r>
              <a:rPr lang="en-US" altLang="zh-CN" sz="2800" u="none">
                <a:ea typeface="黑体" panose="02010609060101010101" pitchFamily="49" charset="-122"/>
              </a:rPr>
              <a:t> 138 </a:t>
            </a:r>
            <a:r>
              <a:rPr lang="zh-CN" altLang="en-US" sz="2800" u="none">
                <a:ea typeface="黑体" panose="02010609060101010101" pitchFamily="49" charset="-122"/>
              </a:rPr>
              <a:t>即可</a:t>
            </a:r>
            <a:r>
              <a:rPr lang="zh-CN" altLang="en-US" sz="2800" u="none">
                <a:solidFill>
                  <a:srgbClr val="333399"/>
                </a:solidFill>
                <a:ea typeface="黑体" panose="02010609060101010101" pitchFamily="49" charset="-122"/>
              </a:rPr>
              <a:t>。</a:t>
            </a:r>
          </a:p>
        </p:txBody>
      </p:sp>
      <p:sp>
        <p:nvSpPr>
          <p:cNvPr id="113729" name="Text Box 67">
            <a:extLst>
              <a:ext uri="{FF2B5EF4-FFF2-40B4-BE49-F238E27FC236}">
                <a16:creationId xmlns:a16="http://schemas.microsoft.com/office/drawing/2014/main" id="{45110C7F-5F72-42FD-AAEF-54C91880C755}"/>
              </a:ext>
            </a:extLst>
          </p:cNvPr>
          <p:cNvSpPr txBox="1">
            <a:spLocks noChangeArrowheads="1"/>
          </p:cNvSpPr>
          <p:nvPr/>
        </p:nvSpPr>
        <p:spPr bwMode="auto">
          <a:xfrm>
            <a:off x="4008439" y="3314700"/>
            <a:ext cx="2820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t>0     →00000000</a:t>
            </a:r>
          </a:p>
          <a:p>
            <a:r>
              <a:rPr lang="en-US" altLang="zh-CN" sz="2800" u="none"/>
              <a:t>138 →10001010</a:t>
            </a:r>
          </a:p>
        </p:txBody>
      </p:sp>
      <p:sp>
        <p:nvSpPr>
          <p:cNvPr id="113730" name="Line 68">
            <a:extLst>
              <a:ext uri="{FF2B5EF4-FFF2-40B4-BE49-F238E27FC236}">
                <a16:creationId xmlns:a16="http://schemas.microsoft.com/office/drawing/2014/main" id="{579D428C-DDEB-4522-A5CD-617A4DC13A0D}"/>
              </a:ext>
            </a:extLst>
          </p:cNvPr>
          <p:cNvSpPr>
            <a:spLocks noChangeShapeType="1"/>
          </p:cNvSpPr>
          <p:nvPr/>
        </p:nvSpPr>
        <p:spPr bwMode="auto">
          <a:xfrm>
            <a:off x="3792539" y="4249738"/>
            <a:ext cx="33115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31" name="Text Box 69">
            <a:extLst>
              <a:ext uri="{FF2B5EF4-FFF2-40B4-BE49-F238E27FC236}">
                <a16:creationId xmlns:a16="http://schemas.microsoft.com/office/drawing/2014/main" id="{AC11D40D-28EE-41F0-ADEA-48DFA9BC4A9D}"/>
              </a:ext>
            </a:extLst>
          </p:cNvPr>
          <p:cNvSpPr txBox="1">
            <a:spLocks noChangeArrowheads="1"/>
          </p:cNvSpPr>
          <p:nvPr/>
        </p:nvSpPr>
        <p:spPr bwMode="auto">
          <a:xfrm>
            <a:off x="1743075" y="4308476"/>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800" u="none">
                <a:latin typeface="Tahoma" panose="020B0604030504040204" pitchFamily="34" charset="0"/>
                <a:ea typeface="黑体" panose="02010609060101010101" pitchFamily="49" charset="-122"/>
              </a:rPr>
              <a:t>逐比特 </a:t>
            </a:r>
            <a:r>
              <a:rPr lang="en-US" altLang="zh-CN" sz="2800" u="none">
                <a:solidFill>
                  <a:srgbClr val="FF0000"/>
                </a:solidFill>
                <a:latin typeface="Tahoma" panose="020B0604030504040204" pitchFamily="34" charset="0"/>
                <a:ea typeface="黑体" panose="02010609060101010101" pitchFamily="49" charset="-122"/>
              </a:rPr>
              <a:t>AND </a:t>
            </a:r>
            <a:r>
              <a:rPr lang="zh-CN" altLang="en-US" sz="2800" u="none">
                <a:latin typeface="Tahoma" panose="020B0604030504040204" pitchFamily="34" charset="0"/>
                <a:ea typeface="黑体" panose="02010609060101010101" pitchFamily="49" charset="-122"/>
              </a:rPr>
              <a:t>操作后   </a:t>
            </a:r>
            <a:r>
              <a:rPr lang="en-US" altLang="zh-CN" sz="2800" u="none">
                <a:latin typeface="Tahoma" panose="020B0604030504040204" pitchFamily="34" charset="0"/>
                <a:ea typeface="黑体" panose="02010609060101010101" pitchFamily="49" charset="-122"/>
              </a:rPr>
              <a:t>0</a:t>
            </a:r>
            <a:r>
              <a:rPr lang="en-US" altLang="zh-CN" sz="2800" u="none">
                <a:ea typeface="黑体" panose="02010609060101010101" pitchFamily="49" charset="-122"/>
              </a:rPr>
              <a:t>0000000 → 0</a:t>
            </a:r>
          </a:p>
        </p:txBody>
      </p:sp>
      <p:sp>
        <p:nvSpPr>
          <p:cNvPr id="348230" name="Rectangle 70">
            <a:extLst>
              <a:ext uri="{FF2B5EF4-FFF2-40B4-BE49-F238E27FC236}">
                <a16:creationId xmlns:a16="http://schemas.microsoft.com/office/drawing/2014/main" id="{B7AE0ABA-83C4-4539-B27F-0C2815AB7CB1}"/>
              </a:ext>
            </a:extLst>
          </p:cNvPr>
          <p:cNvSpPr>
            <a:spLocks noChangeArrowheads="1"/>
          </p:cNvSpPr>
          <p:nvPr/>
        </p:nvSpPr>
        <p:spPr bwMode="auto">
          <a:xfrm>
            <a:off x="5146676" y="3317875"/>
            <a:ext cx="271463" cy="15001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31" name="Rectangle 71">
            <a:extLst>
              <a:ext uri="{FF2B5EF4-FFF2-40B4-BE49-F238E27FC236}">
                <a16:creationId xmlns:a16="http://schemas.microsoft.com/office/drawing/2014/main" id="{01440C79-CA3F-47F0-B47E-575525CC8A1B}"/>
              </a:ext>
            </a:extLst>
          </p:cNvPr>
          <p:cNvSpPr>
            <a:spLocks noChangeArrowheads="1"/>
          </p:cNvSpPr>
          <p:nvPr/>
        </p:nvSpPr>
        <p:spPr bwMode="auto">
          <a:xfrm>
            <a:off x="5410201" y="3314700"/>
            <a:ext cx="1528763" cy="15001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4" name="Group 72">
            <a:extLst>
              <a:ext uri="{FF2B5EF4-FFF2-40B4-BE49-F238E27FC236}">
                <a16:creationId xmlns:a16="http://schemas.microsoft.com/office/drawing/2014/main" id="{1FBFDAD6-52C5-4A73-9280-21F002D47DC9}"/>
              </a:ext>
            </a:extLst>
          </p:cNvPr>
          <p:cNvGrpSpPr>
            <a:grpSpLocks/>
          </p:cNvGrpSpPr>
          <p:nvPr/>
        </p:nvGrpSpPr>
        <p:grpSpPr bwMode="auto">
          <a:xfrm>
            <a:off x="1924051" y="5013326"/>
            <a:ext cx="5756275" cy="1527175"/>
            <a:chOff x="252" y="3158"/>
            <a:chExt cx="3626" cy="962"/>
          </a:xfrm>
        </p:grpSpPr>
        <p:sp>
          <p:nvSpPr>
            <p:cNvPr id="113738" name="Text Box 73">
              <a:extLst>
                <a:ext uri="{FF2B5EF4-FFF2-40B4-BE49-F238E27FC236}">
                  <a16:creationId xmlns:a16="http://schemas.microsoft.com/office/drawing/2014/main" id="{8DCBA29D-9C42-47DC-AFD9-CD3B0365F6F3}"/>
                </a:ext>
              </a:extLst>
            </p:cNvPr>
            <p:cNvSpPr txBox="1">
              <a:spLocks noChangeArrowheads="1"/>
            </p:cNvSpPr>
            <p:nvPr/>
          </p:nvSpPr>
          <p:spPr bwMode="auto">
            <a:xfrm>
              <a:off x="2064" y="3158"/>
              <a:ext cx="180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t>255.255.255.0</a:t>
              </a:r>
            </a:p>
            <a:p>
              <a:r>
                <a:rPr lang="en-US" altLang="zh-CN" sz="2800" u="none"/>
                <a:t>128.  30.  34.138</a:t>
              </a:r>
            </a:p>
          </p:txBody>
        </p:sp>
        <p:sp>
          <p:nvSpPr>
            <p:cNvPr id="113739" name="Text Box 74">
              <a:extLst>
                <a:ext uri="{FF2B5EF4-FFF2-40B4-BE49-F238E27FC236}">
                  <a16:creationId xmlns:a16="http://schemas.microsoft.com/office/drawing/2014/main" id="{70398238-305B-4837-BEE7-61842B5B04D9}"/>
                </a:ext>
              </a:extLst>
            </p:cNvPr>
            <p:cNvSpPr txBox="1">
              <a:spLocks noChangeArrowheads="1"/>
            </p:cNvSpPr>
            <p:nvPr/>
          </p:nvSpPr>
          <p:spPr bwMode="auto">
            <a:xfrm>
              <a:off x="2064" y="3793"/>
              <a:ext cx="15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黑体" panose="02010609060101010101" pitchFamily="49" charset="-122"/>
                </a:rPr>
                <a:t>128.  30.  34.0</a:t>
              </a:r>
              <a:endParaRPr lang="zh-CN" altLang="en-US" sz="2800" u="none">
                <a:ea typeface="黑体" panose="02010609060101010101" pitchFamily="49" charset="-122"/>
              </a:endParaRPr>
            </a:p>
          </p:txBody>
        </p:sp>
        <p:sp>
          <p:nvSpPr>
            <p:cNvPr id="113740" name="Line 75">
              <a:extLst>
                <a:ext uri="{FF2B5EF4-FFF2-40B4-BE49-F238E27FC236}">
                  <a16:creationId xmlns:a16="http://schemas.microsoft.com/office/drawing/2014/main" id="{A60EADD3-57F1-464D-BCD7-E229EF25E0E9}"/>
                </a:ext>
              </a:extLst>
            </p:cNvPr>
            <p:cNvSpPr>
              <a:spLocks noChangeShapeType="1"/>
            </p:cNvSpPr>
            <p:nvPr/>
          </p:nvSpPr>
          <p:spPr bwMode="auto">
            <a:xfrm>
              <a:off x="295" y="3748"/>
              <a:ext cx="358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41" name="Text Box 76">
              <a:extLst>
                <a:ext uri="{FF2B5EF4-FFF2-40B4-BE49-F238E27FC236}">
                  <a16:creationId xmlns:a16="http://schemas.microsoft.com/office/drawing/2014/main" id="{FBCC3FD1-82BA-4118-9928-D5F2D381E004}"/>
                </a:ext>
              </a:extLst>
            </p:cNvPr>
            <p:cNvSpPr txBox="1">
              <a:spLocks noChangeArrowheads="1"/>
            </p:cNvSpPr>
            <p:nvPr/>
          </p:nvSpPr>
          <p:spPr bwMode="auto">
            <a:xfrm>
              <a:off x="252" y="3421"/>
              <a:ext cx="18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800" u="none">
                  <a:latin typeface="Tahoma" panose="020B0604030504040204" pitchFamily="34" charset="0"/>
                  <a:ea typeface="黑体" panose="02010609060101010101" pitchFamily="49" charset="-122"/>
                </a:rPr>
                <a:t>逐比特 </a:t>
              </a:r>
              <a:r>
                <a:rPr lang="en-US" altLang="zh-CN" sz="2800" u="none">
                  <a:solidFill>
                    <a:srgbClr val="FF0000"/>
                  </a:solidFill>
                  <a:latin typeface="Tahoma" panose="020B0604030504040204" pitchFamily="34" charset="0"/>
                  <a:ea typeface="黑体" panose="02010609060101010101" pitchFamily="49" charset="-122"/>
                </a:rPr>
                <a:t>AND </a:t>
              </a:r>
              <a:r>
                <a:rPr lang="zh-CN" altLang="en-US" sz="2800" u="none">
                  <a:latin typeface="Tahoma" panose="020B0604030504040204" pitchFamily="34" charset="0"/>
                  <a:ea typeface="黑体" panose="02010609060101010101" pitchFamily="49" charset="-122"/>
                </a:rPr>
                <a:t>操作</a:t>
              </a:r>
              <a:endParaRPr lang="zh-CN" altLang="en-US" sz="2800" u="none">
                <a:ea typeface="黑体" panose="02010609060101010101" pitchFamily="49" charset="-122"/>
              </a:endParaRPr>
            </a:p>
          </p:txBody>
        </p:sp>
      </p:grpSp>
      <p:sp>
        <p:nvSpPr>
          <p:cNvPr id="348237" name="Rectangle 77">
            <a:extLst>
              <a:ext uri="{FF2B5EF4-FFF2-40B4-BE49-F238E27FC236}">
                <a16:creationId xmlns:a16="http://schemas.microsoft.com/office/drawing/2014/main" id="{888DC929-4C7C-4AEF-9699-B2D95BA3CF5A}"/>
              </a:ext>
            </a:extLst>
          </p:cNvPr>
          <p:cNvSpPr>
            <a:spLocks noChangeArrowheads="1"/>
          </p:cNvSpPr>
          <p:nvPr/>
        </p:nvSpPr>
        <p:spPr bwMode="auto">
          <a:xfrm>
            <a:off x="4800600" y="5024439"/>
            <a:ext cx="2159000" cy="15001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38" name="Rectangle 78">
            <a:extLst>
              <a:ext uri="{FF2B5EF4-FFF2-40B4-BE49-F238E27FC236}">
                <a16:creationId xmlns:a16="http://schemas.microsoft.com/office/drawing/2014/main" id="{B7DAF703-308A-4E95-AA3B-FBD7982F29C7}"/>
              </a:ext>
            </a:extLst>
          </p:cNvPr>
          <p:cNvSpPr>
            <a:spLocks noChangeArrowheads="1"/>
          </p:cNvSpPr>
          <p:nvPr/>
        </p:nvSpPr>
        <p:spPr bwMode="auto">
          <a:xfrm>
            <a:off x="6961189" y="5013325"/>
            <a:ext cx="719137" cy="15001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39" name="Text Box 79">
            <a:extLst>
              <a:ext uri="{FF2B5EF4-FFF2-40B4-BE49-F238E27FC236}">
                <a16:creationId xmlns:a16="http://schemas.microsoft.com/office/drawing/2014/main" id="{6B3F8C49-5A8A-41A8-ACFC-2E0DDDB9728C}"/>
              </a:ext>
            </a:extLst>
          </p:cNvPr>
          <p:cNvSpPr txBox="1">
            <a:spLocks noChangeArrowheads="1"/>
          </p:cNvSpPr>
          <p:nvPr/>
        </p:nvSpPr>
        <p:spPr bwMode="auto">
          <a:xfrm>
            <a:off x="7697789" y="5913439"/>
            <a:ext cx="27193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200" b="1" u="none">
                <a:solidFill>
                  <a:srgbClr val="FF0000"/>
                </a:solidFill>
                <a:ea typeface="黑体" panose="02010609060101010101" pitchFamily="49" charset="-122"/>
                <a:sym typeface="Symbol" panose="05050102010706020507" pitchFamily="18" charset="2"/>
              </a:rPr>
              <a:t></a:t>
            </a:r>
            <a:r>
              <a:rPr lang="zh-CN" altLang="en-US" sz="2800" u="none">
                <a:solidFill>
                  <a:srgbClr val="FF0000"/>
                </a:solidFill>
                <a:ea typeface="黑体" panose="02010609060101010101" pitchFamily="49" charset="-122"/>
                <a:sym typeface="Symbol" panose="05050102010706020507" pitchFamily="18" charset="2"/>
              </a:rPr>
              <a:t> </a:t>
            </a:r>
            <a:r>
              <a:rPr lang="en-US" altLang="zh-CN" sz="2800" u="none">
                <a:ea typeface="黑体" panose="02010609060101010101" pitchFamily="49" charset="-122"/>
                <a:sym typeface="Symbol" panose="05050102010706020507" pitchFamily="18" charset="2"/>
              </a:rPr>
              <a:t>H</a:t>
            </a:r>
            <a:r>
              <a:rPr lang="en-US" altLang="zh-CN" sz="2800" u="none" baseline="-25000">
                <a:ea typeface="黑体" panose="02010609060101010101" pitchFamily="49" charset="-122"/>
                <a:sym typeface="Symbol" panose="05050102010706020507" pitchFamily="18" charset="2"/>
              </a:rPr>
              <a:t>1</a:t>
            </a:r>
            <a:r>
              <a:rPr lang="en-US" altLang="zh-CN" sz="1200" u="none">
                <a:ea typeface="黑体" panose="02010609060101010101" pitchFamily="49" charset="-122"/>
                <a:sym typeface="Symbol" panose="05050102010706020507" pitchFamily="18" charset="2"/>
              </a:rPr>
              <a:t> </a:t>
            </a:r>
            <a:r>
              <a:rPr lang="zh-CN" altLang="en-US" sz="2800" u="none">
                <a:ea typeface="黑体" panose="02010609060101010101" pitchFamily="49" charset="-122"/>
                <a:sym typeface="Symbol" panose="05050102010706020507" pitchFamily="18" charset="2"/>
              </a:rPr>
              <a:t>的网络地址</a:t>
            </a:r>
          </a:p>
        </p:txBody>
      </p:sp>
      <p:sp>
        <p:nvSpPr>
          <p:cNvPr id="2" name="灯片编号占位符 1">
            <a:extLst>
              <a:ext uri="{FF2B5EF4-FFF2-40B4-BE49-F238E27FC236}">
                <a16:creationId xmlns:a16="http://schemas.microsoft.com/office/drawing/2014/main" id="{B7E74A0D-1F49-4F84-AC1A-A425EDB83473}"/>
              </a:ext>
            </a:extLst>
          </p:cNvPr>
          <p:cNvSpPr>
            <a:spLocks noGrp="1"/>
          </p:cNvSpPr>
          <p:nvPr>
            <p:ph type="sldNum" sz="quarter" idx="12"/>
          </p:nvPr>
        </p:nvSpPr>
        <p:spPr/>
        <p:txBody>
          <a:bodyPr/>
          <a:lstStyle/>
          <a:p>
            <a:fld id="{91F2D4EF-46D4-4764-B373-FC59CD1D281E}" type="slidenum">
              <a:rPr lang="zh-CN" altLang="en-US" smtClean="0"/>
              <a:t>86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3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34823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348230"/>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grpId="0" nodeType="afterEffect">
                                  <p:stCondLst>
                                    <p:cond delay="0"/>
                                  </p:stCondLst>
                                  <p:childTnLst>
                                    <p:set>
                                      <p:cBhvr>
                                        <p:cTn id="15" dur="1" fill="hold">
                                          <p:stCondLst>
                                            <p:cond delay="0"/>
                                          </p:stCondLst>
                                        </p:cTn>
                                        <p:tgtEl>
                                          <p:spTgt spid="348231"/>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grpId="1" nodeType="afterEffect">
                                  <p:stCondLst>
                                    <p:cond delay="0"/>
                                  </p:stCondLst>
                                  <p:childTnLst>
                                    <p:anim calcmode="discrete" valueType="str">
                                      <p:cBhvr>
                                        <p:cTn id="18" dur="1000" fill="hold"/>
                                        <p:tgtEl>
                                          <p:spTgt spid="348231"/>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500"/>
                            </p:stCondLst>
                            <p:childTnLst>
                              <p:par>
                                <p:cTn id="20" presetID="1" presetClass="exit" presetSubtype="0" fill="hold" grpId="2" nodeType="afterEffect">
                                  <p:stCondLst>
                                    <p:cond delay="0"/>
                                  </p:stCondLst>
                                  <p:childTnLst>
                                    <p:set>
                                      <p:cBhvr>
                                        <p:cTn id="21" dur="1" fill="hold">
                                          <p:stCondLst>
                                            <p:cond delay="0"/>
                                          </p:stCondLst>
                                        </p:cTn>
                                        <p:tgtEl>
                                          <p:spTgt spid="348231"/>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48237"/>
                                        </p:tgtEl>
                                        <p:attrNameLst>
                                          <p:attrName>style.visibility</p:attrName>
                                        </p:attrNameLst>
                                      </p:cBhvr>
                                      <p:to>
                                        <p:strVal val="visible"/>
                                      </p:to>
                                    </p:set>
                                  </p:childTnLst>
                                </p:cTn>
                              </p:par>
                            </p:childTnLst>
                          </p:cTn>
                        </p:par>
                        <p:par>
                          <p:cTn id="29" fill="hold" nodeType="afterGroup">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348237"/>
                                        </p:tgtEl>
                                        <p:attrNameLst>
                                          <p:attrName>style.visibility</p:attrName>
                                        </p:attrNameLst>
                                      </p:cBhvr>
                                      <p:tavLst>
                                        <p:tav tm="0">
                                          <p:val>
                                            <p:strVal val="hidden"/>
                                          </p:val>
                                        </p:tav>
                                        <p:tav tm="50000">
                                          <p:val>
                                            <p:strVal val="visible"/>
                                          </p:val>
                                        </p:tav>
                                      </p:tavLst>
                                    </p:anim>
                                  </p:childTnLst>
                                </p:cTn>
                              </p:par>
                            </p:childTnLst>
                          </p:cTn>
                        </p:par>
                        <p:par>
                          <p:cTn id="32" fill="hold" nodeType="afterGroup">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348237"/>
                                        </p:tgtEl>
                                        <p:attrNameLst>
                                          <p:attrName>style.visibility</p:attrName>
                                        </p:attrNameLst>
                                      </p:cBhvr>
                                      <p:to>
                                        <p:strVal val="hidden"/>
                                      </p:to>
                                    </p:set>
                                  </p:childTnLst>
                                </p:cTn>
                              </p:par>
                            </p:childTnLst>
                          </p:cTn>
                        </p:par>
                        <p:par>
                          <p:cTn id="35" fill="hold" nodeType="afterGroup">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348238"/>
                                        </p:tgtEl>
                                        <p:attrNameLst>
                                          <p:attrName>style.visibility</p:attrName>
                                        </p:attrNameLst>
                                      </p:cBhvr>
                                      <p:to>
                                        <p:strVal val="visible"/>
                                      </p:to>
                                    </p:set>
                                  </p:childTnLst>
                                </p:cTn>
                              </p:par>
                            </p:childTnLst>
                          </p:cTn>
                        </p:par>
                        <p:par>
                          <p:cTn id="38" fill="hold" nodeType="afterGroup">
                            <p:stCondLst>
                              <p:cond delay="3000"/>
                            </p:stCondLst>
                            <p:childTnLst>
                              <p:par>
                                <p:cTn id="39" presetID="35" presetClass="emph" presetSubtype="0" repeatCount="3000" fill="hold" grpId="1" nodeType="afterEffect">
                                  <p:stCondLst>
                                    <p:cond delay="0"/>
                                  </p:stCondLst>
                                  <p:childTnLst>
                                    <p:anim calcmode="discrete" valueType="str">
                                      <p:cBhvr>
                                        <p:cTn id="40" dur="1000" fill="hold"/>
                                        <p:tgtEl>
                                          <p:spTgt spid="348238"/>
                                        </p:tgtEl>
                                        <p:attrNameLst>
                                          <p:attrName>style.visibility</p:attrName>
                                        </p:attrNameLst>
                                      </p:cBhvr>
                                      <p:tavLst>
                                        <p:tav tm="0">
                                          <p:val>
                                            <p:strVal val="hidden"/>
                                          </p:val>
                                        </p:tav>
                                        <p:tav tm="50000">
                                          <p:val>
                                            <p:strVal val="visible"/>
                                          </p:val>
                                        </p:tav>
                                      </p:tavLst>
                                    </p:anim>
                                  </p:childTnLst>
                                </p:cTn>
                              </p:par>
                            </p:childTnLst>
                          </p:cTn>
                        </p:par>
                        <p:par>
                          <p:cTn id="41" fill="hold" nodeType="afterGroup">
                            <p:stCondLst>
                              <p:cond delay="6000"/>
                            </p:stCondLst>
                            <p:childTnLst>
                              <p:par>
                                <p:cTn id="42" presetID="1" presetClass="exit" presetSubtype="0" fill="hold" grpId="2" nodeType="afterEffect">
                                  <p:stCondLst>
                                    <p:cond delay="0"/>
                                  </p:stCondLst>
                                  <p:childTnLst>
                                    <p:set>
                                      <p:cBhvr>
                                        <p:cTn id="43" dur="1" fill="hold">
                                          <p:stCondLst>
                                            <p:cond delay="0"/>
                                          </p:stCondLst>
                                        </p:cTn>
                                        <p:tgtEl>
                                          <p:spTgt spid="348238"/>
                                        </p:tgtEl>
                                        <p:attrNameLst>
                                          <p:attrName>style.visibility</p:attrName>
                                        </p:attrNameLst>
                                      </p:cBhvr>
                                      <p:to>
                                        <p:strVal val="hidden"/>
                                      </p:to>
                                    </p:set>
                                  </p:childTnLst>
                                </p:cTn>
                              </p:par>
                            </p:childTnLst>
                          </p:cTn>
                        </p:par>
                        <p:par>
                          <p:cTn id="44" fill="hold" nodeType="afterGroup">
                            <p:stCondLst>
                              <p:cond delay="6000"/>
                            </p:stCondLst>
                            <p:childTnLst>
                              <p:par>
                                <p:cTn id="45" presetID="1" presetClass="entr" presetSubtype="0" fill="hold" grpId="0" nodeType="afterEffect">
                                  <p:stCondLst>
                                    <p:cond delay="500"/>
                                  </p:stCondLst>
                                  <p:childTnLst>
                                    <p:set>
                                      <p:cBhvr>
                                        <p:cTn id="46" dur="1" fill="hold">
                                          <p:stCondLst>
                                            <p:cond delay="0"/>
                                          </p:stCondLst>
                                        </p:cTn>
                                        <p:tgtEl>
                                          <p:spTgt spid="348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0" grpId="0" animBg="1"/>
      <p:bldP spid="348230" grpId="1" animBg="1"/>
      <p:bldP spid="348230" grpId="2" animBg="1"/>
      <p:bldP spid="348231" grpId="0" animBg="1"/>
      <p:bldP spid="348231" grpId="1" animBg="1"/>
      <p:bldP spid="348231" grpId="2" animBg="1"/>
      <p:bldP spid="348237" grpId="0" animBg="1"/>
      <p:bldP spid="348237" grpId="1" animBg="1"/>
      <p:bldP spid="348237" grpId="2" animBg="1"/>
      <p:bldP spid="348238" grpId="0" animBg="1"/>
      <p:bldP spid="348238" grpId="1" animBg="1"/>
      <p:bldP spid="348238" grpId="2" animBg="1"/>
      <p:bldP spid="34823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398619AB-9B75-4928-B3E4-EDAF246226B0}"/>
              </a:ext>
            </a:extLst>
          </p:cNvPr>
          <p:cNvSpPr>
            <a:spLocks noGrp="1" noChangeArrowheads="1"/>
          </p:cNvSpPr>
          <p:nvPr>
            <p:ph type="title"/>
          </p:nvPr>
        </p:nvSpPr>
        <p:spPr>
          <a:xfrm>
            <a:off x="1919288" y="420689"/>
            <a:ext cx="8424862" cy="1063625"/>
          </a:xfrm>
          <a:noFill/>
        </p:spPr>
        <p:txBody>
          <a:bodyPr/>
          <a:lstStyle/>
          <a:p>
            <a:r>
              <a:rPr lang="zh-CN" altLang="en-US" sz="2800"/>
              <a:t>因此 </a:t>
            </a:r>
            <a:r>
              <a:rPr lang="en-US" altLang="zh-CN" sz="2800"/>
              <a:t>H</a:t>
            </a:r>
            <a:r>
              <a:rPr lang="en-US" altLang="zh-CN" sz="2800" baseline="-25000"/>
              <a:t>1 </a:t>
            </a:r>
            <a:r>
              <a:rPr lang="zh-CN" altLang="en-US" sz="2800"/>
              <a:t>必须把分组传送到路由器 </a:t>
            </a:r>
            <a:r>
              <a:rPr lang="en-US" altLang="zh-CN" sz="2800"/>
              <a:t>R</a:t>
            </a:r>
            <a:r>
              <a:rPr lang="en-US" altLang="zh-CN" sz="2800" baseline="-25000"/>
              <a:t>1</a:t>
            </a:r>
            <a:r>
              <a:rPr lang="zh-CN" altLang="en-US" sz="2800"/>
              <a:t>，然后逐项查找路由表</a:t>
            </a:r>
          </a:p>
        </p:txBody>
      </p:sp>
      <p:sp>
        <p:nvSpPr>
          <p:cNvPr id="114693" name="Freeform 3">
            <a:extLst>
              <a:ext uri="{FF2B5EF4-FFF2-40B4-BE49-F238E27FC236}">
                <a16:creationId xmlns:a16="http://schemas.microsoft.com/office/drawing/2014/main" id="{A76C68AB-2585-4289-8549-0C729025F3B5}"/>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694" name="Text Box 4">
            <a:extLst>
              <a:ext uri="{FF2B5EF4-FFF2-40B4-BE49-F238E27FC236}">
                <a16:creationId xmlns:a16="http://schemas.microsoft.com/office/drawing/2014/main" id="{DB3D8547-536B-41CF-A827-96C8D2F05103}"/>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4695" name="Text Box 5">
            <a:extLst>
              <a:ext uri="{FF2B5EF4-FFF2-40B4-BE49-F238E27FC236}">
                <a16:creationId xmlns:a16="http://schemas.microsoft.com/office/drawing/2014/main" id="{5FB6DD98-6605-4580-8631-BD51A1E44B60}"/>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49252" name="Group 68">
            <a:extLst>
              <a:ext uri="{FF2B5EF4-FFF2-40B4-BE49-F238E27FC236}">
                <a16:creationId xmlns:a16="http://schemas.microsoft.com/office/drawing/2014/main" id="{D6DE687A-17B5-4662-A961-DBD60B370EEC}"/>
              </a:ext>
            </a:extLst>
          </p:cNvPr>
          <p:cNvGraphicFramePr>
            <a:graphicFrameLocks noGrp="1"/>
          </p:cNvGraphicFramePr>
          <p:nvPr/>
        </p:nvGraphicFramePr>
        <p:xfrm>
          <a:off x="5591176" y="2052638"/>
          <a:ext cx="5076825" cy="1403350"/>
        </p:xfrm>
        <a:graphic>
          <a:graphicData uri="http://schemas.openxmlformats.org/drawingml/2006/table">
            <a:tbl>
              <a:tblPr/>
              <a:tblGrid>
                <a:gridCol w="1819275">
                  <a:extLst>
                    <a:ext uri="{9D8B030D-6E8A-4147-A177-3AD203B41FA5}">
                      <a16:colId xmlns:a16="http://schemas.microsoft.com/office/drawing/2014/main" val="20000"/>
                    </a:ext>
                  </a:extLst>
                </a:gridCol>
                <a:gridCol w="2185988">
                  <a:extLst>
                    <a:ext uri="{9D8B030D-6E8A-4147-A177-3AD203B41FA5}">
                      <a16:colId xmlns:a16="http://schemas.microsoft.com/office/drawing/2014/main" val="20001"/>
                    </a:ext>
                  </a:extLst>
                </a:gridCol>
                <a:gridCol w="1071562">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4710" name="Text Box 20">
            <a:extLst>
              <a:ext uri="{FF2B5EF4-FFF2-40B4-BE49-F238E27FC236}">
                <a16:creationId xmlns:a16="http://schemas.microsoft.com/office/drawing/2014/main" id="{AB28CFFA-055C-4EA5-9A33-90BBEA59F7C5}"/>
              </a:ext>
            </a:extLst>
          </p:cNvPr>
          <p:cNvSpPr txBox="1">
            <a:spLocks noChangeArrowheads="1"/>
          </p:cNvSpPr>
          <p:nvPr/>
        </p:nvSpPr>
        <p:spPr bwMode="auto">
          <a:xfrm>
            <a:off x="6118226" y="1628775"/>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4711" name="Line 21">
            <a:extLst>
              <a:ext uri="{FF2B5EF4-FFF2-40B4-BE49-F238E27FC236}">
                <a16:creationId xmlns:a16="http://schemas.microsoft.com/office/drawing/2014/main" id="{3ACBC2F3-00EB-43AF-8565-369DE50DF927}"/>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22">
            <a:extLst>
              <a:ext uri="{FF2B5EF4-FFF2-40B4-BE49-F238E27FC236}">
                <a16:creationId xmlns:a16="http://schemas.microsoft.com/office/drawing/2014/main" id="{B9AC8028-B4C0-4C8E-8FBF-AB3320353830}"/>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23">
            <a:extLst>
              <a:ext uri="{FF2B5EF4-FFF2-40B4-BE49-F238E27FC236}">
                <a16:creationId xmlns:a16="http://schemas.microsoft.com/office/drawing/2014/main" id="{A378C13A-57A8-4DF6-A2CD-F1552424FD0D}"/>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4">
            <a:extLst>
              <a:ext uri="{FF2B5EF4-FFF2-40B4-BE49-F238E27FC236}">
                <a16:creationId xmlns:a16="http://schemas.microsoft.com/office/drawing/2014/main" id="{7322A288-C0D0-4ADE-A881-AB9602A7AC59}"/>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4715" name="Picture 25">
            <a:extLst>
              <a:ext uri="{FF2B5EF4-FFF2-40B4-BE49-F238E27FC236}">
                <a16:creationId xmlns:a16="http://schemas.microsoft.com/office/drawing/2014/main" id="{51E4A773-A1DA-4394-A66B-FC3E3311B3E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16" name="Text Box 26">
            <a:extLst>
              <a:ext uri="{FF2B5EF4-FFF2-40B4-BE49-F238E27FC236}">
                <a16:creationId xmlns:a16="http://schemas.microsoft.com/office/drawing/2014/main" id="{5C2C44FB-A9D3-4988-B3EE-356A40986416}"/>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4717" name="Text Box 27">
            <a:extLst>
              <a:ext uri="{FF2B5EF4-FFF2-40B4-BE49-F238E27FC236}">
                <a16:creationId xmlns:a16="http://schemas.microsoft.com/office/drawing/2014/main" id="{F3E950C0-898E-4733-91E0-7A09CF70B8E6}"/>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4718" name="Text Box 28">
            <a:extLst>
              <a:ext uri="{FF2B5EF4-FFF2-40B4-BE49-F238E27FC236}">
                <a16:creationId xmlns:a16="http://schemas.microsoft.com/office/drawing/2014/main" id="{E6C381F8-687D-4DAE-803D-52617D075EE0}"/>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255.255.255.0</a:t>
            </a:r>
          </a:p>
        </p:txBody>
      </p:sp>
      <p:sp>
        <p:nvSpPr>
          <p:cNvPr id="114719" name="Line 29">
            <a:extLst>
              <a:ext uri="{FF2B5EF4-FFF2-40B4-BE49-F238E27FC236}">
                <a16:creationId xmlns:a16="http://schemas.microsoft.com/office/drawing/2014/main" id="{3217A723-A794-4D51-A129-576D45FD48CF}"/>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0" name="Line 30">
            <a:extLst>
              <a:ext uri="{FF2B5EF4-FFF2-40B4-BE49-F238E27FC236}">
                <a16:creationId xmlns:a16="http://schemas.microsoft.com/office/drawing/2014/main" id="{2ECFDFFC-730C-460B-8520-4A498595906A}"/>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1">
            <a:extLst>
              <a:ext uri="{FF2B5EF4-FFF2-40B4-BE49-F238E27FC236}">
                <a16:creationId xmlns:a16="http://schemas.microsoft.com/office/drawing/2014/main" id="{131C4088-C8D8-4C9C-848E-9F83D7EF9BE6}"/>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2">
            <a:extLst>
              <a:ext uri="{FF2B5EF4-FFF2-40B4-BE49-F238E27FC236}">
                <a16:creationId xmlns:a16="http://schemas.microsoft.com/office/drawing/2014/main" id="{CFC7168B-9F06-4DE8-820D-E8E1FCB2B34A}"/>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3" name="Line 33">
            <a:extLst>
              <a:ext uri="{FF2B5EF4-FFF2-40B4-BE49-F238E27FC236}">
                <a16:creationId xmlns:a16="http://schemas.microsoft.com/office/drawing/2014/main" id="{D1833DAC-A64F-4D8C-B31C-AA1AFA4F8BBC}"/>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4724" name="Picture 34">
            <a:extLst>
              <a:ext uri="{FF2B5EF4-FFF2-40B4-BE49-F238E27FC236}">
                <a16:creationId xmlns:a16="http://schemas.microsoft.com/office/drawing/2014/main" id="{FD5FD622-B4A9-41D5-AB64-E38D70768818}"/>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5" name="Picture 35">
            <a:extLst>
              <a:ext uri="{FF2B5EF4-FFF2-40B4-BE49-F238E27FC236}">
                <a16:creationId xmlns:a16="http://schemas.microsoft.com/office/drawing/2014/main" id="{8A8465CD-CC59-4014-9D96-8475F41FB6C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726" name="Group 36">
            <a:extLst>
              <a:ext uri="{FF2B5EF4-FFF2-40B4-BE49-F238E27FC236}">
                <a16:creationId xmlns:a16="http://schemas.microsoft.com/office/drawing/2014/main" id="{3AC27E10-9EE3-42EF-9457-4465B6B692AC}"/>
              </a:ext>
            </a:extLst>
          </p:cNvPr>
          <p:cNvGrpSpPr>
            <a:grpSpLocks/>
          </p:cNvGrpSpPr>
          <p:nvPr/>
        </p:nvGrpSpPr>
        <p:grpSpPr bwMode="auto">
          <a:xfrm>
            <a:off x="3792539" y="3459164"/>
            <a:ext cx="612775" cy="460375"/>
            <a:chOff x="864" y="1824"/>
            <a:chExt cx="432" cy="288"/>
          </a:xfrm>
        </p:grpSpPr>
        <p:pic>
          <p:nvPicPr>
            <p:cNvPr id="114754" name="Picture 37">
              <a:extLst>
                <a:ext uri="{FF2B5EF4-FFF2-40B4-BE49-F238E27FC236}">
                  <a16:creationId xmlns:a16="http://schemas.microsoft.com/office/drawing/2014/main" id="{61022B8C-6C75-4A76-9F59-7E2658929CC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4755" name="Picture 38">
              <a:extLst>
                <a:ext uri="{FF2B5EF4-FFF2-40B4-BE49-F238E27FC236}">
                  <a16:creationId xmlns:a16="http://schemas.microsoft.com/office/drawing/2014/main" id="{64FA92D9-2147-4A14-8F5F-00288B3C1C9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4727" name="Picture 39">
            <a:extLst>
              <a:ext uri="{FF2B5EF4-FFF2-40B4-BE49-F238E27FC236}">
                <a16:creationId xmlns:a16="http://schemas.microsoft.com/office/drawing/2014/main" id="{7E9E67A0-EAE8-459B-B206-62B169DF8F3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8" name="Line 40">
            <a:extLst>
              <a:ext uri="{FF2B5EF4-FFF2-40B4-BE49-F238E27FC236}">
                <a16:creationId xmlns:a16="http://schemas.microsoft.com/office/drawing/2014/main" id="{724C23AF-E7EF-4457-8192-A2BE20D5FEF6}"/>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9" name="Line 41">
            <a:extLst>
              <a:ext uri="{FF2B5EF4-FFF2-40B4-BE49-F238E27FC236}">
                <a16:creationId xmlns:a16="http://schemas.microsoft.com/office/drawing/2014/main" id="{A0B7512A-6EF4-4D8C-9FDB-0289BEAD6BAB}"/>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0" name="Text Box 42">
            <a:extLst>
              <a:ext uri="{FF2B5EF4-FFF2-40B4-BE49-F238E27FC236}">
                <a16:creationId xmlns:a16="http://schemas.microsoft.com/office/drawing/2014/main" id="{F562DC4C-C03F-4B4B-A112-B2ACD376D174}"/>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128.30.34.130</a:t>
            </a:r>
          </a:p>
        </p:txBody>
      </p:sp>
      <p:sp>
        <p:nvSpPr>
          <p:cNvPr id="114731" name="Text Box 43">
            <a:extLst>
              <a:ext uri="{FF2B5EF4-FFF2-40B4-BE49-F238E27FC236}">
                <a16:creationId xmlns:a16="http://schemas.microsoft.com/office/drawing/2014/main" id="{F584E039-6C9F-4CCA-BD8B-2B591664E2F8}"/>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4732" name="Text Box 44">
            <a:extLst>
              <a:ext uri="{FF2B5EF4-FFF2-40B4-BE49-F238E27FC236}">
                <a16:creationId xmlns:a16="http://schemas.microsoft.com/office/drawing/2014/main" id="{CD748AEC-955E-4BAC-9AB5-39A8E10C6833}"/>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4733" name="Line 45">
            <a:extLst>
              <a:ext uri="{FF2B5EF4-FFF2-40B4-BE49-F238E27FC236}">
                <a16:creationId xmlns:a16="http://schemas.microsoft.com/office/drawing/2014/main" id="{B33AB7B7-C1E7-4AEE-887F-AD14D214E1BF}"/>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34" name="Group 46">
            <a:extLst>
              <a:ext uri="{FF2B5EF4-FFF2-40B4-BE49-F238E27FC236}">
                <a16:creationId xmlns:a16="http://schemas.microsoft.com/office/drawing/2014/main" id="{02E5B39F-4329-4FF9-A2ED-C23BC8C80AA7}"/>
              </a:ext>
            </a:extLst>
          </p:cNvPr>
          <p:cNvGrpSpPr>
            <a:grpSpLocks/>
          </p:cNvGrpSpPr>
          <p:nvPr/>
        </p:nvGrpSpPr>
        <p:grpSpPr bwMode="auto">
          <a:xfrm>
            <a:off x="2892426" y="4843464"/>
            <a:ext cx="612775" cy="460375"/>
            <a:chOff x="864" y="1824"/>
            <a:chExt cx="432" cy="288"/>
          </a:xfrm>
        </p:grpSpPr>
        <p:pic>
          <p:nvPicPr>
            <p:cNvPr id="114752" name="Picture 47">
              <a:extLst>
                <a:ext uri="{FF2B5EF4-FFF2-40B4-BE49-F238E27FC236}">
                  <a16:creationId xmlns:a16="http://schemas.microsoft.com/office/drawing/2014/main" id="{FB7513FB-FA03-47A5-98F1-BDF8CCD0986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4753" name="Picture 48">
              <a:extLst>
                <a:ext uri="{FF2B5EF4-FFF2-40B4-BE49-F238E27FC236}">
                  <a16:creationId xmlns:a16="http://schemas.microsoft.com/office/drawing/2014/main" id="{24C72ECE-FA1F-4673-805A-08866347DF7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4735" name="Text Box 49">
            <a:extLst>
              <a:ext uri="{FF2B5EF4-FFF2-40B4-BE49-F238E27FC236}">
                <a16:creationId xmlns:a16="http://schemas.microsoft.com/office/drawing/2014/main" id="{087C49BA-23FB-4377-8A2E-365F5E03BA5A}"/>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4736" name="Line 50">
            <a:extLst>
              <a:ext uri="{FF2B5EF4-FFF2-40B4-BE49-F238E27FC236}">
                <a16:creationId xmlns:a16="http://schemas.microsoft.com/office/drawing/2014/main" id="{6B06650A-CDE3-4F71-BAF4-C425940CF072}"/>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4737" name="Picture 51">
            <a:extLst>
              <a:ext uri="{FF2B5EF4-FFF2-40B4-BE49-F238E27FC236}">
                <a16:creationId xmlns:a16="http://schemas.microsoft.com/office/drawing/2014/main" id="{AB843171-9815-4A61-BC00-3E35352BF7A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38" name="Text Box 52">
            <a:extLst>
              <a:ext uri="{FF2B5EF4-FFF2-40B4-BE49-F238E27FC236}">
                <a16:creationId xmlns:a16="http://schemas.microsoft.com/office/drawing/2014/main" id="{FCB8536E-5963-4227-B74B-71917E727BA4}"/>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128.30.34.128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4739" name="Text Box 53">
            <a:extLst>
              <a:ext uri="{FF2B5EF4-FFF2-40B4-BE49-F238E27FC236}">
                <a16:creationId xmlns:a16="http://schemas.microsoft.com/office/drawing/2014/main" id="{4E869475-2900-49FF-84D5-ED1C9EBF94DF}"/>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4740" name="Text Box 54">
            <a:extLst>
              <a:ext uri="{FF2B5EF4-FFF2-40B4-BE49-F238E27FC236}">
                <a16:creationId xmlns:a16="http://schemas.microsoft.com/office/drawing/2014/main" id="{ABF6DAD7-202F-4C2E-A501-A06E167905EB}"/>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128.30.34.138</a:t>
            </a:r>
          </a:p>
        </p:txBody>
      </p:sp>
      <p:sp>
        <p:nvSpPr>
          <p:cNvPr id="114741" name="Text Box 55">
            <a:extLst>
              <a:ext uri="{FF2B5EF4-FFF2-40B4-BE49-F238E27FC236}">
                <a16:creationId xmlns:a16="http://schemas.microsoft.com/office/drawing/2014/main" id="{61641C5E-11C7-4D4A-80A5-836A46C9C1DD}"/>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4742" name="Text Box 56">
            <a:extLst>
              <a:ext uri="{FF2B5EF4-FFF2-40B4-BE49-F238E27FC236}">
                <a16:creationId xmlns:a16="http://schemas.microsoft.com/office/drawing/2014/main" id="{111013AA-787F-4041-BC3A-DFBE932CD7CB}"/>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4743" name="Text Box 57">
            <a:extLst>
              <a:ext uri="{FF2B5EF4-FFF2-40B4-BE49-F238E27FC236}">
                <a16:creationId xmlns:a16="http://schemas.microsoft.com/office/drawing/2014/main" id="{4EBD7CD1-A2F1-4E7E-8C95-95E020630283}"/>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128.30.34.129</a:t>
            </a:r>
          </a:p>
        </p:txBody>
      </p:sp>
      <p:pic>
        <p:nvPicPr>
          <p:cNvPr id="114744" name="Picture 58">
            <a:extLst>
              <a:ext uri="{FF2B5EF4-FFF2-40B4-BE49-F238E27FC236}">
                <a16:creationId xmlns:a16="http://schemas.microsoft.com/office/drawing/2014/main" id="{E2B6F7D4-9203-4E67-A16D-48ED57B22EC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45" name="Text Box 59">
            <a:extLst>
              <a:ext uri="{FF2B5EF4-FFF2-40B4-BE49-F238E27FC236}">
                <a16:creationId xmlns:a16="http://schemas.microsoft.com/office/drawing/2014/main" id="{92D71B67-1BCF-4748-9838-8FDEE0206B7E}"/>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4746" name="Text Box 60">
            <a:extLst>
              <a:ext uri="{FF2B5EF4-FFF2-40B4-BE49-F238E27FC236}">
                <a16:creationId xmlns:a16="http://schemas.microsoft.com/office/drawing/2014/main" id="{48020F79-D3CD-4674-9D7F-97C54D01E28F}"/>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4747" name="Text Box 61">
            <a:extLst>
              <a:ext uri="{FF2B5EF4-FFF2-40B4-BE49-F238E27FC236}">
                <a16:creationId xmlns:a16="http://schemas.microsoft.com/office/drawing/2014/main" id="{FD496567-3CED-475C-B2C8-C2B3B0523778}"/>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4748" name="Text Box 62">
            <a:extLst>
              <a:ext uri="{FF2B5EF4-FFF2-40B4-BE49-F238E27FC236}">
                <a16:creationId xmlns:a16="http://schemas.microsoft.com/office/drawing/2014/main" id="{2B7D1D5F-C571-4456-9360-89D4B27B9757}"/>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349247" name="AutoShape 63">
            <a:extLst>
              <a:ext uri="{FF2B5EF4-FFF2-40B4-BE49-F238E27FC236}">
                <a16:creationId xmlns:a16="http://schemas.microsoft.com/office/drawing/2014/main" id="{6C634F0F-D2A3-46F8-BFF9-C6B1BE3FC02E}"/>
              </a:ext>
            </a:extLst>
          </p:cNvPr>
          <p:cNvSpPr>
            <a:spLocks noChangeArrowheads="1"/>
          </p:cNvSpPr>
          <p:nvPr/>
        </p:nvSpPr>
        <p:spPr bwMode="auto">
          <a:xfrm>
            <a:off x="5087938" y="2420938"/>
            <a:ext cx="576262"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9248" name="AutoShape 64">
            <a:extLst>
              <a:ext uri="{FF2B5EF4-FFF2-40B4-BE49-F238E27FC236}">
                <a16:creationId xmlns:a16="http://schemas.microsoft.com/office/drawing/2014/main" id="{79D5C0C7-ABBF-49CA-9271-66D0DEAECB90}"/>
              </a:ext>
            </a:extLst>
          </p:cNvPr>
          <p:cNvSpPr>
            <a:spLocks noChangeArrowheads="1"/>
          </p:cNvSpPr>
          <p:nvPr/>
        </p:nvSpPr>
        <p:spPr bwMode="auto">
          <a:xfrm>
            <a:off x="5087938" y="2725738"/>
            <a:ext cx="576262"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9249" name="AutoShape 65">
            <a:extLst>
              <a:ext uri="{FF2B5EF4-FFF2-40B4-BE49-F238E27FC236}">
                <a16:creationId xmlns:a16="http://schemas.microsoft.com/office/drawing/2014/main" id="{3A9933B2-1BAF-496A-8825-FB811EACA183}"/>
              </a:ext>
            </a:extLst>
          </p:cNvPr>
          <p:cNvSpPr>
            <a:spLocks noChangeArrowheads="1"/>
          </p:cNvSpPr>
          <p:nvPr/>
        </p:nvSpPr>
        <p:spPr bwMode="auto">
          <a:xfrm>
            <a:off x="5087938" y="3032125"/>
            <a:ext cx="576262"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CF93307E-C2A3-47EA-812D-49EA95B5DF46}"/>
              </a:ext>
            </a:extLst>
          </p:cNvPr>
          <p:cNvSpPr>
            <a:spLocks noGrp="1"/>
          </p:cNvSpPr>
          <p:nvPr>
            <p:ph type="sldNum" sz="quarter" idx="12"/>
          </p:nvPr>
        </p:nvSpPr>
        <p:spPr/>
        <p:txBody>
          <a:bodyPr/>
          <a:lstStyle/>
          <a:p>
            <a:fld id="{91F2D4EF-46D4-4764-B373-FC59CD1D281E}" type="slidenum">
              <a:rPr lang="zh-CN" altLang="en-US" smtClean="0"/>
              <a:t>87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247"/>
                                        </p:tgtEl>
                                        <p:attrNameLst>
                                          <p:attrName>style.visibility</p:attrName>
                                        </p:attrNameLst>
                                      </p:cBhvr>
                                      <p:to>
                                        <p:strVal val="visible"/>
                                      </p:to>
                                    </p:set>
                                  </p:childTnLst>
                                </p:cTn>
                              </p:par>
                            </p:childTnLst>
                          </p:cTn>
                        </p:par>
                        <p:par>
                          <p:cTn id="7" fill="hold" nodeType="afterGroup">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349247"/>
                                        </p:tgtEl>
                                        <p:attrNameLst>
                                          <p:attrName>style.visibility</p:attrName>
                                        </p:attrNameLst>
                                      </p:cBhvr>
                                      <p:to>
                                        <p:strVal val="hidden"/>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49248"/>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349248"/>
                                        </p:tgtEl>
                                        <p:attrNameLst>
                                          <p:attrName>style.visibility</p:attrName>
                                        </p:attrNameLst>
                                      </p:cBhvr>
                                      <p:to>
                                        <p:strVal val="hidden"/>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349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247" grpId="0" animBg="1"/>
      <p:bldP spid="349247" grpId="1" animBg="1"/>
      <p:bldP spid="349248" grpId="0" animBg="1"/>
      <p:bldP spid="349248" grpId="1" animBg="1"/>
      <p:bldP spid="34924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BEAE759-F29A-492C-8314-08E3F0F62E3A}"/>
              </a:ext>
            </a:extLst>
          </p:cNvPr>
          <p:cNvSpPr>
            <a:spLocks noGrp="1" noChangeArrowheads="1"/>
          </p:cNvSpPr>
          <p:nvPr>
            <p:ph type="title"/>
          </p:nvPr>
        </p:nvSpPr>
        <p:spPr>
          <a:xfrm>
            <a:off x="1847851" y="492125"/>
            <a:ext cx="8893175" cy="776288"/>
          </a:xfrm>
          <a:noFill/>
        </p:spPr>
        <p:txBody>
          <a:bodyPr/>
          <a:lstStyle/>
          <a:p>
            <a:r>
              <a:rPr lang="zh-CN" altLang="en-US" sz="2000"/>
              <a:t>路由器 </a:t>
            </a:r>
            <a:r>
              <a:rPr lang="en-US" altLang="zh-CN" sz="2000"/>
              <a:t>R</a:t>
            </a:r>
            <a:r>
              <a:rPr lang="en-US" altLang="zh-CN" sz="2000" baseline="-25000"/>
              <a:t>1 </a:t>
            </a:r>
            <a:r>
              <a:rPr lang="zh-CN" altLang="en-US" sz="2000"/>
              <a:t>收到分组后就用路由表中第 </a:t>
            </a:r>
            <a:r>
              <a:rPr lang="en-US" altLang="zh-CN" sz="2000"/>
              <a:t>1 </a:t>
            </a:r>
            <a:r>
              <a:rPr lang="zh-CN" altLang="en-US" sz="2000"/>
              <a:t>个项目的</a:t>
            </a:r>
            <a:br>
              <a:rPr lang="zh-CN" altLang="en-US" sz="2000"/>
            </a:br>
            <a:r>
              <a:rPr lang="zh-CN" altLang="en-US" sz="2000"/>
              <a:t>子网掩码和 </a:t>
            </a:r>
            <a:r>
              <a:rPr lang="en-US" altLang="zh-CN" sz="2000"/>
              <a:t>128.30.34.138 </a:t>
            </a:r>
            <a:r>
              <a:rPr lang="zh-CN" altLang="en-US" sz="2000"/>
              <a:t>逐比特 </a:t>
            </a:r>
            <a:r>
              <a:rPr lang="en-US" altLang="zh-CN" sz="2000">
                <a:solidFill>
                  <a:srgbClr val="FF0000"/>
                </a:solidFill>
              </a:rPr>
              <a:t>AND</a:t>
            </a:r>
            <a:r>
              <a:rPr lang="en-US" altLang="zh-CN" sz="2000"/>
              <a:t> </a:t>
            </a:r>
            <a:r>
              <a:rPr lang="zh-CN" altLang="en-US" sz="2000"/>
              <a:t>操作 </a:t>
            </a:r>
          </a:p>
        </p:txBody>
      </p:sp>
      <p:sp>
        <p:nvSpPr>
          <p:cNvPr id="115715" name="Freeform 3">
            <a:extLst>
              <a:ext uri="{FF2B5EF4-FFF2-40B4-BE49-F238E27FC236}">
                <a16:creationId xmlns:a16="http://schemas.microsoft.com/office/drawing/2014/main" id="{A3658185-E759-4DAE-9DBB-8CFB2C7FC2C6}"/>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716" name="Text Box 4">
            <a:extLst>
              <a:ext uri="{FF2B5EF4-FFF2-40B4-BE49-F238E27FC236}">
                <a16:creationId xmlns:a16="http://schemas.microsoft.com/office/drawing/2014/main" id="{2CDEED7A-8E16-4DB9-89E8-331C2ED730F0}"/>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5717" name="Text Box 5">
            <a:extLst>
              <a:ext uri="{FF2B5EF4-FFF2-40B4-BE49-F238E27FC236}">
                <a16:creationId xmlns:a16="http://schemas.microsoft.com/office/drawing/2014/main" id="{045483AD-2AC2-4160-A318-92DEFC7C7013}"/>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50282" name="Group 74">
            <a:extLst>
              <a:ext uri="{FF2B5EF4-FFF2-40B4-BE49-F238E27FC236}">
                <a16:creationId xmlns:a16="http://schemas.microsoft.com/office/drawing/2014/main" id="{0A7FD85F-7A68-4C61-A9C9-3228FE2ABC2D}"/>
              </a:ext>
            </a:extLst>
          </p:cNvPr>
          <p:cNvGraphicFramePr>
            <a:graphicFrameLocks noGrp="1"/>
          </p:cNvGraphicFramePr>
          <p:nvPr/>
        </p:nvGraphicFramePr>
        <p:xfrm>
          <a:off x="5591176" y="2060575"/>
          <a:ext cx="5076825" cy="1403350"/>
        </p:xfrm>
        <a:graphic>
          <a:graphicData uri="http://schemas.openxmlformats.org/drawingml/2006/table">
            <a:tbl>
              <a:tblPr/>
              <a:tblGrid>
                <a:gridCol w="1824038">
                  <a:extLst>
                    <a:ext uri="{9D8B030D-6E8A-4147-A177-3AD203B41FA5}">
                      <a16:colId xmlns:a16="http://schemas.microsoft.com/office/drawing/2014/main" val="20000"/>
                    </a:ext>
                  </a:extLst>
                </a:gridCol>
                <a:gridCol w="2182812">
                  <a:extLst>
                    <a:ext uri="{9D8B030D-6E8A-4147-A177-3AD203B41FA5}">
                      <a16:colId xmlns:a16="http://schemas.microsoft.com/office/drawing/2014/main" val="20001"/>
                    </a:ext>
                  </a:extLst>
                </a:gridCol>
                <a:gridCol w="1069975">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endParaRPr kumimoji="0" lang="en-US" altLang="zh-CN" sz="2000" b="0" i="0" u="none" strike="noStrike" cap="none" normalizeH="0" baseline="-25000">
                        <a:ln>
                          <a:noFill/>
                        </a:ln>
                        <a:solidFill>
                          <a:schemeClr val="tx1"/>
                        </a:solidFill>
                        <a:effectLst/>
                        <a:latin typeface="Arial" pitchFamily="34" charset="0"/>
                        <a:ea typeface="宋体" pitchFamily="2" charset="-122"/>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5732" name="Text Box 20">
            <a:extLst>
              <a:ext uri="{FF2B5EF4-FFF2-40B4-BE49-F238E27FC236}">
                <a16:creationId xmlns:a16="http://schemas.microsoft.com/office/drawing/2014/main" id="{1CB77B64-8007-45AB-A6D7-D179D5065997}"/>
              </a:ext>
            </a:extLst>
          </p:cNvPr>
          <p:cNvSpPr txBox="1">
            <a:spLocks noChangeArrowheads="1"/>
          </p:cNvSpPr>
          <p:nvPr/>
        </p:nvSpPr>
        <p:spPr bwMode="auto">
          <a:xfrm>
            <a:off x="6118226" y="1663700"/>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5733" name="Line 21">
            <a:extLst>
              <a:ext uri="{FF2B5EF4-FFF2-40B4-BE49-F238E27FC236}">
                <a16:creationId xmlns:a16="http://schemas.microsoft.com/office/drawing/2014/main" id="{C7C4E190-DCA0-43C9-A59C-CB1B8F541E8C}"/>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4" name="Line 22">
            <a:extLst>
              <a:ext uri="{FF2B5EF4-FFF2-40B4-BE49-F238E27FC236}">
                <a16:creationId xmlns:a16="http://schemas.microsoft.com/office/drawing/2014/main" id="{855071F2-570E-4189-B037-D9AC0CC701CF}"/>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5" name="Line 23">
            <a:extLst>
              <a:ext uri="{FF2B5EF4-FFF2-40B4-BE49-F238E27FC236}">
                <a16:creationId xmlns:a16="http://schemas.microsoft.com/office/drawing/2014/main" id="{58016D15-B9C8-4541-9C1C-4ED173677309}"/>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Line 24">
            <a:extLst>
              <a:ext uri="{FF2B5EF4-FFF2-40B4-BE49-F238E27FC236}">
                <a16:creationId xmlns:a16="http://schemas.microsoft.com/office/drawing/2014/main" id="{A519CF2D-709B-441C-95DF-A0FA10D76F1B}"/>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5737" name="Picture 25">
            <a:extLst>
              <a:ext uri="{FF2B5EF4-FFF2-40B4-BE49-F238E27FC236}">
                <a16:creationId xmlns:a16="http://schemas.microsoft.com/office/drawing/2014/main" id="{3F1DC3E0-5DB9-4389-97C7-1B5869322AB8}"/>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8" name="Text Box 26">
            <a:extLst>
              <a:ext uri="{FF2B5EF4-FFF2-40B4-BE49-F238E27FC236}">
                <a16:creationId xmlns:a16="http://schemas.microsoft.com/office/drawing/2014/main" id="{35E08390-529C-4BE9-A939-88A867E46671}"/>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5739" name="Text Box 27">
            <a:extLst>
              <a:ext uri="{FF2B5EF4-FFF2-40B4-BE49-F238E27FC236}">
                <a16:creationId xmlns:a16="http://schemas.microsoft.com/office/drawing/2014/main" id="{D1A72430-43C9-4632-97D8-C019D9ADBC22}"/>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5740" name="Text Box 28">
            <a:extLst>
              <a:ext uri="{FF2B5EF4-FFF2-40B4-BE49-F238E27FC236}">
                <a16:creationId xmlns:a16="http://schemas.microsoft.com/office/drawing/2014/main" id="{87E222E5-7629-48A0-991E-AEB52A5A3394}"/>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255.255.255.0</a:t>
            </a:r>
          </a:p>
        </p:txBody>
      </p:sp>
      <p:sp>
        <p:nvSpPr>
          <p:cNvPr id="115741" name="Line 29">
            <a:extLst>
              <a:ext uri="{FF2B5EF4-FFF2-40B4-BE49-F238E27FC236}">
                <a16:creationId xmlns:a16="http://schemas.microsoft.com/office/drawing/2014/main" id="{B4697CAC-B8BD-4C81-BE1F-5F6649EA3848}"/>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2" name="Line 30">
            <a:extLst>
              <a:ext uri="{FF2B5EF4-FFF2-40B4-BE49-F238E27FC236}">
                <a16:creationId xmlns:a16="http://schemas.microsoft.com/office/drawing/2014/main" id="{2AEED5A6-9E35-46F0-8ADE-5F131ACBAE37}"/>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3" name="Line 31">
            <a:extLst>
              <a:ext uri="{FF2B5EF4-FFF2-40B4-BE49-F238E27FC236}">
                <a16:creationId xmlns:a16="http://schemas.microsoft.com/office/drawing/2014/main" id="{798D509B-C0B3-47E1-B6DA-5D3DCA69E752}"/>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4" name="Line 32">
            <a:extLst>
              <a:ext uri="{FF2B5EF4-FFF2-40B4-BE49-F238E27FC236}">
                <a16:creationId xmlns:a16="http://schemas.microsoft.com/office/drawing/2014/main" id="{9D5220F7-6E24-47D6-9EA7-B7F2C5587AEF}"/>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5" name="Line 33">
            <a:extLst>
              <a:ext uri="{FF2B5EF4-FFF2-40B4-BE49-F238E27FC236}">
                <a16:creationId xmlns:a16="http://schemas.microsoft.com/office/drawing/2014/main" id="{539B6112-7B9A-492A-BB93-1D5CB3FE8FAD}"/>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5746" name="Picture 34">
            <a:extLst>
              <a:ext uri="{FF2B5EF4-FFF2-40B4-BE49-F238E27FC236}">
                <a16:creationId xmlns:a16="http://schemas.microsoft.com/office/drawing/2014/main" id="{13D7489B-E768-4E8E-94AA-FF576CD2AEB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47" name="Picture 35">
            <a:extLst>
              <a:ext uri="{FF2B5EF4-FFF2-40B4-BE49-F238E27FC236}">
                <a16:creationId xmlns:a16="http://schemas.microsoft.com/office/drawing/2014/main" id="{6F3D7A75-8056-427B-A552-E9F8337DD5FA}"/>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48" name="Group 36">
            <a:extLst>
              <a:ext uri="{FF2B5EF4-FFF2-40B4-BE49-F238E27FC236}">
                <a16:creationId xmlns:a16="http://schemas.microsoft.com/office/drawing/2014/main" id="{DD1CCA19-843F-4709-95E9-AF9EF16EE9F8}"/>
              </a:ext>
            </a:extLst>
          </p:cNvPr>
          <p:cNvGrpSpPr>
            <a:grpSpLocks/>
          </p:cNvGrpSpPr>
          <p:nvPr/>
        </p:nvGrpSpPr>
        <p:grpSpPr bwMode="auto">
          <a:xfrm>
            <a:off x="3792539" y="3459164"/>
            <a:ext cx="612775" cy="460375"/>
            <a:chOff x="864" y="1824"/>
            <a:chExt cx="432" cy="288"/>
          </a:xfrm>
        </p:grpSpPr>
        <p:pic>
          <p:nvPicPr>
            <p:cNvPr id="115784" name="Picture 37">
              <a:extLst>
                <a:ext uri="{FF2B5EF4-FFF2-40B4-BE49-F238E27FC236}">
                  <a16:creationId xmlns:a16="http://schemas.microsoft.com/office/drawing/2014/main" id="{0753FEEB-C080-484A-AF08-37EACD17A11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5785" name="Picture 38">
              <a:extLst>
                <a:ext uri="{FF2B5EF4-FFF2-40B4-BE49-F238E27FC236}">
                  <a16:creationId xmlns:a16="http://schemas.microsoft.com/office/drawing/2014/main" id="{2680060F-4478-4181-9A51-EF00E79F59F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5749" name="Picture 39">
            <a:extLst>
              <a:ext uri="{FF2B5EF4-FFF2-40B4-BE49-F238E27FC236}">
                <a16:creationId xmlns:a16="http://schemas.microsoft.com/office/drawing/2014/main" id="{DD1981A5-2AED-47F5-A93C-91BBE08122D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50" name="Line 40">
            <a:extLst>
              <a:ext uri="{FF2B5EF4-FFF2-40B4-BE49-F238E27FC236}">
                <a16:creationId xmlns:a16="http://schemas.microsoft.com/office/drawing/2014/main" id="{A340ED28-DB04-4DF1-A3DF-6659D06E9AA4}"/>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1" name="Line 41">
            <a:extLst>
              <a:ext uri="{FF2B5EF4-FFF2-40B4-BE49-F238E27FC236}">
                <a16:creationId xmlns:a16="http://schemas.microsoft.com/office/drawing/2014/main" id="{51449435-D558-48AA-93C1-85AC66439657}"/>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2" name="Text Box 42">
            <a:extLst>
              <a:ext uri="{FF2B5EF4-FFF2-40B4-BE49-F238E27FC236}">
                <a16:creationId xmlns:a16="http://schemas.microsoft.com/office/drawing/2014/main" id="{843AAA08-4F2B-40A6-9AB1-731D5F7B0BFC}"/>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128.30.34.130</a:t>
            </a:r>
          </a:p>
        </p:txBody>
      </p:sp>
      <p:sp>
        <p:nvSpPr>
          <p:cNvPr id="115753" name="Text Box 43">
            <a:extLst>
              <a:ext uri="{FF2B5EF4-FFF2-40B4-BE49-F238E27FC236}">
                <a16:creationId xmlns:a16="http://schemas.microsoft.com/office/drawing/2014/main" id="{1DA50B34-65F7-4442-8612-C510137EDF4F}"/>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5754" name="Text Box 44">
            <a:extLst>
              <a:ext uri="{FF2B5EF4-FFF2-40B4-BE49-F238E27FC236}">
                <a16:creationId xmlns:a16="http://schemas.microsoft.com/office/drawing/2014/main" id="{07B62FAA-1299-4A2C-966E-1DF47638C30F}"/>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5755" name="Line 45">
            <a:extLst>
              <a:ext uri="{FF2B5EF4-FFF2-40B4-BE49-F238E27FC236}">
                <a16:creationId xmlns:a16="http://schemas.microsoft.com/office/drawing/2014/main" id="{CAEEF033-2C0C-4093-814D-8821AB96EA89}"/>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5756" name="Group 46">
            <a:extLst>
              <a:ext uri="{FF2B5EF4-FFF2-40B4-BE49-F238E27FC236}">
                <a16:creationId xmlns:a16="http://schemas.microsoft.com/office/drawing/2014/main" id="{A2CDB88D-65A8-48C2-9A0E-D5FB1F7E6FBF}"/>
              </a:ext>
            </a:extLst>
          </p:cNvPr>
          <p:cNvGrpSpPr>
            <a:grpSpLocks/>
          </p:cNvGrpSpPr>
          <p:nvPr/>
        </p:nvGrpSpPr>
        <p:grpSpPr bwMode="auto">
          <a:xfrm>
            <a:off x="2892426" y="4843464"/>
            <a:ext cx="612775" cy="460375"/>
            <a:chOff x="864" y="1824"/>
            <a:chExt cx="432" cy="288"/>
          </a:xfrm>
        </p:grpSpPr>
        <p:pic>
          <p:nvPicPr>
            <p:cNvPr id="115782" name="Picture 47">
              <a:extLst>
                <a:ext uri="{FF2B5EF4-FFF2-40B4-BE49-F238E27FC236}">
                  <a16:creationId xmlns:a16="http://schemas.microsoft.com/office/drawing/2014/main" id="{63B20E47-13FE-4FB6-88C6-81519413119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5783" name="Picture 48">
              <a:extLst>
                <a:ext uri="{FF2B5EF4-FFF2-40B4-BE49-F238E27FC236}">
                  <a16:creationId xmlns:a16="http://schemas.microsoft.com/office/drawing/2014/main" id="{2B6DBB49-044D-4F74-B52D-3EE649EAC48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5757" name="Text Box 49">
            <a:extLst>
              <a:ext uri="{FF2B5EF4-FFF2-40B4-BE49-F238E27FC236}">
                <a16:creationId xmlns:a16="http://schemas.microsoft.com/office/drawing/2014/main" id="{D4ABCC62-7753-46DE-AA42-1A8B277A12FA}"/>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5758" name="Line 50">
            <a:extLst>
              <a:ext uri="{FF2B5EF4-FFF2-40B4-BE49-F238E27FC236}">
                <a16:creationId xmlns:a16="http://schemas.microsoft.com/office/drawing/2014/main" id="{D6BEDA03-BCD3-4956-BAC1-B7B094B7C44A}"/>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5759" name="Picture 51">
            <a:extLst>
              <a:ext uri="{FF2B5EF4-FFF2-40B4-BE49-F238E27FC236}">
                <a16:creationId xmlns:a16="http://schemas.microsoft.com/office/drawing/2014/main" id="{0EEDD614-9034-41F5-A6A0-88A59907CB0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0" name="Text Box 52">
            <a:extLst>
              <a:ext uri="{FF2B5EF4-FFF2-40B4-BE49-F238E27FC236}">
                <a16:creationId xmlns:a16="http://schemas.microsoft.com/office/drawing/2014/main" id="{72769DF9-1C37-4950-946A-42B5E7DB77D3}"/>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128.30.34.128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5761" name="Text Box 53">
            <a:extLst>
              <a:ext uri="{FF2B5EF4-FFF2-40B4-BE49-F238E27FC236}">
                <a16:creationId xmlns:a16="http://schemas.microsoft.com/office/drawing/2014/main" id="{596AA138-0824-4BE8-B2FA-36E2F5B76DE3}"/>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5762" name="Text Box 54">
            <a:extLst>
              <a:ext uri="{FF2B5EF4-FFF2-40B4-BE49-F238E27FC236}">
                <a16:creationId xmlns:a16="http://schemas.microsoft.com/office/drawing/2014/main" id="{729860D3-6DF6-4329-B32E-91FC6B5DD712}"/>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128.30.34.138</a:t>
            </a:r>
          </a:p>
        </p:txBody>
      </p:sp>
      <p:sp>
        <p:nvSpPr>
          <p:cNvPr id="115763" name="Text Box 55">
            <a:extLst>
              <a:ext uri="{FF2B5EF4-FFF2-40B4-BE49-F238E27FC236}">
                <a16:creationId xmlns:a16="http://schemas.microsoft.com/office/drawing/2014/main" id="{3538BDD2-6327-44B6-B4A5-F17BDC28F547}"/>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5764" name="Text Box 56">
            <a:extLst>
              <a:ext uri="{FF2B5EF4-FFF2-40B4-BE49-F238E27FC236}">
                <a16:creationId xmlns:a16="http://schemas.microsoft.com/office/drawing/2014/main" id="{49738E85-9C7B-4C20-BD95-87927DFD8838}"/>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5765" name="Text Box 57">
            <a:extLst>
              <a:ext uri="{FF2B5EF4-FFF2-40B4-BE49-F238E27FC236}">
                <a16:creationId xmlns:a16="http://schemas.microsoft.com/office/drawing/2014/main" id="{F88C2997-3AAA-41F0-82B5-C75BAB762DA0}"/>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128.30.34.129</a:t>
            </a:r>
          </a:p>
        </p:txBody>
      </p:sp>
      <p:pic>
        <p:nvPicPr>
          <p:cNvPr id="115766" name="Picture 58">
            <a:extLst>
              <a:ext uri="{FF2B5EF4-FFF2-40B4-BE49-F238E27FC236}">
                <a16:creationId xmlns:a16="http://schemas.microsoft.com/office/drawing/2014/main" id="{75AE0684-47CB-4136-ABF7-367A81DC77F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7" name="Text Box 59">
            <a:extLst>
              <a:ext uri="{FF2B5EF4-FFF2-40B4-BE49-F238E27FC236}">
                <a16:creationId xmlns:a16="http://schemas.microsoft.com/office/drawing/2014/main" id="{6DDCC2F3-1B70-4AFF-B2BA-B056C09058A3}"/>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5768" name="Text Box 60">
            <a:extLst>
              <a:ext uri="{FF2B5EF4-FFF2-40B4-BE49-F238E27FC236}">
                <a16:creationId xmlns:a16="http://schemas.microsoft.com/office/drawing/2014/main" id="{AC6D8EB4-BD28-4CAF-9DF2-BD344530EBA1}"/>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5769" name="Text Box 61">
            <a:extLst>
              <a:ext uri="{FF2B5EF4-FFF2-40B4-BE49-F238E27FC236}">
                <a16:creationId xmlns:a16="http://schemas.microsoft.com/office/drawing/2014/main" id="{E7AC79A7-5458-486A-B93A-E3E963FB86B0}"/>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5770" name="Text Box 62">
            <a:extLst>
              <a:ext uri="{FF2B5EF4-FFF2-40B4-BE49-F238E27FC236}">
                <a16:creationId xmlns:a16="http://schemas.microsoft.com/office/drawing/2014/main" id="{7B92895F-0F0D-499F-ADC1-D20519EE9C90}"/>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350271" name="Rectangle 63">
            <a:extLst>
              <a:ext uri="{FF2B5EF4-FFF2-40B4-BE49-F238E27FC236}">
                <a16:creationId xmlns:a16="http://schemas.microsoft.com/office/drawing/2014/main" id="{2078A387-01F9-4F22-BFE7-17A20191B2C6}"/>
              </a:ext>
            </a:extLst>
          </p:cNvPr>
          <p:cNvSpPr>
            <a:spLocks noChangeArrowheads="1"/>
          </p:cNvSpPr>
          <p:nvPr/>
        </p:nvSpPr>
        <p:spPr bwMode="auto">
          <a:xfrm>
            <a:off x="1524000" y="5300664"/>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sz="2800" u="none">
                <a:solidFill>
                  <a:srgbClr val="333399"/>
                </a:solidFill>
                <a:ea typeface="黑体" panose="02010609060101010101" pitchFamily="49" charset="-122"/>
              </a:rPr>
              <a:t>255.255.255.0 </a:t>
            </a:r>
            <a:r>
              <a:rPr lang="en-US" altLang="zh-CN" sz="2800" u="none">
                <a:solidFill>
                  <a:srgbClr val="FF0000"/>
                </a:solidFill>
                <a:ea typeface="黑体" panose="02010609060101010101" pitchFamily="49" charset="-122"/>
              </a:rPr>
              <a:t>AND</a:t>
            </a:r>
            <a:r>
              <a:rPr lang="en-US" altLang="zh-CN" sz="2800" u="none">
                <a:solidFill>
                  <a:srgbClr val="333399"/>
                </a:solidFill>
                <a:ea typeface="黑体" panose="02010609060101010101" pitchFamily="49" charset="-122"/>
              </a:rPr>
              <a:t> 128.30.34.138 = 128.30.34.0</a:t>
            </a:r>
          </a:p>
          <a:p>
            <a:pPr algn="ctr">
              <a:lnSpc>
                <a:spcPct val="110000"/>
              </a:lnSpc>
            </a:pPr>
            <a:r>
              <a:rPr lang="zh-CN" altLang="en-US" sz="2800" u="none">
                <a:solidFill>
                  <a:srgbClr val="FF0000"/>
                </a:solidFill>
                <a:ea typeface="黑体" panose="02010609060101010101" pitchFamily="49" charset="-122"/>
              </a:rPr>
              <a:t>不匹配</a:t>
            </a:r>
            <a:r>
              <a:rPr lang="en-US" altLang="zh-CN" sz="2800" u="none">
                <a:solidFill>
                  <a:srgbClr val="FF0000"/>
                </a:solidFill>
                <a:ea typeface="黑体" panose="02010609060101010101" pitchFamily="49" charset="-122"/>
              </a:rPr>
              <a:t>!</a:t>
            </a:r>
          </a:p>
          <a:p>
            <a:pPr algn="ctr">
              <a:lnSpc>
                <a:spcPct val="110000"/>
              </a:lnSpc>
            </a:pPr>
            <a:r>
              <a:rPr lang="zh-CN" altLang="en-US" sz="2800" u="none">
                <a:solidFill>
                  <a:srgbClr val="333399"/>
                </a:solidFill>
                <a:ea typeface="黑体" panose="02010609060101010101" pitchFamily="49" charset="-122"/>
              </a:rPr>
              <a:t>（因为</a:t>
            </a:r>
            <a:r>
              <a:rPr lang="en-US" altLang="zh-CN" sz="2800" u="none">
                <a:solidFill>
                  <a:srgbClr val="333399"/>
                </a:solidFill>
                <a:ea typeface="黑体" panose="02010609060101010101" pitchFamily="49" charset="-122"/>
              </a:rPr>
              <a:t>128.30.34.0 </a:t>
            </a:r>
            <a:r>
              <a:rPr lang="zh-CN" altLang="en-US" sz="2800" u="none">
                <a:solidFill>
                  <a:srgbClr val="333399"/>
                </a:solidFill>
                <a:ea typeface="黑体" panose="02010609060101010101" pitchFamily="49" charset="-122"/>
              </a:rPr>
              <a:t>与路由表中的 </a:t>
            </a:r>
            <a:r>
              <a:rPr lang="en-US" altLang="zh-CN" sz="2800" u="none">
                <a:solidFill>
                  <a:srgbClr val="333399"/>
                </a:solidFill>
                <a:ea typeface="黑体" panose="02010609060101010101" pitchFamily="49" charset="-122"/>
              </a:rPr>
              <a:t>128.30.33.0 </a:t>
            </a:r>
            <a:r>
              <a:rPr lang="zh-CN" altLang="en-US" sz="2800" u="none">
                <a:solidFill>
                  <a:srgbClr val="333399"/>
                </a:solidFill>
                <a:ea typeface="黑体" panose="02010609060101010101" pitchFamily="49" charset="-122"/>
              </a:rPr>
              <a:t>不一致）</a:t>
            </a:r>
          </a:p>
        </p:txBody>
      </p:sp>
      <p:sp>
        <p:nvSpPr>
          <p:cNvPr id="115772" name="Rectangle 64">
            <a:extLst>
              <a:ext uri="{FF2B5EF4-FFF2-40B4-BE49-F238E27FC236}">
                <a16:creationId xmlns:a16="http://schemas.microsoft.com/office/drawing/2014/main" id="{0E9F1B26-9D65-4685-9D11-21FA2831B1F0}"/>
              </a:ext>
            </a:extLst>
          </p:cNvPr>
          <p:cNvSpPr>
            <a:spLocks noChangeArrowheads="1"/>
          </p:cNvSpPr>
          <p:nvPr/>
        </p:nvSpPr>
        <p:spPr bwMode="auto">
          <a:xfrm>
            <a:off x="1666875" y="1162051"/>
            <a:ext cx="7488238" cy="5048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en-US" altLang="zh-CN" sz="2800" u="none">
                <a:solidFill>
                  <a:srgbClr val="333399"/>
                </a:solidFill>
                <a:ea typeface="黑体" panose="02010609060101010101" pitchFamily="49" charset="-122"/>
              </a:rPr>
              <a:t>R</a:t>
            </a:r>
            <a:r>
              <a:rPr lang="en-US" altLang="zh-CN" sz="2800" u="none" baseline="-25000">
                <a:solidFill>
                  <a:srgbClr val="333399"/>
                </a:solidFill>
                <a:ea typeface="黑体" panose="02010609060101010101" pitchFamily="49" charset="-122"/>
              </a:rPr>
              <a:t>1</a:t>
            </a:r>
            <a:r>
              <a:rPr lang="en-US" altLang="zh-CN" u="none">
                <a:solidFill>
                  <a:srgbClr val="333399"/>
                </a:solidFill>
                <a:ea typeface="黑体" panose="02010609060101010101" pitchFamily="49" charset="-122"/>
              </a:rPr>
              <a:t> </a:t>
            </a:r>
            <a:r>
              <a:rPr lang="zh-CN" altLang="en-US" sz="2800" u="none">
                <a:solidFill>
                  <a:srgbClr val="333399"/>
                </a:solidFill>
                <a:ea typeface="黑体" panose="02010609060101010101" pitchFamily="49" charset="-122"/>
              </a:rPr>
              <a:t>收到的分组的目的 </a:t>
            </a:r>
            <a:r>
              <a:rPr lang="en-US" altLang="zh-CN" sz="2800" u="none">
                <a:solidFill>
                  <a:srgbClr val="333399"/>
                </a:solidFill>
                <a:ea typeface="黑体" panose="02010609060101010101" pitchFamily="49" charset="-122"/>
              </a:rPr>
              <a:t>IP </a:t>
            </a:r>
            <a:r>
              <a:rPr lang="zh-CN" altLang="en-US" sz="2800" u="none">
                <a:solidFill>
                  <a:srgbClr val="333399"/>
                </a:solidFill>
                <a:ea typeface="黑体" panose="02010609060101010101" pitchFamily="49" charset="-122"/>
              </a:rPr>
              <a:t>地址：</a:t>
            </a:r>
            <a:r>
              <a:rPr lang="en-US" altLang="zh-CN" sz="2800" u="none">
                <a:solidFill>
                  <a:srgbClr val="333399"/>
                </a:solidFill>
                <a:ea typeface="黑体" panose="02010609060101010101" pitchFamily="49" charset="-122"/>
              </a:rPr>
              <a:t>128.30.34.138</a:t>
            </a:r>
          </a:p>
        </p:txBody>
      </p:sp>
      <p:grpSp>
        <p:nvGrpSpPr>
          <p:cNvPr id="4" name="Group 65">
            <a:extLst>
              <a:ext uri="{FF2B5EF4-FFF2-40B4-BE49-F238E27FC236}">
                <a16:creationId xmlns:a16="http://schemas.microsoft.com/office/drawing/2014/main" id="{6D72A33A-E087-4974-AC71-EBBBA0DA2629}"/>
              </a:ext>
            </a:extLst>
          </p:cNvPr>
          <p:cNvGrpSpPr>
            <a:grpSpLocks/>
          </p:cNvGrpSpPr>
          <p:nvPr/>
        </p:nvGrpSpPr>
        <p:grpSpPr bwMode="auto">
          <a:xfrm>
            <a:off x="6678614" y="1654175"/>
            <a:ext cx="2586037" cy="1054100"/>
            <a:chOff x="3247" y="1042"/>
            <a:chExt cx="1629" cy="664"/>
          </a:xfrm>
        </p:grpSpPr>
        <p:sp>
          <p:nvSpPr>
            <p:cNvPr id="115780" name="Line 66">
              <a:extLst>
                <a:ext uri="{FF2B5EF4-FFF2-40B4-BE49-F238E27FC236}">
                  <a16:creationId xmlns:a16="http://schemas.microsoft.com/office/drawing/2014/main" id="{47515A2D-F228-490C-A710-1BDDE88BAD0C}"/>
                </a:ext>
              </a:extLst>
            </p:cNvPr>
            <p:cNvSpPr>
              <a:spLocks noChangeShapeType="1"/>
            </p:cNvSpPr>
            <p:nvPr/>
          </p:nvSpPr>
          <p:spPr bwMode="auto">
            <a:xfrm>
              <a:off x="3742" y="1706"/>
              <a:ext cx="1134"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81" name="Line 67">
              <a:extLst>
                <a:ext uri="{FF2B5EF4-FFF2-40B4-BE49-F238E27FC236}">
                  <a16:creationId xmlns:a16="http://schemas.microsoft.com/office/drawing/2014/main" id="{1F6205D4-78C6-425B-885E-4CF6A60108EB}"/>
                </a:ext>
              </a:extLst>
            </p:cNvPr>
            <p:cNvSpPr>
              <a:spLocks noChangeShapeType="1"/>
            </p:cNvSpPr>
            <p:nvPr/>
          </p:nvSpPr>
          <p:spPr bwMode="auto">
            <a:xfrm flipV="1">
              <a:off x="3247" y="1042"/>
              <a:ext cx="1428"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74" name="AutoShape 68">
            <a:extLst>
              <a:ext uri="{FF2B5EF4-FFF2-40B4-BE49-F238E27FC236}">
                <a16:creationId xmlns:a16="http://schemas.microsoft.com/office/drawing/2014/main" id="{FC020342-E4F1-423A-B329-26116A37683F}"/>
              </a:ext>
            </a:extLst>
          </p:cNvPr>
          <p:cNvSpPr>
            <a:spLocks noChangeArrowheads="1"/>
          </p:cNvSpPr>
          <p:nvPr/>
        </p:nvSpPr>
        <p:spPr bwMode="auto">
          <a:xfrm rot="21053543">
            <a:off x="3790951" y="1557339"/>
            <a:ext cx="144463" cy="2160587"/>
          </a:xfrm>
          <a:prstGeom prst="downArrow">
            <a:avLst>
              <a:gd name="adj1" fmla="val 50000"/>
              <a:gd name="adj2" fmla="val 373900"/>
            </a:avLst>
          </a:prstGeom>
          <a:solidFill>
            <a:schemeClr val="accent1"/>
          </a:solidFill>
          <a:ln w="9525">
            <a:solidFill>
              <a:srgbClr val="333399"/>
            </a:solidFill>
            <a:miter lim="800000"/>
            <a:headEnd/>
            <a:tailEnd/>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0277" name="AutoShape 69">
            <a:extLst>
              <a:ext uri="{FF2B5EF4-FFF2-40B4-BE49-F238E27FC236}">
                <a16:creationId xmlns:a16="http://schemas.microsoft.com/office/drawing/2014/main" id="{36452239-297C-4451-A7C9-41C198325746}"/>
              </a:ext>
            </a:extLst>
          </p:cNvPr>
          <p:cNvSpPr>
            <a:spLocks noChangeArrowheads="1"/>
          </p:cNvSpPr>
          <p:nvPr/>
        </p:nvSpPr>
        <p:spPr bwMode="auto">
          <a:xfrm>
            <a:off x="5232401" y="2420938"/>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5776" name="Line 70">
            <a:extLst>
              <a:ext uri="{FF2B5EF4-FFF2-40B4-BE49-F238E27FC236}">
                <a16:creationId xmlns:a16="http://schemas.microsoft.com/office/drawing/2014/main" id="{392B2EB6-997B-4B3D-AF95-C56418E09B76}"/>
              </a:ext>
            </a:extLst>
          </p:cNvPr>
          <p:cNvSpPr>
            <a:spLocks noChangeShapeType="1"/>
          </p:cNvSpPr>
          <p:nvPr/>
        </p:nvSpPr>
        <p:spPr bwMode="auto">
          <a:xfrm>
            <a:off x="5670551" y="2698750"/>
            <a:ext cx="1800225"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279" name="Line 71">
            <a:extLst>
              <a:ext uri="{FF2B5EF4-FFF2-40B4-BE49-F238E27FC236}">
                <a16:creationId xmlns:a16="http://schemas.microsoft.com/office/drawing/2014/main" id="{B06D3C08-5422-4C32-BBBA-E2CFCDB3A9EE}"/>
              </a:ext>
            </a:extLst>
          </p:cNvPr>
          <p:cNvSpPr>
            <a:spLocks noChangeShapeType="1"/>
          </p:cNvSpPr>
          <p:nvPr/>
        </p:nvSpPr>
        <p:spPr bwMode="auto">
          <a:xfrm flipV="1">
            <a:off x="8131175" y="5856288"/>
            <a:ext cx="226695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280" name="Line 72">
            <a:extLst>
              <a:ext uri="{FF2B5EF4-FFF2-40B4-BE49-F238E27FC236}">
                <a16:creationId xmlns:a16="http://schemas.microsoft.com/office/drawing/2014/main" id="{6B6333D6-336F-4689-B7F7-11A1EC5D18DA}"/>
              </a:ext>
            </a:extLst>
          </p:cNvPr>
          <p:cNvSpPr>
            <a:spLocks noChangeShapeType="1"/>
          </p:cNvSpPr>
          <p:nvPr/>
        </p:nvSpPr>
        <p:spPr bwMode="auto">
          <a:xfrm>
            <a:off x="6527801" y="2708275"/>
            <a:ext cx="2663825" cy="2736850"/>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50281" name="Text Box 73">
            <a:extLst>
              <a:ext uri="{FF2B5EF4-FFF2-40B4-BE49-F238E27FC236}">
                <a16:creationId xmlns:a16="http://schemas.microsoft.com/office/drawing/2014/main" id="{677C8A89-153A-4D63-BDF7-51891A206EF7}"/>
              </a:ext>
            </a:extLst>
          </p:cNvPr>
          <p:cNvSpPr txBox="1">
            <a:spLocks noChangeArrowheads="1"/>
          </p:cNvSpPr>
          <p:nvPr/>
        </p:nvSpPr>
        <p:spPr bwMode="auto">
          <a:xfrm>
            <a:off x="6816726" y="3633789"/>
            <a:ext cx="1877437" cy="769441"/>
          </a:xfrm>
          <a:prstGeom prst="rect">
            <a:avLst/>
          </a:prstGeom>
          <a:solidFill>
            <a:srgbClr val="CCECFF"/>
          </a:solidFill>
          <a:ln w="76200" cmpd="tri">
            <a:solidFill>
              <a:srgbClr val="333399"/>
            </a:solidFill>
            <a:miter lim="800000"/>
            <a:headEnd/>
            <a:tailEnd/>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4400" u="none">
                <a:solidFill>
                  <a:srgbClr val="333399"/>
                </a:solidFill>
                <a:latin typeface="Tahoma" panose="020B0604030504040204" pitchFamily="34" charset="0"/>
                <a:ea typeface="黑体" panose="02010609060101010101" pitchFamily="49" charset="-122"/>
              </a:rPr>
              <a:t>不一致</a:t>
            </a:r>
          </a:p>
        </p:txBody>
      </p:sp>
      <p:sp>
        <p:nvSpPr>
          <p:cNvPr id="2" name="灯片编号占位符 1">
            <a:extLst>
              <a:ext uri="{FF2B5EF4-FFF2-40B4-BE49-F238E27FC236}">
                <a16:creationId xmlns:a16="http://schemas.microsoft.com/office/drawing/2014/main" id="{581AC647-3042-4175-A0A7-91B30C3641B0}"/>
              </a:ext>
            </a:extLst>
          </p:cNvPr>
          <p:cNvSpPr>
            <a:spLocks noGrp="1"/>
          </p:cNvSpPr>
          <p:nvPr>
            <p:ph type="sldNum" sz="quarter" idx="12"/>
          </p:nvPr>
        </p:nvSpPr>
        <p:spPr/>
        <p:txBody>
          <a:bodyPr/>
          <a:lstStyle/>
          <a:p>
            <a:fld id="{91F2D4EF-46D4-4764-B373-FC59CD1D281E}" type="slidenum">
              <a:rPr lang="zh-CN" altLang="en-US" smtClean="0"/>
              <a:t>88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7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350277"/>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350277"/>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nodeType="afterEffect">
                                  <p:stCondLst>
                                    <p:cond delay="50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6000"/>
                            </p:stCondLst>
                            <p:childTnLst>
                              <p:par>
                                <p:cTn id="20" presetID="22" presetClass="entr" presetSubtype="1" fill="hold" grpId="0" nodeType="afterEffect">
                                  <p:stCondLst>
                                    <p:cond delay="0"/>
                                  </p:stCondLst>
                                  <p:childTnLst>
                                    <p:set>
                                      <p:cBhvr>
                                        <p:cTn id="21" dur="1" fill="hold">
                                          <p:stCondLst>
                                            <p:cond delay="0"/>
                                          </p:stCondLst>
                                        </p:cTn>
                                        <p:tgtEl>
                                          <p:spTgt spid="350271"/>
                                        </p:tgtEl>
                                        <p:attrNameLst>
                                          <p:attrName>style.visibility</p:attrName>
                                        </p:attrNameLst>
                                      </p:cBhvr>
                                      <p:to>
                                        <p:strVal val="visible"/>
                                      </p:to>
                                    </p:set>
                                    <p:animEffect transition="in" filter="wipe(up)">
                                      <p:cBhvr>
                                        <p:cTn id="22" dur="5000"/>
                                        <p:tgtEl>
                                          <p:spTgt spid="350271"/>
                                        </p:tgtEl>
                                      </p:cBhvr>
                                    </p:animEffect>
                                  </p:childTnLst>
                                </p:cTn>
                              </p:par>
                            </p:childTnLst>
                          </p:cTn>
                        </p:par>
                        <p:par>
                          <p:cTn id="23" fill="hold" nodeType="afterGroup">
                            <p:stCondLst>
                              <p:cond delay="11000"/>
                            </p:stCondLst>
                            <p:childTnLst>
                              <p:par>
                                <p:cTn id="24" presetID="1" presetClass="entr" presetSubtype="0" fill="hold" grpId="0" nodeType="afterEffect">
                                  <p:stCondLst>
                                    <p:cond delay="0"/>
                                  </p:stCondLst>
                                  <p:childTnLst>
                                    <p:set>
                                      <p:cBhvr>
                                        <p:cTn id="25" dur="1" fill="hold">
                                          <p:stCondLst>
                                            <p:cond delay="0"/>
                                          </p:stCondLst>
                                        </p:cTn>
                                        <p:tgtEl>
                                          <p:spTgt spid="35028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50280"/>
                                        </p:tgtEl>
                                        <p:attrNameLst>
                                          <p:attrName>style.visibility</p:attrName>
                                        </p:attrNameLst>
                                      </p:cBhvr>
                                      <p:to>
                                        <p:strVal val="visible"/>
                                      </p:to>
                                    </p:set>
                                  </p:childTnLst>
                                </p:cTn>
                              </p:par>
                              <p:par>
                                <p:cTn id="28" presetID="3" presetClass="entr" presetSubtype="10" fill="hold" nodeType="withEffect">
                                  <p:stCondLst>
                                    <p:cond delay="0"/>
                                  </p:stCondLst>
                                  <p:childTnLst>
                                    <p:set>
                                      <p:cBhvr>
                                        <p:cTn id="29" dur="1" fill="hold">
                                          <p:stCondLst>
                                            <p:cond delay="0"/>
                                          </p:stCondLst>
                                        </p:cTn>
                                        <p:tgtEl>
                                          <p:spTgt spid="350279"/>
                                        </p:tgtEl>
                                        <p:attrNameLst>
                                          <p:attrName>style.visibility</p:attrName>
                                        </p:attrNameLst>
                                      </p:cBhvr>
                                      <p:to>
                                        <p:strVal val="visible"/>
                                      </p:to>
                                    </p:set>
                                    <p:animEffect transition="in" filter="blinds(horizontal)">
                                      <p:cBhvr>
                                        <p:cTn id="30" dur="500"/>
                                        <p:tgtEl>
                                          <p:spTgt spid="350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71" grpId="0" animBg="1"/>
      <p:bldP spid="350277" grpId="0" animBg="1"/>
      <p:bldP spid="350277" grpId="1" animBg="1"/>
      <p:bldP spid="350277" grpId="2" animBg="1"/>
      <p:bldP spid="35028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5CBBCD6E-1072-4707-826C-8794C655A121}"/>
              </a:ext>
            </a:extLst>
          </p:cNvPr>
          <p:cNvSpPr>
            <a:spLocks noGrp="1" noChangeArrowheads="1"/>
          </p:cNvSpPr>
          <p:nvPr>
            <p:ph type="title"/>
          </p:nvPr>
        </p:nvSpPr>
        <p:spPr>
          <a:xfrm>
            <a:off x="1955801" y="476251"/>
            <a:ext cx="8893175" cy="792163"/>
          </a:xfrm>
          <a:noFill/>
        </p:spPr>
        <p:txBody>
          <a:bodyPr/>
          <a:lstStyle/>
          <a:p>
            <a:r>
              <a:rPr lang="zh-CN" altLang="en-US" sz="2000"/>
              <a:t>路由器 </a:t>
            </a:r>
            <a:r>
              <a:rPr lang="en-US" altLang="zh-CN" sz="2000"/>
              <a:t>R</a:t>
            </a:r>
            <a:r>
              <a:rPr lang="en-US" altLang="zh-CN" sz="2000" baseline="-25000"/>
              <a:t>1 </a:t>
            </a:r>
            <a:r>
              <a:rPr lang="zh-CN" altLang="en-US" sz="2000"/>
              <a:t>再用路由表中第 </a:t>
            </a:r>
            <a:r>
              <a:rPr lang="en-US" altLang="zh-CN" sz="2000"/>
              <a:t>2 </a:t>
            </a:r>
            <a:r>
              <a:rPr lang="zh-CN" altLang="en-US" sz="2000"/>
              <a:t>个项目的</a:t>
            </a:r>
            <a:br>
              <a:rPr lang="zh-CN" altLang="en-US" sz="2000"/>
            </a:br>
            <a:r>
              <a:rPr lang="zh-CN" altLang="en-US" sz="2000"/>
              <a:t>子网掩码和 </a:t>
            </a:r>
            <a:r>
              <a:rPr lang="en-US" altLang="zh-CN" sz="2000"/>
              <a:t>128.30.34.138 </a:t>
            </a:r>
            <a:r>
              <a:rPr lang="zh-CN" altLang="en-US" sz="2000"/>
              <a:t>逐比特 </a:t>
            </a:r>
            <a:r>
              <a:rPr lang="en-US" altLang="zh-CN" sz="2000">
                <a:solidFill>
                  <a:srgbClr val="FF0000"/>
                </a:solidFill>
              </a:rPr>
              <a:t>AND</a:t>
            </a:r>
            <a:r>
              <a:rPr lang="en-US" altLang="zh-CN" sz="2000"/>
              <a:t> </a:t>
            </a:r>
            <a:r>
              <a:rPr lang="zh-CN" altLang="en-US" sz="2000"/>
              <a:t>操作 </a:t>
            </a:r>
          </a:p>
        </p:txBody>
      </p:sp>
      <p:sp>
        <p:nvSpPr>
          <p:cNvPr id="116739" name="Freeform 3">
            <a:extLst>
              <a:ext uri="{FF2B5EF4-FFF2-40B4-BE49-F238E27FC236}">
                <a16:creationId xmlns:a16="http://schemas.microsoft.com/office/drawing/2014/main" id="{D789EA3F-42AA-4243-B798-59F81FF8D6D8}"/>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0" name="Text Box 4">
            <a:extLst>
              <a:ext uri="{FF2B5EF4-FFF2-40B4-BE49-F238E27FC236}">
                <a16:creationId xmlns:a16="http://schemas.microsoft.com/office/drawing/2014/main" id="{AE49870C-C80B-47DD-BC47-EC71350427F9}"/>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6741" name="Text Box 5">
            <a:extLst>
              <a:ext uri="{FF2B5EF4-FFF2-40B4-BE49-F238E27FC236}">
                <a16:creationId xmlns:a16="http://schemas.microsoft.com/office/drawing/2014/main" id="{CB75C8CA-3743-4168-BD84-A7096970C291}"/>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51307" name="Group 75">
            <a:extLst>
              <a:ext uri="{FF2B5EF4-FFF2-40B4-BE49-F238E27FC236}">
                <a16:creationId xmlns:a16="http://schemas.microsoft.com/office/drawing/2014/main" id="{11CECD74-4FBF-4232-99DD-A178CE0BEA36}"/>
              </a:ext>
            </a:extLst>
          </p:cNvPr>
          <p:cNvGraphicFramePr>
            <a:graphicFrameLocks noGrp="1"/>
          </p:cNvGraphicFramePr>
          <p:nvPr/>
        </p:nvGraphicFramePr>
        <p:xfrm>
          <a:off x="5591176" y="2052638"/>
          <a:ext cx="5076825" cy="1403350"/>
        </p:xfrm>
        <a:graphic>
          <a:graphicData uri="http://schemas.openxmlformats.org/drawingml/2006/table">
            <a:tbl>
              <a:tblPr/>
              <a:tblGrid>
                <a:gridCol w="1824038">
                  <a:extLst>
                    <a:ext uri="{9D8B030D-6E8A-4147-A177-3AD203B41FA5}">
                      <a16:colId xmlns:a16="http://schemas.microsoft.com/office/drawing/2014/main" val="20000"/>
                    </a:ext>
                  </a:extLst>
                </a:gridCol>
                <a:gridCol w="2182812">
                  <a:extLst>
                    <a:ext uri="{9D8B030D-6E8A-4147-A177-3AD203B41FA5}">
                      <a16:colId xmlns:a16="http://schemas.microsoft.com/office/drawing/2014/main" val="20001"/>
                    </a:ext>
                  </a:extLst>
                </a:gridCol>
                <a:gridCol w="1069975">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6756" name="Text Box 20">
            <a:extLst>
              <a:ext uri="{FF2B5EF4-FFF2-40B4-BE49-F238E27FC236}">
                <a16:creationId xmlns:a16="http://schemas.microsoft.com/office/drawing/2014/main" id="{6AA76E2A-7B48-41D7-BA06-033F983AB769}"/>
              </a:ext>
            </a:extLst>
          </p:cNvPr>
          <p:cNvSpPr txBox="1">
            <a:spLocks noChangeArrowheads="1"/>
          </p:cNvSpPr>
          <p:nvPr/>
        </p:nvSpPr>
        <p:spPr bwMode="auto">
          <a:xfrm>
            <a:off x="6118226" y="1663700"/>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6757" name="Line 21">
            <a:extLst>
              <a:ext uri="{FF2B5EF4-FFF2-40B4-BE49-F238E27FC236}">
                <a16:creationId xmlns:a16="http://schemas.microsoft.com/office/drawing/2014/main" id="{458BC6A1-513C-4F64-BCA7-2B1897C9072F}"/>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8" name="Line 22">
            <a:extLst>
              <a:ext uri="{FF2B5EF4-FFF2-40B4-BE49-F238E27FC236}">
                <a16:creationId xmlns:a16="http://schemas.microsoft.com/office/drawing/2014/main" id="{59CA3393-3DFF-4B71-8BB3-B7C405041226}"/>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9" name="Line 23">
            <a:extLst>
              <a:ext uri="{FF2B5EF4-FFF2-40B4-BE49-F238E27FC236}">
                <a16:creationId xmlns:a16="http://schemas.microsoft.com/office/drawing/2014/main" id="{BB70B646-2067-4CCC-8DEE-03C1CCB43162}"/>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0" name="Line 24">
            <a:extLst>
              <a:ext uri="{FF2B5EF4-FFF2-40B4-BE49-F238E27FC236}">
                <a16:creationId xmlns:a16="http://schemas.microsoft.com/office/drawing/2014/main" id="{A67D0FEC-D602-433B-97B8-1AC2A41CA568}"/>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6761" name="Picture 25">
            <a:extLst>
              <a:ext uri="{FF2B5EF4-FFF2-40B4-BE49-F238E27FC236}">
                <a16:creationId xmlns:a16="http://schemas.microsoft.com/office/drawing/2014/main" id="{E45794A6-E13B-459F-A41A-F569A1072AA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62" name="Text Box 26">
            <a:extLst>
              <a:ext uri="{FF2B5EF4-FFF2-40B4-BE49-F238E27FC236}">
                <a16:creationId xmlns:a16="http://schemas.microsoft.com/office/drawing/2014/main" id="{1DF6051A-67E1-4C1E-8015-05B4C5DE906F}"/>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6763" name="Text Box 27">
            <a:extLst>
              <a:ext uri="{FF2B5EF4-FFF2-40B4-BE49-F238E27FC236}">
                <a16:creationId xmlns:a16="http://schemas.microsoft.com/office/drawing/2014/main" id="{8643C010-64E8-4D7B-BB2A-AB13DD831218}"/>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6764" name="Text Box 28">
            <a:extLst>
              <a:ext uri="{FF2B5EF4-FFF2-40B4-BE49-F238E27FC236}">
                <a16:creationId xmlns:a16="http://schemas.microsoft.com/office/drawing/2014/main" id="{D6A9EB6F-EB84-4FA7-8A26-681202735321}"/>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255.255.255.0</a:t>
            </a:r>
          </a:p>
        </p:txBody>
      </p:sp>
      <p:sp>
        <p:nvSpPr>
          <p:cNvPr id="116765" name="Line 29">
            <a:extLst>
              <a:ext uri="{FF2B5EF4-FFF2-40B4-BE49-F238E27FC236}">
                <a16:creationId xmlns:a16="http://schemas.microsoft.com/office/drawing/2014/main" id="{BA0DFDEA-3DF0-400D-BFE6-E0C9B653A332}"/>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30">
            <a:extLst>
              <a:ext uri="{FF2B5EF4-FFF2-40B4-BE49-F238E27FC236}">
                <a16:creationId xmlns:a16="http://schemas.microsoft.com/office/drawing/2014/main" id="{1210795A-F52C-4D11-9EF9-9E6D3A21618E}"/>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1">
            <a:extLst>
              <a:ext uri="{FF2B5EF4-FFF2-40B4-BE49-F238E27FC236}">
                <a16:creationId xmlns:a16="http://schemas.microsoft.com/office/drawing/2014/main" id="{D6DBF0CB-5476-4603-A9FD-4C0C7D450055}"/>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2">
            <a:extLst>
              <a:ext uri="{FF2B5EF4-FFF2-40B4-BE49-F238E27FC236}">
                <a16:creationId xmlns:a16="http://schemas.microsoft.com/office/drawing/2014/main" id="{A513036E-B809-4649-9D88-AADE27241B04}"/>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3">
            <a:extLst>
              <a:ext uri="{FF2B5EF4-FFF2-40B4-BE49-F238E27FC236}">
                <a16:creationId xmlns:a16="http://schemas.microsoft.com/office/drawing/2014/main" id="{1C0421AA-D4E6-41D1-9AFA-190D2CF7CFF9}"/>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6770" name="Picture 34">
            <a:extLst>
              <a:ext uri="{FF2B5EF4-FFF2-40B4-BE49-F238E27FC236}">
                <a16:creationId xmlns:a16="http://schemas.microsoft.com/office/drawing/2014/main" id="{DFE2E7B5-7D3A-4589-972C-F6F8E3BA3A8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71" name="Picture 35">
            <a:extLst>
              <a:ext uri="{FF2B5EF4-FFF2-40B4-BE49-F238E27FC236}">
                <a16:creationId xmlns:a16="http://schemas.microsoft.com/office/drawing/2014/main" id="{5D494769-9B1B-4A7B-B299-B40BAD2CFF5E}"/>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72" name="Group 36">
            <a:extLst>
              <a:ext uri="{FF2B5EF4-FFF2-40B4-BE49-F238E27FC236}">
                <a16:creationId xmlns:a16="http://schemas.microsoft.com/office/drawing/2014/main" id="{6EC299D7-CEC5-463B-91DB-EFCDC9BE4817}"/>
              </a:ext>
            </a:extLst>
          </p:cNvPr>
          <p:cNvGrpSpPr>
            <a:grpSpLocks/>
          </p:cNvGrpSpPr>
          <p:nvPr/>
        </p:nvGrpSpPr>
        <p:grpSpPr bwMode="auto">
          <a:xfrm>
            <a:off x="3792539" y="3459164"/>
            <a:ext cx="612775" cy="460375"/>
            <a:chOff x="864" y="1824"/>
            <a:chExt cx="432" cy="288"/>
          </a:xfrm>
        </p:grpSpPr>
        <p:pic>
          <p:nvPicPr>
            <p:cNvPr id="116808" name="Picture 37">
              <a:extLst>
                <a:ext uri="{FF2B5EF4-FFF2-40B4-BE49-F238E27FC236}">
                  <a16:creationId xmlns:a16="http://schemas.microsoft.com/office/drawing/2014/main" id="{F94B59A3-2E7A-41B9-80CF-31ED1A82822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6809" name="Picture 38">
              <a:extLst>
                <a:ext uri="{FF2B5EF4-FFF2-40B4-BE49-F238E27FC236}">
                  <a16:creationId xmlns:a16="http://schemas.microsoft.com/office/drawing/2014/main" id="{44DE95EE-378E-4A63-82E7-AA5ED7FA67B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6773" name="Picture 39">
            <a:extLst>
              <a:ext uri="{FF2B5EF4-FFF2-40B4-BE49-F238E27FC236}">
                <a16:creationId xmlns:a16="http://schemas.microsoft.com/office/drawing/2014/main" id="{98AC7868-71E3-4C02-BB3C-E863676C161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74" name="Line 40">
            <a:extLst>
              <a:ext uri="{FF2B5EF4-FFF2-40B4-BE49-F238E27FC236}">
                <a16:creationId xmlns:a16="http://schemas.microsoft.com/office/drawing/2014/main" id="{D3E789B2-67FF-4A60-9ABD-E1EBBAE4B930}"/>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5" name="Line 41">
            <a:extLst>
              <a:ext uri="{FF2B5EF4-FFF2-40B4-BE49-F238E27FC236}">
                <a16:creationId xmlns:a16="http://schemas.microsoft.com/office/drawing/2014/main" id="{A3DF81E0-4B01-4A95-B6E2-7118F1B616E2}"/>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6" name="Text Box 42">
            <a:extLst>
              <a:ext uri="{FF2B5EF4-FFF2-40B4-BE49-F238E27FC236}">
                <a16:creationId xmlns:a16="http://schemas.microsoft.com/office/drawing/2014/main" id="{921317F2-8174-4CD4-B4BA-2DF61DE1986B}"/>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128.30.34.130</a:t>
            </a:r>
          </a:p>
        </p:txBody>
      </p:sp>
      <p:sp>
        <p:nvSpPr>
          <p:cNvPr id="116777" name="Text Box 43">
            <a:extLst>
              <a:ext uri="{FF2B5EF4-FFF2-40B4-BE49-F238E27FC236}">
                <a16:creationId xmlns:a16="http://schemas.microsoft.com/office/drawing/2014/main" id="{B9C7DC67-2D09-4EDD-B792-871B7D9A6BCD}"/>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6778" name="Text Box 44">
            <a:extLst>
              <a:ext uri="{FF2B5EF4-FFF2-40B4-BE49-F238E27FC236}">
                <a16:creationId xmlns:a16="http://schemas.microsoft.com/office/drawing/2014/main" id="{5A45A7EF-004D-4F7A-BFA3-4DE771774E29}"/>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6779" name="Line 45">
            <a:extLst>
              <a:ext uri="{FF2B5EF4-FFF2-40B4-BE49-F238E27FC236}">
                <a16:creationId xmlns:a16="http://schemas.microsoft.com/office/drawing/2014/main" id="{0264CF28-6BD0-4446-8518-5E54F8059AB1}"/>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6780" name="Group 46">
            <a:extLst>
              <a:ext uri="{FF2B5EF4-FFF2-40B4-BE49-F238E27FC236}">
                <a16:creationId xmlns:a16="http://schemas.microsoft.com/office/drawing/2014/main" id="{4AC70930-48BF-4C94-BF03-C19D04CD6815}"/>
              </a:ext>
            </a:extLst>
          </p:cNvPr>
          <p:cNvGrpSpPr>
            <a:grpSpLocks/>
          </p:cNvGrpSpPr>
          <p:nvPr/>
        </p:nvGrpSpPr>
        <p:grpSpPr bwMode="auto">
          <a:xfrm>
            <a:off x="2892426" y="4843464"/>
            <a:ext cx="612775" cy="460375"/>
            <a:chOff x="864" y="1824"/>
            <a:chExt cx="432" cy="288"/>
          </a:xfrm>
        </p:grpSpPr>
        <p:pic>
          <p:nvPicPr>
            <p:cNvPr id="116806" name="Picture 47">
              <a:extLst>
                <a:ext uri="{FF2B5EF4-FFF2-40B4-BE49-F238E27FC236}">
                  <a16:creationId xmlns:a16="http://schemas.microsoft.com/office/drawing/2014/main" id="{E6F96CDB-D673-455E-B34C-930D62DD493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6807" name="Picture 48">
              <a:extLst>
                <a:ext uri="{FF2B5EF4-FFF2-40B4-BE49-F238E27FC236}">
                  <a16:creationId xmlns:a16="http://schemas.microsoft.com/office/drawing/2014/main" id="{002E608E-1BCF-4FA9-9E95-0F962863028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6781" name="Text Box 49">
            <a:extLst>
              <a:ext uri="{FF2B5EF4-FFF2-40B4-BE49-F238E27FC236}">
                <a16:creationId xmlns:a16="http://schemas.microsoft.com/office/drawing/2014/main" id="{2619EB07-C742-4B3F-8BF9-CECBE3FA1F69}"/>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6782" name="Line 50">
            <a:extLst>
              <a:ext uri="{FF2B5EF4-FFF2-40B4-BE49-F238E27FC236}">
                <a16:creationId xmlns:a16="http://schemas.microsoft.com/office/drawing/2014/main" id="{3E4DAA4B-5D5F-4407-8C11-AE100E181054}"/>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6783" name="Picture 51">
            <a:extLst>
              <a:ext uri="{FF2B5EF4-FFF2-40B4-BE49-F238E27FC236}">
                <a16:creationId xmlns:a16="http://schemas.microsoft.com/office/drawing/2014/main" id="{E1FDEEFB-B68E-44AD-8EA4-792F9757C28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84" name="Text Box 52">
            <a:extLst>
              <a:ext uri="{FF2B5EF4-FFF2-40B4-BE49-F238E27FC236}">
                <a16:creationId xmlns:a16="http://schemas.microsoft.com/office/drawing/2014/main" id="{96FB876A-7C9F-4959-B9A9-BA1FBF283F40}"/>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128.30.34.128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6785" name="Text Box 53">
            <a:extLst>
              <a:ext uri="{FF2B5EF4-FFF2-40B4-BE49-F238E27FC236}">
                <a16:creationId xmlns:a16="http://schemas.microsoft.com/office/drawing/2014/main" id="{189B88A4-5395-460F-AA90-74870E8DD314}"/>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6786" name="Text Box 54">
            <a:extLst>
              <a:ext uri="{FF2B5EF4-FFF2-40B4-BE49-F238E27FC236}">
                <a16:creationId xmlns:a16="http://schemas.microsoft.com/office/drawing/2014/main" id="{F5C1B737-3686-4284-8B28-3C214AE4D03F}"/>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128.30.34.138</a:t>
            </a:r>
          </a:p>
        </p:txBody>
      </p:sp>
      <p:sp>
        <p:nvSpPr>
          <p:cNvPr id="116787" name="Text Box 55">
            <a:extLst>
              <a:ext uri="{FF2B5EF4-FFF2-40B4-BE49-F238E27FC236}">
                <a16:creationId xmlns:a16="http://schemas.microsoft.com/office/drawing/2014/main" id="{1A8B544C-9918-411C-BE64-5B5157144817}"/>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6788" name="Text Box 56">
            <a:extLst>
              <a:ext uri="{FF2B5EF4-FFF2-40B4-BE49-F238E27FC236}">
                <a16:creationId xmlns:a16="http://schemas.microsoft.com/office/drawing/2014/main" id="{D5E1BCCE-475E-4B12-93F5-3563F54236BD}"/>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6789" name="Text Box 57">
            <a:extLst>
              <a:ext uri="{FF2B5EF4-FFF2-40B4-BE49-F238E27FC236}">
                <a16:creationId xmlns:a16="http://schemas.microsoft.com/office/drawing/2014/main" id="{1AB796AF-C042-419F-90CA-426FD5044CF3}"/>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128.30.34.129</a:t>
            </a:r>
          </a:p>
        </p:txBody>
      </p:sp>
      <p:pic>
        <p:nvPicPr>
          <p:cNvPr id="116790" name="Picture 58">
            <a:extLst>
              <a:ext uri="{FF2B5EF4-FFF2-40B4-BE49-F238E27FC236}">
                <a16:creationId xmlns:a16="http://schemas.microsoft.com/office/drawing/2014/main" id="{C978731F-924B-4B43-BB74-472FDF268DE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91" name="Text Box 59">
            <a:extLst>
              <a:ext uri="{FF2B5EF4-FFF2-40B4-BE49-F238E27FC236}">
                <a16:creationId xmlns:a16="http://schemas.microsoft.com/office/drawing/2014/main" id="{A1002B7F-E82E-4FDD-8170-7ED85BB9DAC0}"/>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6792" name="Text Box 60">
            <a:extLst>
              <a:ext uri="{FF2B5EF4-FFF2-40B4-BE49-F238E27FC236}">
                <a16:creationId xmlns:a16="http://schemas.microsoft.com/office/drawing/2014/main" id="{6DA48292-8C2F-4DB0-9036-261D3CFDE238}"/>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6793" name="Text Box 61">
            <a:extLst>
              <a:ext uri="{FF2B5EF4-FFF2-40B4-BE49-F238E27FC236}">
                <a16:creationId xmlns:a16="http://schemas.microsoft.com/office/drawing/2014/main" id="{59B950BB-EE94-4DFD-BE5B-990152CEC2AF}"/>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6794" name="Text Box 62">
            <a:extLst>
              <a:ext uri="{FF2B5EF4-FFF2-40B4-BE49-F238E27FC236}">
                <a16:creationId xmlns:a16="http://schemas.microsoft.com/office/drawing/2014/main" id="{F19FE425-E24C-46E9-B928-CAEA2A23AC4E}"/>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351295" name="Rectangle 63">
            <a:extLst>
              <a:ext uri="{FF2B5EF4-FFF2-40B4-BE49-F238E27FC236}">
                <a16:creationId xmlns:a16="http://schemas.microsoft.com/office/drawing/2014/main" id="{4DB17AE3-4C75-4AD5-A5C2-754EC5DF2599}"/>
              </a:ext>
            </a:extLst>
          </p:cNvPr>
          <p:cNvSpPr>
            <a:spLocks noChangeArrowheads="1"/>
          </p:cNvSpPr>
          <p:nvPr/>
        </p:nvSpPr>
        <p:spPr bwMode="auto">
          <a:xfrm>
            <a:off x="1524000" y="5300664"/>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sz="2800" u="none">
                <a:solidFill>
                  <a:srgbClr val="333399"/>
                </a:solidFill>
                <a:ea typeface="黑体" panose="02010609060101010101" pitchFamily="49" charset="-122"/>
              </a:rPr>
              <a:t>255.255.255.128 </a:t>
            </a:r>
            <a:r>
              <a:rPr lang="en-US" altLang="zh-CN" sz="2800" u="none">
                <a:solidFill>
                  <a:srgbClr val="FF0000"/>
                </a:solidFill>
                <a:ea typeface="黑体" panose="02010609060101010101" pitchFamily="49" charset="-122"/>
              </a:rPr>
              <a:t>AND</a:t>
            </a:r>
            <a:r>
              <a:rPr lang="en-US" altLang="zh-CN" sz="2800" u="none">
                <a:solidFill>
                  <a:srgbClr val="333399"/>
                </a:solidFill>
                <a:ea typeface="黑体" panose="02010609060101010101" pitchFamily="49" charset="-122"/>
              </a:rPr>
              <a:t> 128.30.34.138 = 128.30.34.128</a:t>
            </a:r>
          </a:p>
          <a:p>
            <a:pPr algn="ctr">
              <a:lnSpc>
                <a:spcPct val="110000"/>
              </a:lnSpc>
            </a:pPr>
            <a:r>
              <a:rPr lang="zh-CN" altLang="en-US" sz="2800" u="none">
                <a:solidFill>
                  <a:srgbClr val="FF0000"/>
                </a:solidFill>
                <a:ea typeface="黑体" panose="02010609060101010101" pitchFamily="49" charset="-122"/>
              </a:rPr>
              <a:t>匹配</a:t>
            </a:r>
            <a:r>
              <a:rPr lang="en-US" altLang="zh-CN" sz="2800" u="none">
                <a:solidFill>
                  <a:srgbClr val="FF0000"/>
                </a:solidFill>
                <a:ea typeface="黑体" panose="02010609060101010101" pitchFamily="49" charset="-122"/>
              </a:rPr>
              <a:t>!</a:t>
            </a:r>
          </a:p>
          <a:p>
            <a:pPr algn="ctr">
              <a:lnSpc>
                <a:spcPct val="110000"/>
              </a:lnSpc>
            </a:pPr>
            <a:r>
              <a:rPr lang="zh-CN" altLang="en-US" sz="2400" u="none">
                <a:solidFill>
                  <a:srgbClr val="333399"/>
                </a:solidFill>
                <a:ea typeface="黑体" panose="02010609060101010101" pitchFamily="49" charset="-122"/>
              </a:rPr>
              <a:t>这表明子网 </a:t>
            </a:r>
            <a:r>
              <a:rPr lang="en-US" altLang="zh-CN" sz="2400" u="none">
                <a:solidFill>
                  <a:srgbClr val="333399"/>
                </a:solidFill>
                <a:ea typeface="黑体" panose="02010609060101010101" pitchFamily="49" charset="-122"/>
              </a:rPr>
              <a:t>2 </a:t>
            </a:r>
            <a:r>
              <a:rPr lang="zh-CN" altLang="en-US" sz="2400" u="none">
                <a:solidFill>
                  <a:srgbClr val="333399"/>
                </a:solidFill>
                <a:ea typeface="黑体" panose="02010609060101010101" pitchFamily="49" charset="-122"/>
              </a:rPr>
              <a:t>就是收到的分组所要寻找的目的网络（接口</a:t>
            </a:r>
            <a:r>
              <a:rPr lang="en-US" altLang="zh-CN" sz="2400" u="none">
                <a:solidFill>
                  <a:srgbClr val="333399"/>
                </a:solidFill>
                <a:ea typeface="黑体" panose="02010609060101010101" pitchFamily="49" charset="-122"/>
              </a:rPr>
              <a:t>1</a:t>
            </a:r>
            <a:r>
              <a:rPr lang="zh-CN" altLang="en-US" sz="2400" u="none">
                <a:solidFill>
                  <a:srgbClr val="333399"/>
                </a:solidFill>
                <a:ea typeface="黑体" panose="02010609060101010101" pitchFamily="49" charset="-122"/>
              </a:rPr>
              <a:t>转发）</a:t>
            </a:r>
          </a:p>
        </p:txBody>
      </p:sp>
      <p:sp>
        <p:nvSpPr>
          <p:cNvPr id="116796" name="Rectangle 64">
            <a:extLst>
              <a:ext uri="{FF2B5EF4-FFF2-40B4-BE49-F238E27FC236}">
                <a16:creationId xmlns:a16="http://schemas.microsoft.com/office/drawing/2014/main" id="{AC430337-725F-41E3-B2F9-0B51A00E5BEF}"/>
              </a:ext>
            </a:extLst>
          </p:cNvPr>
          <p:cNvSpPr>
            <a:spLocks noChangeArrowheads="1"/>
          </p:cNvSpPr>
          <p:nvPr/>
        </p:nvSpPr>
        <p:spPr bwMode="auto">
          <a:xfrm>
            <a:off x="1666875" y="1162051"/>
            <a:ext cx="7488238" cy="5048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en-US" altLang="zh-CN" sz="2800" u="none">
                <a:solidFill>
                  <a:srgbClr val="333399"/>
                </a:solidFill>
                <a:ea typeface="黑体" panose="02010609060101010101" pitchFamily="49" charset="-122"/>
              </a:rPr>
              <a:t>R</a:t>
            </a:r>
            <a:r>
              <a:rPr lang="en-US" altLang="zh-CN" sz="2800" u="none" baseline="-25000">
                <a:solidFill>
                  <a:srgbClr val="333399"/>
                </a:solidFill>
                <a:ea typeface="黑体" panose="02010609060101010101" pitchFamily="49" charset="-122"/>
              </a:rPr>
              <a:t>1</a:t>
            </a:r>
            <a:r>
              <a:rPr lang="en-US" altLang="zh-CN" u="none">
                <a:solidFill>
                  <a:srgbClr val="333399"/>
                </a:solidFill>
                <a:ea typeface="黑体" panose="02010609060101010101" pitchFamily="49" charset="-122"/>
              </a:rPr>
              <a:t> </a:t>
            </a:r>
            <a:r>
              <a:rPr lang="zh-CN" altLang="en-US" sz="2800" u="none">
                <a:solidFill>
                  <a:srgbClr val="333399"/>
                </a:solidFill>
                <a:ea typeface="黑体" panose="02010609060101010101" pitchFamily="49" charset="-122"/>
              </a:rPr>
              <a:t>收到的分组的目的 </a:t>
            </a:r>
            <a:r>
              <a:rPr lang="en-US" altLang="zh-CN" sz="2800" u="none">
                <a:solidFill>
                  <a:srgbClr val="333399"/>
                </a:solidFill>
                <a:ea typeface="黑体" panose="02010609060101010101" pitchFamily="49" charset="-122"/>
              </a:rPr>
              <a:t>IP </a:t>
            </a:r>
            <a:r>
              <a:rPr lang="zh-CN" altLang="en-US" sz="2800" u="none">
                <a:solidFill>
                  <a:srgbClr val="333399"/>
                </a:solidFill>
                <a:ea typeface="黑体" panose="02010609060101010101" pitchFamily="49" charset="-122"/>
              </a:rPr>
              <a:t>地址：</a:t>
            </a:r>
            <a:r>
              <a:rPr lang="en-US" altLang="zh-CN" sz="2800" u="none">
                <a:solidFill>
                  <a:srgbClr val="333399"/>
                </a:solidFill>
                <a:ea typeface="黑体" panose="02010609060101010101" pitchFamily="49" charset="-122"/>
              </a:rPr>
              <a:t>128.30.34.138</a:t>
            </a:r>
          </a:p>
        </p:txBody>
      </p:sp>
      <p:sp>
        <p:nvSpPr>
          <p:cNvPr id="116797" name="Line 65">
            <a:extLst>
              <a:ext uri="{FF2B5EF4-FFF2-40B4-BE49-F238E27FC236}">
                <a16:creationId xmlns:a16="http://schemas.microsoft.com/office/drawing/2014/main" id="{EB8D10C7-D31C-4797-BE3A-AEA48FB13F54}"/>
              </a:ext>
            </a:extLst>
          </p:cNvPr>
          <p:cNvSpPr>
            <a:spLocks noChangeShapeType="1"/>
          </p:cNvSpPr>
          <p:nvPr/>
        </p:nvSpPr>
        <p:spPr bwMode="auto">
          <a:xfrm>
            <a:off x="7464426" y="3076575"/>
            <a:ext cx="1800225"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8" name="Line 66">
            <a:extLst>
              <a:ext uri="{FF2B5EF4-FFF2-40B4-BE49-F238E27FC236}">
                <a16:creationId xmlns:a16="http://schemas.microsoft.com/office/drawing/2014/main" id="{FE6F24D2-8AD2-4B71-B1ED-C7058573FF8B}"/>
              </a:ext>
            </a:extLst>
          </p:cNvPr>
          <p:cNvSpPr>
            <a:spLocks noChangeShapeType="1"/>
          </p:cNvSpPr>
          <p:nvPr/>
        </p:nvSpPr>
        <p:spPr bwMode="auto">
          <a:xfrm flipV="1">
            <a:off x="6678613" y="1654175"/>
            <a:ext cx="226695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9" name="AutoShape 67">
            <a:extLst>
              <a:ext uri="{FF2B5EF4-FFF2-40B4-BE49-F238E27FC236}">
                <a16:creationId xmlns:a16="http://schemas.microsoft.com/office/drawing/2014/main" id="{B5B47386-B2EA-4281-BE9E-AE664C1E7304}"/>
              </a:ext>
            </a:extLst>
          </p:cNvPr>
          <p:cNvSpPr>
            <a:spLocks noChangeArrowheads="1"/>
          </p:cNvSpPr>
          <p:nvPr/>
        </p:nvSpPr>
        <p:spPr bwMode="auto">
          <a:xfrm rot="21053543">
            <a:off x="3790951" y="1557339"/>
            <a:ext cx="144463" cy="2160587"/>
          </a:xfrm>
          <a:prstGeom prst="downArrow">
            <a:avLst>
              <a:gd name="adj1" fmla="val 50000"/>
              <a:gd name="adj2" fmla="val 373900"/>
            </a:avLst>
          </a:prstGeom>
          <a:solidFill>
            <a:schemeClr val="accent1"/>
          </a:solidFill>
          <a:ln w="9525">
            <a:solidFill>
              <a:srgbClr val="333399"/>
            </a:solidFill>
            <a:miter lim="800000"/>
            <a:headEnd/>
            <a:tailEnd/>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1300" name="AutoShape 68">
            <a:extLst>
              <a:ext uri="{FF2B5EF4-FFF2-40B4-BE49-F238E27FC236}">
                <a16:creationId xmlns:a16="http://schemas.microsoft.com/office/drawing/2014/main" id="{CF4C4DA4-6172-406E-ADD4-FC111C38F9F6}"/>
              </a:ext>
            </a:extLst>
          </p:cNvPr>
          <p:cNvSpPr>
            <a:spLocks noChangeArrowheads="1"/>
          </p:cNvSpPr>
          <p:nvPr/>
        </p:nvSpPr>
        <p:spPr bwMode="auto">
          <a:xfrm>
            <a:off x="5232401" y="2727325"/>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801" name="Line 69">
            <a:extLst>
              <a:ext uri="{FF2B5EF4-FFF2-40B4-BE49-F238E27FC236}">
                <a16:creationId xmlns:a16="http://schemas.microsoft.com/office/drawing/2014/main" id="{DC9BC8B9-B63E-41F4-9291-68A8EF15B01E}"/>
              </a:ext>
            </a:extLst>
          </p:cNvPr>
          <p:cNvSpPr>
            <a:spLocks noChangeShapeType="1"/>
          </p:cNvSpPr>
          <p:nvPr/>
        </p:nvSpPr>
        <p:spPr bwMode="auto">
          <a:xfrm>
            <a:off x="5670551" y="3068638"/>
            <a:ext cx="1800225"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302" name="Line 70">
            <a:extLst>
              <a:ext uri="{FF2B5EF4-FFF2-40B4-BE49-F238E27FC236}">
                <a16:creationId xmlns:a16="http://schemas.microsoft.com/office/drawing/2014/main" id="{463F60BC-B96F-4311-B027-55FD91344FDF}"/>
              </a:ext>
            </a:extLst>
          </p:cNvPr>
          <p:cNvSpPr>
            <a:spLocks noChangeShapeType="1"/>
          </p:cNvSpPr>
          <p:nvPr/>
        </p:nvSpPr>
        <p:spPr bwMode="auto">
          <a:xfrm flipV="1">
            <a:off x="8131175" y="5856288"/>
            <a:ext cx="226695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71">
            <a:extLst>
              <a:ext uri="{FF2B5EF4-FFF2-40B4-BE49-F238E27FC236}">
                <a16:creationId xmlns:a16="http://schemas.microsoft.com/office/drawing/2014/main" id="{0C19ED99-D164-45AC-B7A1-E830C9D1D7C7}"/>
              </a:ext>
            </a:extLst>
          </p:cNvPr>
          <p:cNvGrpSpPr>
            <a:grpSpLocks/>
          </p:cNvGrpSpPr>
          <p:nvPr/>
        </p:nvGrpSpPr>
        <p:grpSpPr bwMode="auto">
          <a:xfrm>
            <a:off x="6745288" y="2997201"/>
            <a:ext cx="2590800" cy="2447925"/>
            <a:chOff x="3289" y="1888"/>
            <a:chExt cx="1632" cy="1542"/>
          </a:xfrm>
        </p:grpSpPr>
        <p:sp>
          <p:nvSpPr>
            <p:cNvPr id="116804" name="Line 72">
              <a:extLst>
                <a:ext uri="{FF2B5EF4-FFF2-40B4-BE49-F238E27FC236}">
                  <a16:creationId xmlns:a16="http://schemas.microsoft.com/office/drawing/2014/main" id="{BB617E18-32C9-437F-A32A-2F1FF0B228AD}"/>
                </a:ext>
              </a:extLst>
            </p:cNvPr>
            <p:cNvSpPr>
              <a:spLocks noChangeShapeType="1"/>
            </p:cNvSpPr>
            <p:nvPr/>
          </p:nvSpPr>
          <p:spPr bwMode="auto">
            <a:xfrm>
              <a:off x="3289" y="1888"/>
              <a:ext cx="1632" cy="1542"/>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805" name="Text Box 73">
              <a:extLst>
                <a:ext uri="{FF2B5EF4-FFF2-40B4-BE49-F238E27FC236}">
                  <a16:creationId xmlns:a16="http://schemas.microsoft.com/office/drawing/2014/main" id="{6A0007AA-304B-42B5-B268-032A96C5BFF8}"/>
                </a:ext>
              </a:extLst>
            </p:cNvPr>
            <p:cNvSpPr txBox="1">
              <a:spLocks noChangeArrowheads="1"/>
            </p:cNvSpPr>
            <p:nvPr/>
          </p:nvSpPr>
          <p:spPr bwMode="auto">
            <a:xfrm>
              <a:off x="3619" y="2421"/>
              <a:ext cx="945" cy="485"/>
            </a:xfrm>
            <a:prstGeom prst="rect">
              <a:avLst/>
            </a:prstGeom>
            <a:solidFill>
              <a:srgbClr val="CCECFF"/>
            </a:solidFill>
            <a:ln w="76200" cmpd="tri">
              <a:solidFill>
                <a:srgbClr val="333399"/>
              </a:solidFill>
              <a:miter lim="800000"/>
              <a:headEnd/>
              <a:tailEnd/>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4400" u="none">
                  <a:solidFill>
                    <a:schemeClr val="tx2"/>
                  </a:solidFill>
                  <a:latin typeface="Tahoma" panose="020B0604030504040204" pitchFamily="34" charset="0"/>
                  <a:ea typeface="黑体" panose="02010609060101010101" pitchFamily="49" charset="-122"/>
                </a:rPr>
                <a:t>一致</a:t>
              </a:r>
              <a:r>
                <a:rPr lang="en-US" altLang="zh-CN" sz="4400" u="none">
                  <a:solidFill>
                    <a:schemeClr val="tx2"/>
                  </a:solidFill>
                  <a:latin typeface="Tahoma" panose="020B0604030504040204" pitchFamily="34" charset="0"/>
                  <a:ea typeface="黑体" panose="02010609060101010101" pitchFamily="49" charset="-122"/>
                </a:rPr>
                <a:t>!</a:t>
              </a:r>
            </a:p>
          </p:txBody>
        </p:sp>
      </p:grpSp>
      <p:sp>
        <p:nvSpPr>
          <p:cNvPr id="2" name="灯片编号占位符 1">
            <a:extLst>
              <a:ext uri="{FF2B5EF4-FFF2-40B4-BE49-F238E27FC236}">
                <a16:creationId xmlns:a16="http://schemas.microsoft.com/office/drawing/2014/main" id="{D8DF3623-DB38-4325-9919-42B8D7831BDE}"/>
              </a:ext>
            </a:extLst>
          </p:cNvPr>
          <p:cNvSpPr>
            <a:spLocks noGrp="1"/>
          </p:cNvSpPr>
          <p:nvPr>
            <p:ph type="sldNum" sz="quarter" idx="12"/>
          </p:nvPr>
        </p:nvSpPr>
        <p:spPr/>
        <p:txBody>
          <a:bodyPr/>
          <a:lstStyle/>
          <a:p>
            <a:fld id="{91F2D4EF-46D4-4764-B373-FC59CD1D281E}" type="slidenum">
              <a:rPr lang="zh-CN" altLang="en-US" smtClean="0"/>
              <a:t>89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30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35130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351300"/>
                                        </p:tgtEl>
                                        <p:attrNameLst>
                                          <p:attrName>style.visibility</p:attrName>
                                        </p:attrNameLst>
                                      </p:cBhvr>
                                      <p:to>
                                        <p:strVal val="hidden"/>
                                      </p:to>
                                    </p:set>
                                  </p:childTnLst>
                                </p:cTn>
                              </p:par>
                            </p:childTnLst>
                          </p:cTn>
                        </p:par>
                        <p:par>
                          <p:cTn id="13" fill="hold" nodeType="afterGroup">
                            <p:stCondLst>
                              <p:cond delay="2500"/>
                            </p:stCondLst>
                            <p:childTnLst>
                              <p:par>
                                <p:cTn id="14" presetID="22" presetClass="entr" presetSubtype="1" fill="hold" grpId="0" nodeType="afterEffect">
                                  <p:stCondLst>
                                    <p:cond delay="0"/>
                                  </p:stCondLst>
                                  <p:childTnLst>
                                    <p:set>
                                      <p:cBhvr>
                                        <p:cTn id="15" dur="1" fill="hold">
                                          <p:stCondLst>
                                            <p:cond delay="0"/>
                                          </p:stCondLst>
                                        </p:cTn>
                                        <p:tgtEl>
                                          <p:spTgt spid="351295"/>
                                        </p:tgtEl>
                                        <p:attrNameLst>
                                          <p:attrName>style.visibility</p:attrName>
                                        </p:attrNameLst>
                                      </p:cBhvr>
                                      <p:to>
                                        <p:strVal val="visible"/>
                                      </p:to>
                                    </p:set>
                                    <p:animEffect transition="in" filter="wipe(up)">
                                      <p:cBhvr>
                                        <p:cTn id="16" dur="5000"/>
                                        <p:tgtEl>
                                          <p:spTgt spid="351295"/>
                                        </p:tgtEl>
                                      </p:cBhvr>
                                    </p:animEffect>
                                  </p:childTnLst>
                                </p:cTn>
                              </p:par>
                            </p:childTnLst>
                          </p:cTn>
                        </p:par>
                        <p:par>
                          <p:cTn id="17" fill="hold" nodeType="afterGroup">
                            <p:stCondLst>
                              <p:cond delay="750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3" presetClass="entr" presetSubtype="10" fill="hold" nodeType="withEffect">
                                  <p:stCondLst>
                                    <p:cond delay="0"/>
                                  </p:stCondLst>
                                  <p:childTnLst>
                                    <p:set>
                                      <p:cBhvr>
                                        <p:cTn id="21" dur="1" fill="hold">
                                          <p:stCondLst>
                                            <p:cond delay="0"/>
                                          </p:stCondLst>
                                        </p:cTn>
                                        <p:tgtEl>
                                          <p:spTgt spid="351302"/>
                                        </p:tgtEl>
                                        <p:attrNameLst>
                                          <p:attrName>style.visibility</p:attrName>
                                        </p:attrNameLst>
                                      </p:cBhvr>
                                      <p:to>
                                        <p:strVal val="visible"/>
                                      </p:to>
                                    </p:set>
                                    <p:animEffect transition="in" filter="blinds(horizontal)">
                                      <p:cBhvr>
                                        <p:cTn id="22" dur="500"/>
                                        <p:tgtEl>
                                          <p:spTgt spid="35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95" grpId="0" animBg="1"/>
      <p:bldP spid="351300" grpId="0" animBg="1"/>
      <p:bldP spid="351300" grpId="1" animBg="1"/>
      <p:bldP spid="351300"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114243" cy="1428589"/>
            <a:chOff x="551030" y="-368704"/>
            <a:chExt cx="5114243" cy="1428589"/>
          </a:xfrm>
        </p:grpSpPr>
        <p:grpSp>
          <p:nvGrpSpPr>
            <p:cNvPr id="29" name="组合 28"/>
            <p:cNvGrpSpPr/>
            <p:nvPr/>
          </p:nvGrpSpPr>
          <p:grpSpPr>
            <a:xfrm>
              <a:off x="1201630" y="303925"/>
              <a:ext cx="4463643" cy="687997"/>
              <a:chOff x="1839057" y="967769"/>
              <a:chExt cx="4463643" cy="687997"/>
            </a:xfrm>
          </p:grpSpPr>
          <p:sp>
            <p:nvSpPr>
              <p:cNvPr id="31" name="矩形: 圆角 30"/>
              <p:cNvSpPr/>
              <p:nvPr/>
            </p:nvSpPr>
            <p:spPr>
              <a:xfrm>
                <a:off x="1839057" y="967769"/>
                <a:ext cx="446364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28468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网络层的目标</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5450562" cy="476221"/>
            <a:chOff x="1403750" y="3593123"/>
            <a:chExt cx="5450562" cy="476221"/>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5932" y="3593123"/>
              <a:ext cx="4868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实现主机到主机的通信</a:t>
              </a:r>
            </a:p>
          </p:txBody>
        </p:sp>
      </p:grpSp>
      <p:sp>
        <p:nvSpPr>
          <p:cNvPr id="54" name="Rectangle 11"/>
          <p:cNvSpPr>
            <a:spLocks noChangeArrowheads="1"/>
          </p:cNvSpPr>
          <p:nvPr/>
        </p:nvSpPr>
        <p:spPr bwMode="auto">
          <a:xfrm>
            <a:off x="795138" y="2425525"/>
            <a:ext cx="486838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实现主机间通信需要解决以下问题</a:t>
            </a:r>
          </a:p>
        </p:txBody>
      </p:sp>
      <p:sp>
        <p:nvSpPr>
          <p:cNvPr id="55" name="Text Box 79"/>
          <p:cNvSpPr txBox="1">
            <a:spLocks noChangeArrowheads="1"/>
          </p:cNvSpPr>
          <p:nvPr/>
        </p:nvSpPr>
        <p:spPr bwMode="auto">
          <a:xfrm>
            <a:off x="909568" y="3220423"/>
            <a:ext cx="590272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如何选路？（固定路径还是随机路径）</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如何转发？（卸货</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装货，交给第三方）</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确定是否可达？（获取路况）</a:t>
            </a:r>
          </a:p>
        </p:txBody>
      </p:sp>
      <p:grpSp>
        <p:nvGrpSpPr>
          <p:cNvPr id="3" name="组合 2"/>
          <p:cNvGrpSpPr/>
          <p:nvPr/>
        </p:nvGrpSpPr>
        <p:grpSpPr>
          <a:xfrm>
            <a:off x="6703355" y="3494020"/>
            <a:ext cx="4771330" cy="1960353"/>
            <a:chOff x="3647065" y="3429000"/>
            <a:chExt cx="4771330" cy="1960353"/>
          </a:xfrm>
        </p:grpSpPr>
        <p:sp>
          <p:nvSpPr>
            <p:cNvPr id="56" name="Freeform 4"/>
            <p:cNvSpPr/>
            <p:nvPr/>
          </p:nvSpPr>
          <p:spPr bwMode="auto">
            <a:xfrm>
              <a:off x="4359170" y="3429000"/>
              <a:ext cx="3317982" cy="1960353"/>
            </a:xfrm>
            <a:prstGeom prst="ellipse">
              <a:avLst/>
            </a:prstGeom>
            <a:solidFill>
              <a:schemeClr val="accent4">
                <a:lumMod val="20000"/>
                <a:lumOff val="80000"/>
              </a:schemeClr>
            </a:solidFill>
            <a:ln>
              <a:noFill/>
            </a:ln>
          </p:spPr>
          <p:txBody>
            <a:bodyPr wrap="none" anchor="ctr"/>
            <a:lstStyle/>
            <a:p>
              <a:endParaRPr lang="zh-CN" altLang="en-US"/>
            </a:p>
          </p:txBody>
        </p:sp>
        <p:sp>
          <p:nvSpPr>
            <p:cNvPr id="57" name="Freeform 8"/>
            <p:cNvSpPr/>
            <p:nvPr/>
          </p:nvSpPr>
          <p:spPr bwMode="auto">
            <a:xfrm>
              <a:off x="5199313" y="407479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 name="Freeform 93"/>
            <p:cNvSpPr/>
            <p:nvPr/>
          </p:nvSpPr>
          <p:spPr bwMode="auto">
            <a:xfrm>
              <a:off x="6116889" y="402093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5175501" y="446056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6123238" y="443674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6673657" y="44291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5554913" y="50241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018338" y="44843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组合 1"/>
            <p:cNvGrpSpPr/>
            <p:nvPr/>
          </p:nvGrpSpPr>
          <p:grpSpPr>
            <a:xfrm>
              <a:off x="5020952" y="4440357"/>
              <a:ext cx="2068212" cy="669628"/>
              <a:chOff x="5170738" y="4581507"/>
              <a:chExt cx="2068212" cy="669628"/>
            </a:xfrm>
          </p:grpSpPr>
          <p:sp>
            <p:nvSpPr>
              <p:cNvPr id="218" name="Freeform 96"/>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Freeform 97"/>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Freeform 98"/>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 name="组合 3"/>
            <p:cNvGrpSpPr/>
            <p:nvPr/>
          </p:nvGrpSpPr>
          <p:grpSpPr>
            <a:xfrm>
              <a:off x="5200290" y="4022017"/>
              <a:ext cx="1546225" cy="355491"/>
              <a:chOff x="5351713" y="4173332"/>
              <a:chExt cx="1546225" cy="355491"/>
            </a:xfrm>
          </p:grpSpPr>
          <p:sp>
            <p:nvSpPr>
              <p:cNvPr id="221" name="Freeform 8"/>
              <p:cNvSpPr/>
              <p:nvPr/>
            </p:nvSpPr>
            <p:spPr bwMode="auto">
              <a:xfrm>
                <a:off x="5351713" y="422719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 name="Freeform 93"/>
              <p:cNvSpPr/>
              <p:nvPr/>
            </p:nvSpPr>
            <p:spPr bwMode="auto">
              <a:xfrm>
                <a:off x="6269289" y="417333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组合 4"/>
            <p:cNvGrpSpPr/>
            <p:nvPr/>
          </p:nvGrpSpPr>
          <p:grpSpPr>
            <a:xfrm>
              <a:off x="5175501" y="4436584"/>
              <a:ext cx="1576387" cy="261937"/>
              <a:chOff x="5327901" y="4589148"/>
              <a:chExt cx="1576387" cy="261937"/>
            </a:xfrm>
          </p:grpSpPr>
          <p:sp>
            <p:nvSpPr>
              <p:cNvPr id="223" name="Freeform 94"/>
              <p:cNvSpPr/>
              <p:nvPr/>
            </p:nvSpPr>
            <p:spPr bwMode="auto">
              <a:xfrm>
                <a:off x="5327901" y="461296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4" name="Freeform 95"/>
              <p:cNvSpPr/>
              <p:nvPr/>
            </p:nvSpPr>
            <p:spPr bwMode="auto">
              <a:xfrm>
                <a:off x="6275638" y="458914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组合 6"/>
            <p:cNvGrpSpPr/>
            <p:nvPr/>
          </p:nvGrpSpPr>
          <p:grpSpPr>
            <a:xfrm>
              <a:off x="3647065" y="3803348"/>
              <a:ext cx="1147823" cy="816102"/>
              <a:chOff x="3647065" y="3803348"/>
              <a:chExt cx="1147823" cy="816102"/>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065" y="3803348"/>
                <a:ext cx="1147823" cy="816102"/>
              </a:xfrm>
              <a:prstGeom prst="rect">
                <a:avLst/>
              </a:prstGeom>
            </p:spPr>
          </p:pic>
          <p:sp>
            <p:nvSpPr>
              <p:cNvPr id="225" name="Text Box 79"/>
              <p:cNvSpPr txBox="1">
                <a:spLocks noChangeArrowheads="1"/>
              </p:cNvSpPr>
              <p:nvPr/>
            </p:nvSpPr>
            <p:spPr bwMode="auto">
              <a:xfrm>
                <a:off x="3997726" y="3885717"/>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7270572" y="3817168"/>
              <a:ext cx="1147823" cy="816102"/>
              <a:chOff x="7270572" y="3817168"/>
              <a:chExt cx="1147823" cy="816102"/>
            </a:xfrm>
          </p:grpSpPr>
          <p:pic>
            <p:nvPicPr>
              <p:cNvPr id="217" name="图片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0572" y="3817168"/>
                <a:ext cx="1147823" cy="816102"/>
              </a:xfrm>
              <a:prstGeom prst="rect">
                <a:avLst/>
              </a:prstGeom>
            </p:spPr>
          </p:pic>
          <p:sp>
            <p:nvSpPr>
              <p:cNvPr id="227" name="Text Box 79"/>
              <p:cNvSpPr txBox="1">
                <a:spLocks noChangeArrowheads="1"/>
              </p:cNvSpPr>
              <p:nvPr/>
            </p:nvSpPr>
            <p:spPr bwMode="auto">
              <a:xfrm>
                <a:off x="7571675" y="3929520"/>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pic>
          <p:nvPicPr>
            <p:cNvPr id="212" name="图片 2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579501" y="3764681"/>
              <a:ext cx="653821" cy="363768"/>
            </a:xfrm>
            <a:prstGeom prst="rect">
              <a:avLst/>
            </a:prstGeom>
          </p:spPr>
        </p:pic>
        <p:pic>
          <p:nvPicPr>
            <p:cNvPr id="215" name="图片 2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586048" y="4439388"/>
              <a:ext cx="647274" cy="360125"/>
            </a:xfrm>
            <a:prstGeom prst="rect">
              <a:avLst/>
            </a:prstGeom>
          </p:spPr>
        </p:pic>
        <p:pic>
          <p:nvPicPr>
            <p:cNvPr id="214" name="图片 2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116733" y="4866271"/>
              <a:ext cx="649693" cy="361471"/>
            </a:xfrm>
            <a:prstGeom prst="rect">
              <a:avLst/>
            </a:prstGeom>
          </p:spPr>
        </p:pic>
        <p:pic>
          <p:nvPicPr>
            <p:cNvPr id="216" name="图片 21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018435" y="4773849"/>
              <a:ext cx="628398" cy="349623"/>
            </a:xfrm>
            <a:prstGeom prst="rect">
              <a:avLst/>
            </a:prstGeom>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643478" y="4214159"/>
              <a:ext cx="647274" cy="360125"/>
            </a:xfrm>
            <a:prstGeom prst="rect">
              <a:avLst/>
            </a:prstGeom>
          </p:spPr>
        </p:pic>
      </p:grpSp>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801828" y="4278999"/>
            <a:ext cx="647274" cy="360125"/>
          </a:xfrm>
          <a:prstGeom prst="rect">
            <a:avLst/>
          </a:prstGeom>
        </p:spPr>
      </p:pic>
      <p:sp>
        <p:nvSpPr>
          <p:cNvPr id="8" name="灯片编号占位符 7">
            <a:extLst>
              <a:ext uri="{FF2B5EF4-FFF2-40B4-BE49-F238E27FC236}">
                <a16:creationId xmlns:a16="http://schemas.microsoft.com/office/drawing/2014/main" id="{3C36704A-C27D-40B7-876C-AC48189915DF}"/>
              </a:ext>
            </a:extLst>
          </p:cNvPr>
          <p:cNvSpPr>
            <a:spLocks noGrp="1"/>
          </p:cNvSpPr>
          <p:nvPr>
            <p:ph type="sldNum" sz="quarter" idx="12"/>
          </p:nvPr>
        </p:nvSpPr>
        <p:spPr/>
        <p:txBody>
          <a:bodyPr/>
          <a:lstStyle/>
          <a:p>
            <a:fld id="{91F2D4EF-46D4-4764-B373-FC59CD1D281E}" type="slidenum">
              <a:rPr lang="zh-CN" altLang="en-US" smtClean="0"/>
              <a:t>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randombar(horizontal)">
                                      <p:cBhvr>
                                        <p:cTn id="16" dur="500"/>
                                        <p:tgtEl>
                                          <p:spTgt spid="5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5">
                                            <p:txEl>
                                              <p:pRg st="0" end="0"/>
                                            </p:txEl>
                                          </p:spTgt>
                                        </p:tgtEl>
                                        <p:attrNameLst>
                                          <p:attrName>style.visibility</p:attrName>
                                        </p:attrNameLst>
                                      </p:cBhvr>
                                      <p:to>
                                        <p:strVal val="visible"/>
                                      </p:to>
                                    </p:set>
                                    <p:animEffect transition="in" filter="wipe(left)">
                                      <p:cBhvr>
                                        <p:cTn id="20" dur="500"/>
                                        <p:tgtEl>
                                          <p:spTgt spid="5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5">
                                            <p:txEl>
                                              <p:pRg st="2" end="2"/>
                                            </p:txEl>
                                          </p:spTgt>
                                        </p:tgtEl>
                                        <p:attrNameLst>
                                          <p:attrName>style.visibility</p:attrName>
                                        </p:attrNameLst>
                                      </p:cBhvr>
                                      <p:to>
                                        <p:strVal val="visible"/>
                                      </p:to>
                                    </p:set>
                                    <p:animEffect transition="in" filter="wipe(left)">
                                      <p:cBhvr>
                                        <p:cTn id="25" dur="500"/>
                                        <p:tgtEl>
                                          <p:spTgt spid="5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5">
                                            <p:txEl>
                                              <p:pRg st="4" end="4"/>
                                            </p:txEl>
                                          </p:spTgt>
                                        </p:tgtEl>
                                        <p:attrNameLst>
                                          <p:attrName>style.visibility</p:attrName>
                                        </p:attrNameLst>
                                      </p:cBhvr>
                                      <p:to>
                                        <p:strVal val="visible"/>
                                      </p:to>
                                    </p:set>
                                    <p:animEffect transition="in" filter="wipe(left)">
                                      <p:cBhvr>
                                        <p:cTn id="30" dur="500"/>
                                        <p:tgtEl>
                                          <p:spTgt spid="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29529" y="315996"/>
            <a:ext cx="6647571" cy="1006530"/>
            <a:chOff x="658104" y="373146"/>
            <a:chExt cx="6647571" cy="1006530"/>
          </a:xfrm>
        </p:grpSpPr>
        <p:grpSp>
          <p:nvGrpSpPr>
            <p:cNvPr id="11" name="组合 10"/>
            <p:cNvGrpSpPr/>
            <p:nvPr/>
          </p:nvGrpSpPr>
          <p:grpSpPr>
            <a:xfrm>
              <a:off x="1080815" y="763297"/>
              <a:ext cx="6224860" cy="616379"/>
              <a:chOff x="1839059" y="1058437"/>
              <a:chExt cx="6224860" cy="616379"/>
            </a:xfrm>
          </p:grpSpPr>
          <p:sp>
            <p:nvSpPr>
              <p:cNvPr id="13" name="矩形: 圆角 11"/>
              <p:cNvSpPr/>
              <p:nvPr/>
            </p:nvSpPr>
            <p:spPr>
              <a:xfrm>
                <a:off x="1839059" y="1058437"/>
                <a:ext cx="4693397"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 name="文本框 13"/>
              <p:cNvSpPr txBox="1"/>
              <p:nvPr/>
            </p:nvSpPr>
            <p:spPr>
              <a:xfrm>
                <a:off x="2747415" y="1090041"/>
                <a:ext cx="531650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子网规划的问题 </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 name="图片 11"/>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15" name="文本框 14"/>
          <p:cNvSpPr txBox="1"/>
          <p:nvPr/>
        </p:nvSpPr>
        <p:spPr>
          <a:xfrm>
            <a:off x="1764553" y="1864616"/>
            <a:ext cx="6611351" cy="4042453"/>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条件：</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类地址：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201.222.5.0</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目标：</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SubNet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 PC/</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SubNet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 name="文本框 16"/>
          <p:cNvSpPr txBox="1"/>
          <p:nvPr/>
        </p:nvSpPr>
        <p:spPr>
          <a:xfrm>
            <a:off x="1551901" y="4269252"/>
            <a:ext cx="9941895" cy="2048061"/>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结果：</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5</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位子网号、</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位主机号</a:t>
            </a:r>
            <a:endPar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第</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个子网：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201.222.5.8(</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网络号）</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/255.255.255.248	</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00001</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000</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800100" lvl="1" indent="-342900">
              <a:lnSpc>
                <a:spcPct val="12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第</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个子网：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201.222.5.16(</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网络号</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/255.255.255.248</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00010</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000</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lvl="1">
              <a:lnSpc>
                <a:spcPct val="12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9" name="矩形 7">
            <a:extLst>
              <a:ext uri="{FF2B5EF4-FFF2-40B4-BE49-F238E27FC236}">
                <a16:creationId xmlns:a16="http://schemas.microsoft.com/office/drawing/2014/main" id="{95F82B15-9D5D-416B-BDFF-3C8D26167561}"/>
              </a:ext>
            </a:extLst>
          </p:cNvPr>
          <p:cNvSpPr>
            <a:spLocks noChangeArrowheads="1"/>
          </p:cNvSpPr>
          <p:nvPr/>
        </p:nvSpPr>
        <p:spPr bwMode="auto">
          <a:xfrm>
            <a:off x="5397685" y="3341615"/>
            <a:ext cx="33906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0000"/>
                </a:solidFill>
                <a:ea typeface="楷体" panose="02010609060101010101" pitchFamily="49" charset="-122"/>
                <a:cs typeface="Arial" panose="020B0604020202020204" pitchFamily="34" charset="0"/>
              </a:rPr>
              <a:t>子网掩码：</a:t>
            </a:r>
            <a:r>
              <a:rPr lang="en-US" altLang="zh-CN" sz="2000" dirty="0">
                <a:ea typeface="楷体" panose="02010609060101010101" pitchFamily="49" charset="-122"/>
                <a:cs typeface="Arial" panose="020B0604020202020204" pitchFamily="34" charset="0"/>
              </a:rPr>
              <a:t>255.255.255.248</a:t>
            </a:r>
            <a:endParaRPr lang="en-US" altLang="zh-CN" sz="2000" dirty="0">
              <a:solidFill>
                <a:srgbClr val="FF0000"/>
              </a:solidFill>
              <a:ea typeface="楷体" panose="02010609060101010101" pitchFamily="49" charset="-122"/>
              <a:cs typeface="Arial" panose="020B0604020202020204" pitchFamily="34" charset="0"/>
            </a:endParaRPr>
          </a:p>
          <a:p>
            <a:r>
              <a:rPr lang="en-US" altLang="zh-CN" sz="2000" dirty="0">
                <a:solidFill>
                  <a:srgbClr val="FF0000"/>
                </a:solidFill>
                <a:ea typeface="楷体" panose="02010609060101010101" pitchFamily="49" charset="-122"/>
                <a:cs typeface="Arial" panose="020B0604020202020204" pitchFamily="34" charset="0"/>
              </a:rPr>
              <a:t>255.255.255.</a:t>
            </a:r>
            <a:r>
              <a:rPr lang="en-US" altLang="zh-CN" sz="2000" dirty="0">
                <a:solidFill>
                  <a:srgbClr val="0070C0"/>
                </a:solidFill>
                <a:ea typeface="楷体" panose="02010609060101010101" pitchFamily="49" charset="-122"/>
                <a:cs typeface="Arial" panose="020B0604020202020204" pitchFamily="34" charset="0"/>
              </a:rPr>
              <a:t>11111</a:t>
            </a:r>
            <a:r>
              <a:rPr lang="en-US" altLang="zh-CN" sz="2000" dirty="0">
                <a:solidFill>
                  <a:srgbClr val="FF0000"/>
                </a:solidFill>
                <a:ea typeface="楷体" panose="02010609060101010101" pitchFamily="49" charset="-122"/>
                <a:cs typeface="Arial" panose="020B0604020202020204" pitchFamily="34" charset="0"/>
              </a:rPr>
              <a:t>000</a:t>
            </a:r>
            <a:endParaRPr lang="zh-CN" altLang="en-US" sz="2000" dirty="0">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46E1F891-F4EC-4C7E-BE7D-217111C0C241}"/>
              </a:ext>
            </a:extLst>
          </p:cNvPr>
          <p:cNvSpPr>
            <a:spLocks noGrp="1"/>
          </p:cNvSpPr>
          <p:nvPr>
            <p:ph type="sldNum" sz="quarter" idx="12"/>
          </p:nvPr>
        </p:nvSpPr>
        <p:spPr/>
        <p:txBody>
          <a:bodyPr/>
          <a:lstStyle/>
          <a:p>
            <a:fld id="{91F2D4EF-46D4-4764-B373-FC59CD1D281E}" type="slidenum">
              <a:rPr lang="zh-CN" altLang="en-US" smtClean="0"/>
              <a:t>90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3"/>
          <p:cNvSpPr>
            <a:spLocks noGrp="1" noChangeArrowheads="1"/>
          </p:cNvSpPr>
          <p:nvPr>
            <p:ph idx="1"/>
          </p:nvPr>
        </p:nvSpPr>
        <p:spPr>
          <a:xfrm>
            <a:off x="1960597" y="1926215"/>
            <a:ext cx="4265808" cy="1005521"/>
          </a:xfrm>
        </p:spPr>
        <p:txBody>
          <a:bodyPr>
            <a:normAutofit/>
          </a:bodyPr>
          <a:lstStyle/>
          <a:p>
            <a:pPr eaLnBrk="1" hangingPunct="1">
              <a:buFont typeface="Wingdings" panose="05000000000000000000" pitchFamily="2" charset="2"/>
              <a:buNone/>
            </a:pPr>
            <a:endParaRPr lang="en-US" altLang="zh-CN" sz="2400" dirty="0">
              <a:ea typeface="楷体" panose="02010609060101010101" pitchFamily="49" charset="-122"/>
            </a:endParaRPr>
          </a:p>
          <a:p>
            <a:pPr eaLnBrk="1" hangingPunct="1">
              <a:buFont typeface="Wingdings" panose="05000000000000000000" pitchFamily="2" charset="2"/>
              <a:buNone/>
            </a:pPr>
            <a:r>
              <a:rPr lang="en-US" altLang="zh-CN" sz="2400" dirty="0">
                <a:ea typeface="楷体" panose="02010609060101010101" pitchFamily="49" charset="-122"/>
              </a:rPr>
              <a:t>    </a:t>
            </a:r>
          </a:p>
        </p:txBody>
      </p:sp>
      <p:grpSp>
        <p:nvGrpSpPr>
          <p:cNvPr id="8" name="组合 7"/>
          <p:cNvGrpSpPr/>
          <p:nvPr/>
        </p:nvGrpSpPr>
        <p:grpSpPr>
          <a:xfrm>
            <a:off x="629529" y="315996"/>
            <a:ext cx="6647571" cy="1006530"/>
            <a:chOff x="658104" y="373146"/>
            <a:chExt cx="6647571" cy="1006530"/>
          </a:xfrm>
        </p:grpSpPr>
        <p:grpSp>
          <p:nvGrpSpPr>
            <p:cNvPr id="9" name="组合 8"/>
            <p:cNvGrpSpPr/>
            <p:nvPr/>
          </p:nvGrpSpPr>
          <p:grpSpPr>
            <a:xfrm>
              <a:off x="1080815" y="763297"/>
              <a:ext cx="6224860" cy="616379"/>
              <a:chOff x="1839059" y="1058437"/>
              <a:chExt cx="6224860" cy="616379"/>
            </a:xfrm>
          </p:grpSpPr>
          <p:sp>
            <p:nvSpPr>
              <p:cNvPr id="11" name="矩形: 圆角 11"/>
              <p:cNvSpPr/>
              <p:nvPr/>
            </p:nvSpPr>
            <p:spPr>
              <a:xfrm>
                <a:off x="1839059" y="1058437"/>
                <a:ext cx="474995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47415" y="1090041"/>
                <a:ext cx="531650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子网规划的问题 </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a:blip r:embed="rId2">
              <a:lum contrast="20000"/>
            </a:blip>
            <a:stretch>
              <a:fillRect/>
            </a:stretch>
          </p:blipFill>
          <p:spPr>
            <a:xfrm>
              <a:off x="658104" y="373146"/>
              <a:ext cx="1178667" cy="987480"/>
            </a:xfrm>
            <a:prstGeom prst="rect">
              <a:avLst/>
            </a:prstGeom>
          </p:spPr>
        </p:pic>
      </p:grpSp>
      <p:sp>
        <p:nvSpPr>
          <p:cNvPr id="13" name="文本框 12"/>
          <p:cNvSpPr txBox="1"/>
          <p:nvPr/>
        </p:nvSpPr>
        <p:spPr>
          <a:xfrm>
            <a:off x="1124810" y="4158507"/>
            <a:ext cx="10203189" cy="1827360"/>
          </a:xfrm>
          <a:prstGeom prst="rect">
            <a:avLst/>
          </a:prstGeom>
          <a:noFill/>
        </p:spPr>
        <p:txBody>
          <a:bodyPr wrap="square">
            <a:spAutoFit/>
          </a:bodyPr>
          <a:lstStyle/>
          <a:p>
            <a:pPr marL="342900" indent="-342900">
              <a:lnSpc>
                <a:spcPct val="120000"/>
              </a:lnSpc>
              <a:buClr>
                <a:srgbClr val="009FF6"/>
              </a:buClr>
              <a:buFont typeface="+mj-ea"/>
              <a:buAutoNum type="circleNumDbPlai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地址的网络地址是多少？</a:t>
            </a:r>
          </a:p>
          <a:p>
            <a:pPr marL="342900" indent="-342900">
              <a:lnSpc>
                <a:spcPct val="120000"/>
              </a:lnSpc>
              <a:buClr>
                <a:srgbClr val="009FF6"/>
              </a:buClr>
              <a:buFont typeface="+mj-ea"/>
              <a:buAutoNum type="circleNumDbPlai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地址的子网掩码是多少？</a:t>
            </a:r>
          </a:p>
          <a:p>
            <a:pPr marL="342900" indent="-342900">
              <a:lnSpc>
                <a:spcPct val="120000"/>
              </a:lnSpc>
              <a:buClr>
                <a:srgbClr val="009FF6"/>
              </a:buClr>
              <a:buFont typeface="+mj-ea"/>
              <a:buAutoNum type="circleNumDbPlai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如果针对该批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地址进行进一步的子网划分，还可以划分为多少个子网？请用“</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网络地址</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子网掩码</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”来表示这些子网。</a:t>
            </a:r>
          </a:p>
        </p:txBody>
      </p:sp>
      <p:grpSp>
        <p:nvGrpSpPr>
          <p:cNvPr id="14" name="组合 13"/>
          <p:cNvGrpSpPr/>
          <p:nvPr/>
        </p:nvGrpSpPr>
        <p:grpSpPr>
          <a:xfrm>
            <a:off x="1674266" y="2075448"/>
            <a:ext cx="8468974" cy="1712577"/>
            <a:chOff x="1724819" y="2533650"/>
            <a:chExt cx="5704680" cy="1460878"/>
          </a:xfrm>
        </p:grpSpPr>
        <p:sp>
          <p:nvSpPr>
            <p:cNvPr id="15" name="矩形: 圆角 14"/>
            <p:cNvSpPr/>
            <p:nvPr/>
          </p:nvSpPr>
          <p:spPr>
            <a:xfrm>
              <a:off x="1791493"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363441" y="2692063"/>
              <a:ext cx="4830288" cy="1181441"/>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某公司现获得了一批</a:t>
              </a:r>
              <a:r>
                <a:rPr lang="en-US" altLang="zh-CN" sz="2800" dirty="0">
                  <a:latin typeface="思源黑体 CN Medium" panose="020B0600000000000000" pitchFamily="34" charset="-122"/>
                  <a:ea typeface="思源黑体 CN Medium" panose="020B0600000000000000" pitchFamily="34" charset="-122"/>
                </a:rPr>
                <a:t>IP</a:t>
              </a:r>
              <a:r>
                <a:rPr lang="zh-CN" altLang="en-US" sz="2800" dirty="0">
                  <a:latin typeface="思源黑体 CN Medium" panose="020B0600000000000000" pitchFamily="34" charset="-122"/>
                  <a:ea typeface="思源黑体 CN Medium" panose="020B0600000000000000" pitchFamily="34" charset="-122"/>
                </a:rPr>
                <a:t>地址，是：         </a:t>
              </a:r>
              <a:r>
                <a:rPr lang="en-US" altLang="zh-CN" sz="2800" dirty="0">
                  <a:solidFill>
                    <a:srgbClr val="009FF6"/>
                  </a:solidFill>
                  <a:latin typeface="思源黑体 CN Medium" panose="020B0600000000000000" pitchFamily="34" charset="-122"/>
                  <a:ea typeface="思源黑体 CN Medium" panose="020B0600000000000000" pitchFamily="34" charset="-122"/>
                </a:rPr>
                <a:t>218.103.24.112~218.103.24.127</a:t>
              </a:r>
            </a:p>
            <a:p>
              <a:r>
                <a:rPr lang="zh-CN" altLang="en-US" sz="2800" dirty="0">
                  <a:latin typeface="思源黑体 CN Medium" panose="020B0600000000000000" pitchFamily="34" charset="-122"/>
                  <a:ea typeface="思源黑体 CN Medium" panose="020B0600000000000000" pitchFamily="34" charset="-122"/>
                </a:rPr>
                <a:t>请问：</a:t>
              </a:r>
            </a:p>
          </p:txBody>
        </p:sp>
        <p:sp>
          <p:nvSpPr>
            <p:cNvPr id="17" name="矩形: 圆角 16"/>
            <p:cNvSpPr/>
            <p:nvPr/>
          </p:nvSpPr>
          <p:spPr>
            <a:xfrm>
              <a:off x="1724819" y="2651156"/>
              <a:ext cx="5638006" cy="12631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142" y="1436098"/>
            <a:ext cx="2341562" cy="2341562"/>
          </a:xfrm>
          <a:prstGeom prst="rect">
            <a:avLst/>
          </a:prstGeom>
        </p:spPr>
      </p:pic>
      <p:sp>
        <p:nvSpPr>
          <p:cNvPr id="2" name="灯片编号占位符 1">
            <a:extLst>
              <a:ext uri="{FF2B5EF4-FFF2-40B4-BE49-F238E27FC236}">
                <a16:creationId xmlns:a16="http://schemas.microsoft.com/office/drawing/2014/main" id="{76A802D7-36E2-49F4-A84B-D079FE71E30D}"/>
              </a:ext>
            </a:extLst>
          </p:cNvPr>
          <p:cNvSpPr>
            <a:spLocks noGrp="1"/>
          </p:cNvSpPr>
          <p:nvPr>
            <p:ph type="sldNum" sz="quarter" idx="12"/>
          </p:nvPr>
        </p:nvSpPr>
        <p:spPr/>
        <p:txBody>
          <a:bodyPr/>
          <a:lstStyle/>
          <a:p>
            <a:fld id="{91F2D4EF-46D4-4764-B373-FC59CD1D281E}" type="slidenum">
              <a:rPr lang="zh-CN" altLang="en-US" smtClean="0"/>
              <a:t>91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35918" y="2072112"/>
            <a:ext cx="5262978" cy="2470872"/>
            <a:chOff x="4968386" y="2482272"/>
            <a:chExt cx="5262978" cy="2470872"/>
          </a:xfrm>
        </p:grpSpPr>
        <p:grpSp>
          <p:nvGrpSpPr>
            <p:cNvPr id="9" name="组合 8"/>
            <p:cNvGrpSpPr/>
            <p:nvPr/>
          </p:nvGrpSpPr>
          <p:grpSpPr>
            <a:xfrm>
              <a:off x="4968386" y="2482272"/>
              <a:ext cx="5262978" cy="1933346"/>
              <a:chOff x="3726293" y="1861703"/>
              <a:chExt cx="3947238" cy="1450009"/>
            </a:xfrm>
          </p:grpSpPr>
          <p:sp>
            <p:nvSpPr>
              <p:cNvPr id="11" name="矩形 10"/>
              <p:cNvSpPr/>
              <p:nvPr/>
            </p:nvSpPr>
            <p:spPr>
              <a:xfrm>
                <a:off x="3726293" y="1861703"/>
                <a:ext cx="394723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无类域间路由</a:t>
                </a:r>
                <a:endParaRPr lang="en-US" altLang="zh-CN"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6947129" y="2704532"/>
                <a:ext cx="726402"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IDR</a:t>
                </a:r>
              </a:p>
            </p:txBody>
          </p:sp>
          <p:sp>
            <p:nvSpPr>
              <p:cNvPr id="13" name="矩形 12"/>
              <p:cNvSpPr/>
              <p:nvPr/>
            </p:nvSpPr>
            <p:spPr>
              <a:xfrm>
                <a:off x="6451334" y="2335200"/>
                <a:ext cx="549670"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C</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6451334" y="3311712"/>
                <a:ext cx="115510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991922" y="4245258"/>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C7D6D31A-7B70-45CC-9E3D-25BC42AF2389}"/>
              </a:ext>
            </a:extLst>
          </p:cNvPr>
          <p:cNvSpPr>
            <a:spLocks noGrp="1"/>
          </p:cNvSpPr>
          <p:nvPr>
            <p:ph type="sldNum" sz="quarter" idx="12"/>
          </p:nvPr>
        </p:nvSpPr>
        <p:spPr/>
        <p:txBody>
          <a:bodyPr/>
          <a:lstStyle/>
          <a:p>
            <a:fld id="{91F2D4EF-46D4-4764-B373-FC59CD1D281E}" type="slidenum">
              <a:rPr lang="zh-CN" altLang="en-US" smtClean="0"/>
              <a:t>92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5938" y="403384"/>
            <a:ext cx="8166171" cy="1040935"/>
            <a:chOff x="677331" y="629371"/>
            <a:chExt cx="8166171" cy="1040935"/>
          </a:xfrm>
        </p:grpSpPr>
        <p:grpSp>
          <p:nvGrpSpPr>
            <p:cNvPr id="8" name="组合 7"/>
            <p:cNvGrpSpPr/>
            <p:nvPr/>
          </p:nvGrpSpPr>
          <p:grpSpPr>
            <a:xfrm>
              <a:off x="1080814" y="763298"/>
              <a:ext cx="7762688" cy="907008"/>
              <a:chOff x="1839058" y="1058438"/>
              <a:chExt cx="7762688" cy="907008"/>
            </a:xfrm>
          </p:grpSpPr>
          <p:sp>
            <p:nvSpPr>
              <p:cNvPr id="12" name="矩形: 圆角 11"/>
              <p:cNvSpPr/>
              <p:nvPr/>
            </p:nvSpPr>
            <p:spPr>
              <a:xfrm>
                <a:off x="1839058" y="1058438"/>
                <a:ext cx="7586225" cy="907008"/>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249944" y="1115881"/>
                <a:ext cx="7351802" cy="830997"/>
              </a:xfrm>
              <a:prstGeom prst="rect">
                <a:avLst/>
              </a:prstGeom>
              <a:noFill/>
            </p:spPr>
            <p:txBody>
              <a:bodyPr wrap="squar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p>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(Classless InterDomain Routing)</a:t>
                </a:r>
              </a:p>
            </p:txBody>
          </p:sp>
        </p:grpSp>
        <p:pic>
          <p:nvPicPr>
            <p:cNvPr id="15" name="图片 14"/>
            <p:cNvPicPr>
              <a:picLocks noChangeAspect="1"/>
            </p:cNvPicPr>
            <p:nvPr/>
          </p:nvPicPr>
          <p:blipFill>
            <a:blip r:embed="rId3">
              <a:lum contrast="20000"/>
            </a:blip>
            <a:stretch>
              <a:fillRect/>
            </a:stretch>
          </p:blipFill>
          <p:spPr>
            <a:xfrm>
              <a:off x="677331" y="629371"/>
              <a:ext cx="1178667" cy="987480"/>
            </a:xfrm>
            <a:prstGeom prst="rect">
              <a:avLst/>
            </a:prstGeom>
          </p:spPr>
        </p:pic>
      </p:grpSp>
      <p:grpSp>
        <p:nvGrpSpPr>
          <p:cNvPr id="183" name="组合 182"/>
          <p:cNvGrpSpPr/>
          <p:nvPr/>
        </p:nvGrpSpPr>
        <p:grpSpPr>
          <a:xfrm>
            <a:off x="760558" y="1546024"/>
            <a:ext cx="1868094" cy="528836"/>
            <a:chOff x="1046014" y="1301120"/>
            <a:chExt cx="1783711" cy="504949"/>
          </a:xfrm>
        </p:grpSpPr>
        <p:grpSp>
          <p:nvGrpSpPr>
            <p:cNvPr id="188" name="组合 187"/>
            <p:cNvGrpSpPr/>
            <p:nvPr/>
          </p:nvGrpSpPr>
          <p:grpSpPr>
            <a:xfrm>
              <a:off x="1046014" y="1303133"/>
              <a:ext cx="222588" cy="470447"/>
              <a:chOff x="978301" y="1296101"/>
              <a:chExt cx="185184" cy="280596"/>
            </a:xfrm>
          </p:grpSpPr>
          <p:sp>
            <p:nvSpPr>
              <p:cNvPr id="211" name="平行四边形 210"/>
              <p:cNvSpPr/>
              <p:nvPr/>
            </p:nvSpPr>
            <p:spPr>
              <a:xfrm>
                <a:off x="978301" y="1296101"/>
                <a:ext cx="132314" cy="280594"/>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2" name="平行四边形 211"/>
              <p:cNvSpPr/>
              <p:nvPr/>
            </p:nvSpPr>
            <p:spPr>
              <a:xfrm>
                <a:off x="1035910" y="1296102"/>
                <a:ext cx="127575" cy="280595"/>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8" name="流程图: 手动输入 6"/>
            <p:cNvSpPr/>
            <p:nvPr/>
          </p:nvSpPr>
          <p:spPr>
            <a:xfrm rot="5400000" flipV="1">
              <a:off x="1588070" y="913305"/>
              <a:ext cx="472455" cy="12480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10" name="Text Box 79"/>
            <p:cNvSpPr txBox="1">
              <a:spLocks noChangeArrowheads="1"/>
            </p:cNvSpPr>
            <p:nvPr/>
          </p:nvSpPr>
          <p:spPr bwMode="auto">
            <a:xfrm>
              <a:off x="1351236" y="1335869"/>
              <a:ext cx="14784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背景</a:t>
              </a:r>
            </a:p>
          </p:txBody>
        </p:sp>
      </p:grpSp>
      <p:grpSp>
        <p:nvGrpSpPr>
          <p:cNvPr id="213" name="组合 212"/>
          <p:cNvGrpSpPr/>
          <p:nvPr/>
        </p:nvGrpSpPr>
        <p:grpSpPr>
          <a:xfrm>
            <a:off x="922096" y="2329225"/>
            <a:ext cx="6257792" cy="498598"/>
            <a:chOff x="1403750" y="3579483"/>
            <a:chExt cx="6257792" cy="498598"/>
          </a:xfrm>
        </p:grpSpPr>
        <p:grpSp>
          <p:nvGrpSpPr>
            <p:cNvPr id="214" name="组合 213"/>
            <p:cNvGrpSpPr/>
            <p:nvPr/>
          </p:nvGrpSpPr>
          <p:grpSpPr>
            <a:xfrm>
              <a:off x="1403750" y="3593123"/>
              <a:ext cx="490436" cy="476221"/>
              <a:chOff x="1403750" y="3593123"/>
              <a:chExt cx="808892" cy="785446"/>
            </a:xfrm>
          </p:grpSpPr>
          <p:sp>
            <p:nvSpPr>
              <p:cNvPr id="216"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5" name="Text Box 79"/>
            <p:cNvSpPr txBox="1">
              <a:spLocks noChangeArrowheads="1"/>
            </p:cNvSpPr>
            <p:nvPr/>
          </p:nvSpPr>
          <p:spPr bwMode="auto">
            <a:xfrm>
              <a:off x="2039966" y="3579483"/>
              <a:ext cx="562157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地址空间的利用率低</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地址空间面临耗尽</a:t>
              </a:r>
            </a:p>
          </p:txBody>
        </p:sp>
      </p:grpSp>
      <p:grpSp>
        <p:nvGrpSpPr>
          <p:cNvPr id="218" name="组合 217"/>
          <p:cNvGrpSpPr/>
          <p:nvPr/>
        </p:nvGrpSpPr>
        <p:grpSpPr>
          <a:xfrm>
            <a:off x="922096" y="2829837"/>
            <a:ext cx="10881076" cy="2796856"/>
            <a:chOff x="1403750" y="3433786"/>
            <a:chExt cx="10786295" cy="3008403"/>
          </a:xfrm>
        </p:grpSpPr>
        <p:grpSp>
          <p:nvGrpSpPr>
            <p:cNvPr id="219" name="组合 218"/>
            <p:cNvGrpSpPr/>
            <p:nvPr/>
          </p:nvGrpSpPr>
          <p:grpSpPr>
            <a:xfrm>
              <a:off x="1403750" y="3593123"/>
              <a:ext cx="490436" cy="476221"/>
              <a:chOff x="1403750" y="3593123"/>
              <a:chExt cx="808892" cy="785446"/>
            </a:xfrm>
          </p:grpSpPr>
          <p:sp>
            <p:nvSpPr>
              <p:cNvPr id="221"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0" name="Text Box 79"/>
            <p:cNvSpPr txBox="1">
              <a:spLocks noChangeArrowheads="1"/>
            </p:cNvSpPr>
            <p:nvPr/>
          </p:nvSpPr>
          <p:spPr bwMode="auto">
            <a:xfrm>
              <a:off x="1993630" y="3433786"/>
              <a:ext cx="10196415" cy="3008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某单位有</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台主机，按</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A/B/C</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分类地址来申请地址</a:t>
              </a:r>
              <a:endPar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457200" indent="-457200">
                <a:lnSpc>
                  <a:spcPct val="150000"/>
                </a:lnSpc>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申请</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类网络（</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128.10.0.0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），一个</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类网络，可容纳</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65000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台主机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但剩下的</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63000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地址被浪费</a:t>
              </a:r>
              <a:endPar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457200" indent="-457200">
                <a:lnSpc>
                  <a:spcPct val="150000"/>
                </a:lnSpc>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申请</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类网络（</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192.168.0.x/192.168.1.x/192.168.2.x….192.168.8.x</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），需要</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8</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类网段，申请管理复杂</a:t>
              </a:r>
            </a:p>
          </p:txBody>
        </p:sp>
      </p:grpSp>
      <p:sp>
        <p:nvSpPr>
          <p:cNvPr id="3" name="灯片编号占位符 2">
            <a:extLst>
              <a:ext uri="{FF2B5EF4-FFF2-40B4-BE49-F238E27FC236}">
                <a16:creationId xmlns:a16="http://schemas.microsoft.com/office/drawing/2014/main" id="{10F669DF-C868-47E5-85FA-6A3C9DAD6471}"/>
              </a:ext>
            </a:extLst>
          </p:cNvPr>
          <p:cNvSpPr>
            <a:spLocks noGrp="1"/>
          </p:cNvSpPr>
          <p:nvPr>
            <p:ph type="sldNum" sz="quarter" idx="12"/>
          </p:nvPr>
        </p:nvSpPr>
        <p:spPr/>
        <p:txBody>
          <a:bodyPr/>
          <a:lstStyle/>
          <a:p>
            <a:fld id="{91F2D4EF-46D4-4764-B373-FC59CD1D281E}" type="slidenum">
              <a:rPr lang="zh-CN" altLang="en-US" smtClean="0"/>
              <a:t>93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500"/>
                                        <p:tgtEl>
                                          <p:spTgt spid="18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wipe(left)">
                                      <p:cBhvr>
                                        <p:cTn id="11" dur="500"/>
                                        <p:tgtEl>
                                          <p:spTgt spid="2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wipe(left)">
                                      <p:cBhvr>
                                        <p:cTn id="15"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5938" y="403384"/>
            <a:ext cx="8166171" cy="1040935"/>
            <a:chOff x="677331" y="629371"/>
            <a:chExt cx="8166171" cy="1040935"/>
          </a:xfrm>
        </p:grpSpPr>
        <p:grpSp>
          <p:nvGrpSpPr>
            <p:cNvPr id="8" name="组合 7"/>
            <p:cNvGrpSpPr/>
            <p:nvPr/>
          </p:nvGrpSpPr>
          <p:grpSpPr>
            <a:xfrm>
              <a:off x="1080814" y="763298"/>
              <a:ext cx="7762688" cy="907008"/>
              <a:chOff x="1839058" y="1058438"/>
              <a:chExt cx="7762688" cy="907008"/>
            </a:xfrm>
          </p:grpSpPr>
          <p:sp>
            <p:nvSpPr>
              <p:cNvPr id="12" name="矩形: 圆角 11"/>
              <p:cNvSpPr/>
              <p:nvPr/>
            </p:nvSpPr>
            <p:spPr>
              <a:xfrm>
                <a:off x="1839058" y="1058438"/>
                <a:ext cx="7586225" cy="907008"/>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249944" y="1115881"/>
                <a:ext cx="7351802" cy="830997"/>
              </a:xfrm>
              <a:prstGeom prst="rect">
                <a:avLst/>
              </a:prstGeom>
              <a:noFill/>
            </p:spPr>
            <p:txBody>
              <a:bodyPr wrap="squar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p>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400" b="1" dirty="0">
                    <a:solidFill>
                      <a:srgbClr val="FFFF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Classless</a:t>
                </a: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InterDomain Routing)</a:t>
                </a:r>
              </a:p>
            </p:txBody>
          </p:sp>
        </p:grpSp>
        <p:pic>
          <p:nvPicPr>
            <p:cNvPr id="15" name="图片 14"/>
            <p:cNvPicPr>
              <a:picLocks noChangeAspect="1"/>
            </p:cNvPicPr>
            <p:nvPr/>
          </p:nvPicPr>
          <p:blipFill>
            <a:blip r:embed="rId3">
              <a:lum contrast="20000"/>
            </a:blip>
            <a:stretch>
              <a:fillRect/>
            </a:stretch>
          </p:blipFill>
          <p:spPr>
            <a:xfrm>
              <a:off x="677331" y="629371"/>
              <a:ext cx="1178667" cy="987480"/>
            </a:xfrm>
            <a:prstGeom prst="rect">
              <a:avLst/>
            </a:prstGeom>
          </p:spPr>
        </p:pic>
      </p:grpSp>
      <p:grpSp>
        <p:nvGrpSpPr>
          <p:cNvPr id="223" name="组合 222"/>
          <p:cNvGrpSpPr/>
          <p:nvPr/>
        </p:nvGrpSpPr>
        <p:grpSpPr>
          <a:xfrm>
            <a:off x="996865" y="2026281"/>
            <a:ext cx="2958825" cy="528836"/>
            <a:chOff x="1046016" y="1301120"/>
            <a:chExt cx="2825172" cy="504949"/>
          </a:xfrm>
        </p:grpSpPr>
        <p:grpSp>
          <p:nvGrpSpPr>
            <p:cNvPr id="224" name="组合 223"/>
            <p:cNvGrpSpPr/>
            <p:nvPr/>
          </p:nvGrpSpPr>
          <p:grpSpPr>
            <a:xfrm>
              <a:off x="1046016" y="1303133"/>
              <a:ext cx="338914" cy="470447"/>
              <a:chOff x="978301" y="1296101"/>
              <a:chExt cx="281962" cy="280596"/>
            </a:xfrm>
          </p:grpSpPr>
          <p:sp>
            <p:nvSpPr>
              <p:cNvPr id="227" name="平行四边形 226"/>
              <p:cNvSpPr/>
              <p:nvPr/>
            </p:nvSpPr>
            <p:spPr>
              <a:xfrm>
                <a:off x="978301" y="1296101"/>
                <a:ext cx="214565" cy="280594"/>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8" name="平行四边形 227"/>
              <p:cNvSpPr/>
              <p:nvPr/>
            </p:nvSpPr>
            <p:spPr>
              <a:xfrm>
                <a:off x="1035910" y="1296102"/>
                <a:ext cx="224353" cy="280595"/>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25" name="流程图: 手动输入 6"/>
            <p:cNvSpPr/>
            <p:nvPr/>
          </p:nvSpPr>
          <p:spPr>
            <a:xfrm rot="5400000" flipV="1">
              <a:off x="2246400" y="254975"/>
              <a:ext cx="472455" cy="25647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26" name="Text Box 79"/>
            <p:cNvSpPr txBox="1">
              <a:spLocks noChangeArrowheads="1"/>
            </p:cNvSpPr>
            <p:nvPr/>
          </p:nvSpPr>
          <p:spPr bwMode="auto">
            <a:xfrm>
              <a:off x="1351236" y="1335869"/>
              <a:ext cx="251995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CIDR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编址格式</a:t>
              </a:r>
            </a:p>
          </p:txBody>
        </p:sp>
      </p:grpSp>
      <p:sp>
        <p:nvSpPr>
          <p:cNvPr id="29" name="Rectangle 3">
            <a:extLst>
              <a:ext uri="{FF2B5EF4-FFF2-40B4-BE49-F238E27FC236}">
                <a16:creationId xmlns:a16="http://schemas.microsoft.com/office/drawing/2014/main" id="{27FEE5A4-D0C1-419B-9383-9CC024C15E04}"/>
              </a:ext>
            </a:extLst>
          </p:cNvPr>
          <p:cNvSpPr txBox="1">
            <a:spLocks noChangeArrowheads="1"/>
          </p:cNvSpPr>
          <p:nvPr/>
        </p:nvSpPr>
        <p:spPr>
          <a:xfrm>
            <a:off x="452508" y="2716271"/>
            <a:ext cx="11328365" cy="2823292"/>
          </a:xfrm>
          <a:prstGeom prst="rect">
            <a:avLst/>
          </a:prstGeom>
        </p:spPr>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lvl="2"/>
            <a:r>
              <a:rPr lang="en-US" altLang="zh-CN" sz="2800" dirty="0">
                <a:ea typeface="楷体" panose="02010609060101010101" pitchFamily="49" charset="-122"/>
                <a:cs typeface="Arial" panose="020B0604020202020204" pitchFamily="34" charset="0"/>
              </a:rPr>
              <a:t>IP</a:t>
            </a:r>
            <a:r>
              <a:rPr lang="zh-CN" altLang="en-US" sz="2800" dirty="0">
                <a:ea typeface="楷体" panose="02010609060101010101" pitchFamily="49" charset="-122"/>
                <a:cs typeface="Arial" panose="020B0604020202020204" pitchFamily="34" charset="0"/>
              </a:rPr>
              <a:t>地址 </a:t>
            </a:r>
            <a:r>
              <a:rPr lang="en-US" altLang="zh-CN" sz="2800" dirty="0">
                <a:ea typeface="楷体" panose="02010609060101010101" pitchFamily="49" charset="-122"/>
                <a:cs typeface="Arial" panose="020B0604020202020204" pitchFamily="34" charset="0"/>
              </a:rPr>
              <a:t>::= {&lt;</a:t>
            </a:r>
            <a:r>
              <a:rPr lang="zh-CN" altLang="en-US" sz="2800" dirty="0">
                <a:ea typeface="楷体" panose="02010609060101010101" pitchFamily="49" charset="-122"/>
                <a:cs typeface="Arial" panose="020B0604020202020204" pitchFamily="34" charset="0"/>
              </a:rPr>
              <a:t>网络前缀</a:t>
            </a:r>
            <a:r>
              <a:rPr lang="en-US" altLang="zh-CN" sz="2800" dirty="0">
                <a:ea typeface="楷体" panose="02010609060101010101" pitchFamily="49" charset="-122"/>
                <a:cs typeface="Arial" panose="020B0604020202020204" pitchFamily="34" charset="0"/>
              </a:rPr>
              <a:t>&gt;, &lt;</a:t>
            </a:r>
            <a:r>
              <a:rPr lang="zh-CN" altLang="en-US" sz="2800" dirty="0">
                <a:ea typeface="楷体" panose="02010609060101010101" pitchFamily="49" charset="-122"/>
                <a:cs typeface="Arial" panose="020B0604020202020204" pitchFamily="34" charset="0"/>
              </a:rPr>
              <a:t>主机号</a:t>
            </a:r>
            <a:r>
              <a:rPr lang="en-US" altLang="zh-CN" sz="2800" dirty="0">
                <a:ea typeface="楷体" panose="02010609060101010101" pitchFamily="49" charset="-122"/>
                <a:cs typeface="Arial" panose="020B0604020202020204" pitchFamily="34" charset="0"/>
              </a:rPr>
              <a:t>&gt;} </a:t>
            </a:r>
          </a:p>
          <a:p>
            <a:pPr lvl="2"/>
            <a:r>
              <a:rPr lang="zh-CN" altLang="en-US" sz="2800" dirty="0">
                <a:ea typeface="楷体" panose="02010609060101010101" pitchFamily="49" charset="-122"/>
                <a:cs typeface="Arial" panose="020B0604020202020204" pitchFamily="34" charset="0"/>
              </a:rPr>
              <a:t>地址的网络部分长度任意</a:t>
            </a:r>
            <a:endParaRPr lang="en-US" altLang="zh-CN" sz="2800" dirty="0">
              <a:ea typeface="楷体" panose="02010609060101010101" pitchFamily="49" charset="-122"/>
              <a:cs typeface="Arial" panose="020B0604020202020204" pitchFamily="34" charset="0"/>
            </a:endParaRPr>
          </a:p>
          <a:p>
            <a:pPr lvl="2"/>
            <a:r>
              <a:rPr lang="zh-CN" altLang="en-US" sz="2800" dirty="0">
                <a:ea typeface="楷体" panose="02010609060101010101" pitchFamily="49" charset="-122"/>
                <a:cs typeface="Arial" panose="020B0604020202020204" pitchFamily="34" charset="0"/>
              </a:rPr>
              <a:t>地址格式</a:t>
            </a:r>
            <a:r>
              <a:rPr lang="en-US" altLang="zh-CN" sz="2800" dirty="0">
                <a:ea typeface="楷体" panose="02010609060101010101" pitchFamily="49" charset="-122"/>
                <a:cs typeface="Arial" panose="020B0604020202020204" pitchFamily="34" charset="0"/>
              </a:rPr>
              <a:t>: </a:t>
            </a:r>
            <a:r>
              <a:rPr lang="en-US" altLang="zh-CN" sz="2800" dirty="0" err="1">
                <a:ea typeface="楷体" panose="02010609060101010101" pitchFamily="49" charset="-122"/>
                <a:cs typeface="Arial" panose="020B0604020202020204" pitchFamily="34" charset="0"/>
              </a:rPr>
              <a:t>a.b.c.d</a:t>
            </a:r>
            <a:r>
              <a:rPr lang="en-US" altLang="zh-CN" sz="2800" dirty="0">
                <a:ea typeface="楷体" panose="02010609060101010101" pitchFamily="49" charset="-122"/>
                <a:cs typeface="Arial" panose="020B0604020202020204" pitchFamily="34" charset="0"/>
              </a:rPr>
              <a:t>/x, </a:t>
            </a:r>
            <a:r>
              <a:rPr lang="zh-CN" altLang="en-US" sz="2800" dirty="0">
                <a:ea typeface="楷体" panose="02010609060101010101" pitchFamily="49" charset="-122"/>
                <a:cs typeface="Arial" panose="020B0604020202020204" pitchFamily="34" charset="0"/>
              </a:rPr>
              <a:t>这里的</a:t>
            </a:r>
            <a:r>
              <a:rPr lang="en-US" altLang="zh-CN" sz="2800" dirty="0">
                <a:ea typeface="楷体" panose="02010609060101010101" pitchFamily="49" charset="-122"/>
                <a:cs typeface="Arial" panose="020B0604020202020204" pitchFamily="34" charset="0"/>
              </a:rPr>
              <a:t> x</a:t>
            </a:r>
            <a:r>
              <a:rPr lang="zh-CN" altLang="en-US" sz="2800" dirty="0">
                <a:ea typeface="楷体" panose="02010609060101010101" pitchFamily="49" charset="-122"/>
                <a:cs typeface="Arial" panose="020B0604020202020204" pitchFamily="34" charset="0"/>
              </a:rPr>
              <a:t>表示地址中网络部分的位数</a:t>
            </a:r>
            <a:r>
              <a:rPr lang="en-US" altLang="zh-CN" sz="2800" dirty="0">
                <a:ea typeface="楷体" panose="02010609060101010101" pitchFamily="49" charset="-122"/>
                <a:cs typeface="Arial" panose="020B0604020202020204" pitchFamily="34" charset="0"/>
              </a:rPr>
              <a:t> #</a:t>
            </a:r>
          </a:p>
          <a:p>
            <a:pPr lvl="2"/>
            <a:r>
              <a:rPr lang="zh-CN" altLang="en-US" sz="2800" dirty="0">
                <a:ea typeface="楷体" panose="02010609060101010101" pitchFamily="49" charset="-122"/>
                <a:cs typeface="Arial" panose="020B0604020202020204" pitchFamily="34" charset="0"/>
              </a:rPr>
              <a:t>斜线记法：</a:t>
            </a:r>
            <a:r>
              <a:rPr lang="en-US" altLang="zh-CN" sz="2800" dirty="0">
                <a:ea typeface="楷体" panose="02010609060101010101" pitchFamily="49" charset="-122"/>
                <a:cs typeface="Arial" panose="020B0604020202020204" pitchFamily="34" charset="0"/>
              </a:rPr>
              <a:t>192.168.0.1/24</a:t>
            </a:r>
          </a:p>
          <a:p>
            <a:pPr lvl="2"/>
            <a:r>
              <a:rPr lang="zh-CN" altLang="en-US" sz="2800" dirty="0">
                <a:ea typeface="楷体" panose="02010609060101010101" pitchFamily="49" charset="-122"/>
                <a:cs typeface="Arial" panose="020B0604020202020204" pitchFamily="34" charset="0"/>
              </a:rPr>
              <a:t>简写记法：</a:t>
            </a:r>
            <a:r>
              <a:rPr lang="en-US" altLang="zh-CN" sz="2800" dirty="0">
                <a:ea typeface="楷体" panose="02010609060101010101" pitchFamily="49" charset="-122"/>
                <a:cs typeface="Arial" panose="020B0604020202020204" pitchFamily="34" charset="0"/>
              </a:rPr>
              <a:t>10.0.0.0/10              10/10</a:t>
            </a:r>
          </a:p>
        </p:txBody>
      </p:sp>
      <p:sp>
        <p:nvSpPr>
          <p:cNvPr id="3" name="灯片编号占位符 2">
            <a:extLst>
              <a:ext uri="{FF2B5EF4-FFF2-40B4-BE49-F238E27FC236}">
                <a16:creationId xmlns:a16="http://schemas.microsoft.com/office/drawing/2014/main" id="{57EA8E15-F712-482A-BEF5-ECB3B9D1A9E5}"/>
              </a:ext>
            </a:extLst>
          </p:cNvPr>
          <p:cNvSpPr>
            <a:spLocks noGrp="1"/>
          </p:cNvSpPr>
          <p:nvPr>
            <p:ph type="sldNum" sz="quarter" idx="12"/>
          </p:nvPr>
        </p:nvSpPr>
        <p:spPr/>
        <p:txBody>
          <a:bodyPr/>
          <a:lstStyle/>
          <a:p>
            <a:fld id="{91F2D4EF-46D4-4764-B373-FC59CD1D281E}" type="slidenum">
              <a:rPr lang="zh-CN" altLang="en-US" smtClean="0"/>
              <a:t>94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left)">
                                      <p:cBhvr>
                                        <p:cTn id="7"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5507" y="285571"/>
            <a:ext cx="8640986" cy="3065462"/>
            <a:chOff x="266187" y="393694"/>
            <a:chExt cx="8640986" cy="3065462"/>
          </a:xfrm>
        </p:grpSpPr>
        <p:grpSp>
          <p:nvGrpSpPr>
            <p:cNvPr id="102" name="Group 5"/>
            <p:cNvGrpSpPr/>
            <p:nvPr/>
          </p:nvGrpSpPr>
          <p:grpSpPr bwMode="auto">
            <a:xfrm>
              <a:off x="416999" y="739769"/>
              <a:ext cx="1427163" cy="696912"/>
              <a:chOff x="2592" y="1200"/>
              <a:chExt cx="2400" cy="1584"/>
            </a:xfrm>
          </p:grpSpPr>
          <p:grpSp>
            <p:nvGrpSpPr>
              <p:cNvPr id="103" name="Group 6"/>
              <p:cNvGrpSpPr/>
              <p:nvPr/>
            </p:nvGrpSpPr>
            <p:grpSpPr bwMode="auto">
              <a:xfrm>
                <a:off x="2606" y="1231"/>
                <a:ext cx="2386" cy="1553"/>
                <a:chOff x="3134" y="1375"/>
                <a:chExt cx="2386" cy="1553"/>
              </a:xfrm>
            </p:grpSpPr>
            <p:sp>
              <p:nvSpPr>
                <p:cNvPr id="113" name="Oval 7"/>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4" name="Oval 8"/>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5" name="Oval 9"/>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6" name="Oval 10"/>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7" name="Oval 11"/>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8" name="Oval 12"/>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9" name="Oval 13"/>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0" name="Oval 14"/>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1" name="Oval 15"/>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104" name="Oval 16"/>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5" name="Oval 17"/>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6" name="Oval 18"/>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7" name="Oval 19"/>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8" name="Oval 20"/>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9" name="Oval 21"/>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0" name="Oval 22"/>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1" name="Oval 23"/>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2" name="Oval 24"/>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122" name="Text Box 25"/>
            <p:cNvSpPr txBox="1">
              <a:spLocks noChangeArrowheads="1"/>
            </p:cNvSpPr>
            <p:nvPr/>
          </p:nvSpPr>
          <p:spPr bwMode="auto">
            <a:xfrm>
              <a:off x="640837" y="841369"/>
              <a:ext cx="1054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因特网</a:t>
              </a:r>
            </a:p>
          </p:txBody>
        </p:sp>
        <p:sp>
          <p:nvSpPr>
            <p:cNvPr id="123" name="Oval 26"/>
            <p:cNvSpPr>
              <a:spLocks noChangeArrowheads="1"/>
            </p:cNvSpPr>
            <p:nvPr/>
          </p:nvSpPr>
          <p:spPr bwMode="auto">
            <a:xfrm>
              <a:off x="3645974" y="600069"/>
              <a:ext cx="2481263" cy="906462"/>
            </a:xfrm>
            <a:prstGeom prst="ellipse">
              <a:avLst/>
            </a:prstGeom>
            <a:solidFill>
              <a:srgbClr val="009FF6"/>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4" name="Oval 27"/>
            <p:cNvSpPr>
              <a:spLocks noChangeArrowheads="1"/>
            </p:cNvSpPr>
            <p:nvPr/>
          </p:nvSpPr>
          <p:spPr bwMode="auto">
            <a:xfrm>
              <a:off x="4183746" y="751712"/>
              <a:ext cx="1579563" cy="628650"/>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5" name="Text Box 28"/>
            <p:cNvSpPr txBox="1">
              <a:spLocks noChangeArrowheads="1"/>
            </p:cNvSpPr>
            <p:nvPr/>
          </p:nvSpPr>
          <p:spPr bwMode="auto">
            <a:xfrm>
              <a:off x="4130686" y="877630"/>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206.0.68.0/22</a:t>
              </a:r>
            </a:p>
          </p:txBody>
        </p:sp>
        <p:sp>
          <p:nvSpPr>
            <p:cNvPr id="126" name="Text Box 29"/>
            <p:cNvSpPr txBox="1">
              <a:spLocks noChangeArrowheads="1"/>
            </p:cNvSpPr>
            <p:nvPr/>
          </p:nvSpPr>
          <p:spPr bwMode="auto">
            <a:xfrm>
              <a:off x="2145787" y="668331"/>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206.0.64.0/18</a:t>
              </a:r>
            </a:p>
          </p:txBody>
        </p:sp>
        <p:sp>
          <p:nvSpPr>
            <p:cNvPr id="127" name="AutoShape 30"/>
            <p:cNvSpPr>
              <a:spLocks noChangeArrowheads="1"/>
            </p:cNvSpPr>
            <p:nvPr/>
          </p:nvSpPr>
          <p:spPr bwMode="auto">
            <a:xfrm>
              <a:off x="1920362" y="965194"/>
              <a:ext cx="1652587" cy="209550"/>
            </a:xfrm>
            <a:prstGeom prst="leftArrow">
              <a:avLst>
                <a:gd name="adj1" fmla="val 50000"/>
                <a:gd name="adj2" fmla="val 197159"/>
              </a:avLst>
            </a:prstGeom>
            <a:solidFill>
              <a:schemeClr val="hlink"/>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8" name="Text Box 31"/>
            <p:cNvSpPr txBox="1">
              <a:spLocks noChangeArrowheads="1"/>
            </p:cNvSpPr>
            <p:nvPr/>
          </p:nvSpPr>
          <p:spPr bwMode="auto">
            <a:xfrm>
              <a:off x="3498337" y="393694"/>
              <a:ext cx="66236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2270" b="1" u="none">
                  <a:solidFill>
                    <a:srgbClr val="000066"/>
                  </a:solidFill>
                  <a:latin typeface="思源黑体 CN Medium" panose="020B0600000000000000" pitchFamily="34" charset="-122"/>
                  <a:ea typeface="思源黑体 CN Medium" panose="020B0600000000000000" pitchFamily="34" charset="-122"/>
                </a:rPr>
                <a:t>ISP</a:t>
              </a:r>
            </a:p>
          </p:txBody>
        </p:sp>
        <p:sp>
          <p:nvSpPr>
            <p:cNvPr id="129" name="Text Box 32"/>
            <p:cNvSpPr txBox="1">
              <a:spLocks noChangeArrowheads="1"/>
            </p:cNvSpPr>
            <p:nvPr/>
          </p:nvSpPr>
          <p:spPr bwMode="auto">
            <a:xfrm>
              <a:off x="6278049" y="461956"/>
              <a:ext cx="100380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大学 </a:t>
              </a:r>
              <a:r>
                <a:rPr kumimoji="1" lang="en-US" altLang="zh-CN" sz="2270" u="none">
                  <a:solidFill>
                    <a:srgbClr val="000066"/>
                  </a:solidFill>
                  <a:latin typeface="思源黑体 CN Medium" panose="020B0600000000000000" pitchFamily="34" charset="-122"/>
                  <a:ea typeface="思源黑体 CN Medium" panose="020B0600000000000000" pitchFamily="34" charset="-122"/>
                </a:rPr>
                <a:t>X</a:t>
              </a:r>
            </a:p>
          </p:txBody>
        </p:sp>
        <p:sp>
          <p:nvSpPr>
            <p:cNvPr id="130" name="Line 33"/>
            <p:cNvSpPr>
              <a:spLocks noChangeShapeType="1"/>
            </p:cNvSpPr>
            <p:nvPr/>
          </p:nvSpPr>
          <p:spPr bwMode="auto">
            <a:xfrm flipV="1">
              <a:off x="5676387" y="739769"/>
              <a:ext cx="601662" cy="207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5" name="AutoShape 38"/>
            <p:cNvSpPr>
              <a:spLocks noChangeArrowheads="1"/>
            </p:cNvSpPr>
            <p:nvPr/>
          </p:nvSpPr>
          <p:spPr bwMode="auto">
            <a:xfrm rot="1625099">
              <a:off x="5427149" y="1597019"/>
              <a:ext cx="2365375" cy="163512"/>
            </a:xfrm>
            <a:prstGeom prst="leftArrow">
              <a:avLst>
                <a:gd name="adj1" fmla="val 27083"/>
                <a:gd name="adj2" fmla="val 41094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36" name="Oval 39"/>
            <p:cNvSpPr>
              <a:spLocks noChangeArrowheads="1"/>
            </p:cNvSpPr>
            <p:nvPr/>
          </p:nvSpPr>
          <p:spPr bwMode="auto">
            <a:xfrm>
              <a:off x="7028937" y="2133594"/>
              <a:ext cx="1878012"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37" name="Text Box 40"/>
            <p:cNvSpPr txBox="1">
              <a:spLocks noChangeArrowheads="1"/>
            </p:cNvSpPr>
            <p:nvPr/>
          </p:nvSpPr>
          <p:spPr bwMode="auto">
            <a:xfrm>
              <a:off x="7196738" y="2392679"/>
              <a:ext cx="154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206.0.71.192/26</a:t>
              </a:r>
            </a:p>
          </p:txBody>
        </p:sp>
        <p:sp>
          <p:nvSpPr>
            <p:cNvPr id="138" name="AutoShape 41"/>
            <p:cNvSpPr>
              <a:spLocks noChangeArrowheads="1"/>
            </p:cNvSpPr>
            <p:nvPr/>
          </p:nvSpPr>
          <p:spPr bwMode="auto">
            <a:xfrm rot="8870696">
              <a:off x="1964812" y="1687506"/>
              <a:ext cx="2527300" cy="174625"/>
            </a:xfrm>
            <a:prstGeom prst="leftArrow">
              <a:avLst>
                <a:gd name="adj1" fmla="val 27083"/>
                <a:gd name="adj2" fmla="val 41113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39" name="Oval 42"/>
            <p:cNvSpPr>
              <a:spLocks noChangeArrowheads="1"/>
            </p:cNvSpPr>
            <p:nvPr/>
          </p:nvSpPr>
          <p:spPr bwMode="auto">
            <a:xfrm>
              <a:off x="266187" y="2133594"/>
              <a:ext cx="2254250"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0" name="Text Box 43"/>
            <p:cNvSpPr txBox="1">
              <a:spLocks noChangeArrowheads="1"/>
            </p:cNvSpPr>
            <p:nvPr/>
          </p:nvSpPr>
          <p:spPr bwMode="auto">
            <a:xfrm>
              <a:off x="660816" y="2395531"/>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206.0.68.128/25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206.0.69.128/25</a:t>
              </a:r>
            </a:p>
          </p:txBody>
        </p:sp>
        <p:sp>
          <p:nvSpPr>
            <p:cNvPr id="141" name="AutoShape 44"/>
            <p:cNvSpPr>
              <a:spLocks noChangeArrowheads="1"/>
            </p:cNvSpPr>
            <p:nvPr/>
          </p:nvSpPr>
          <p:spPr bwMode="auto">
            <a:xfrm rot="7490917">
              <a:off x="3273706" y="1896262"/>
              <a:ext cx="2025650" cy="179387"/>
            </a:xfrm>
            <a:prstGeom prst="leftArrow">
              <a:avLst>
                <a:gd name="adj1" fmla="val 27083"/>
                <a:gd name="adj2" fmla="val 320778"/>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2" name="Oval 45"/>
            <p:cNvSpPr>
              <a:spLocks noChangeArrowheads="1"/>
            </p:cNvSpPr>
            <p:nvPr/>
          </p:nvSpPr>
          <p:spPr bwMode="auto">
            <a:xfrm>
              <a:off x="2671249" y="2133594"/>
              <a:ext cx="2252663"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3" name="Text Box 46"/>
            <p:cNvSpPr txBox="1">
              <a:spLocks noChangeArrowheads="1"/>
            </p:cNvSpPr>
            <p:nvPr/>
          </p:nvSpPr>
          <p:spPr bwMode="auto">
            <a:xfrm>
              <a:off x="3045028" y="2418865"/>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206.0.70.64/26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206.0.70.192/26</a:t>
              </a:r>
            </a:p>
          </p:txBody>
        </p:sp>
        <p:sp>
          <p:nvSpPr>
            <p:cNvPr id="144" name="Rectangle 47"/>
            <p:cNvSpPr>
              <a:spLocks noChangeArrowheads="1"/>
            </p:cNvSpPr>
            <p:nvPr/>
          </p:nvSpPr>
          <p:spPr bwMode="auto">
            <a:xfrm>
              <a:off x="3572949" y="1863719"/>
              <a:ext cx="127635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5" name="Text Box 48"/>
            <p:cNvSpPr txBox="1">
              <a:spLocks noChangeArrowheads="1"/>
            </p:cNvSpPr>
            <p:nvPr/>
          </p:nvSpPr>
          <p:spPr bwMode="auto">
            <a:xfrm>
              <a:off x="3498337"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206.0.70.0/24</a:t>
              </a:r>
            </a:p>
          </p:txBody>
        </p:sp>
        <p:sp>
          <p:nvSpPr>
            <p:cNvPr id="146" name="AutoShape 49"/>
            <p:cNvSpPr>
              <a:spLocks noChangeArrowheads="1"/>
            </p:cNvSpPr>
            <p:nvPr/>
          </p:nvSpPr>
          <p:spPr bwMode="auto">
            <a:xfrm rot="14362323" flipH="1">
              <a:off x="4696899" y="1943094"/>
              <a:ext cx="2025650" cy="177800"/>
            </a:xfrm>
            <a:prstGeom prst="leftArrow">
              <a:avLst>
                <a:gd name="adj1" fmla="val 27083"/>
                <a:gd name="adj2" fmla="val 323642"/>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7" name="Rectangle 50"/>
            <p:cNvSpPr>
              <a:spLocks noChangeArrowheads="1"/>
            </p:cNvSpPr>
            <p:nvPr/>
          </p:nvSpPr>
          <p:spPr bwMode="auto">
            <a:xfrm>
              <a:off x="5150924" y="1881181"/>
              <a:ext cx="1266825" cy="173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8" name="Text Box 51"/>
            <p:cNvSpPr txBox="1">
              <a:spLocks noChangeArrowheads="1"/>
            </p:cNvSpPr>
            <p:nvPr/>
          </p:nvSpPr>
          <p:spPr bwMode="auto">
            <a:xfrm>
              <a:off x="5074724" y="1770056"/>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206.0.71.0/25</a:t>
              </a:r>
            </a:p>
          </p:txBody>
        </p:sp>
        <p:sp>
          <p:nvSpPr>
            <p:cNvPr id="149" name="Oval 52"/>
            <p:cNvSpPr>
              <a:spLocks noChangeArrowheads="1"/>
            </p:cNvSpPr>
            <p:nvPr/>
          </p:nvSpPr>
          <p:spPr bwMode="auto">
            <a:xfrm>
              <a:off x="5001699" y="2133594"/>
              <a:ext cx="1878013"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0" name="Text Box 53"/>
            <p:cNvSpPr txBox="1">
              <a:spLocks noChangeArrowheads="1"/>
            </p:cNvSpPr>
            <p:nvPr/>
          </p:nvSpPr>
          <p:spPr bwMode="auto">
            <a:xfrm>
              <a:off x="5220796" y="2421720"/>
              <a:ext cx="143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206.0.71.64/26</a:t>
              </a:r>
            </a:p>
          </p:txBody>
        </p:sp>
        <p:sp>
          <p:nvSpPr>
            <p:cNvPr id="152" name="Rectangle 54"/>
            <p:cNvSpPr>
              <a:spLocks noChangeArrowheads="1"/>
            </p:cNvSpPr>
            <p:nvPr/>
          </p:nvSpPr>
          <p:spPr bwMode="auto">
            <a:xfrm>
              <a:off x="7028937" y="1855781"/>
              <a:ext cx="1493837"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3" name="Text Box 55"/>
            <p:cNvSpPr txBox="1">
              <a:spLocks noChangeArrowheads="1"/>
            </p:cNvSpPr>
            <p:nvPr/>
          </p:nvSpPr>
          <p:spPr bwMode="auto">
            <a:xfrm>
              <a:off x="6980042" y="1755769"/>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206.0.71.128/25</a:t>
              </a:r>
            </a:p>
          </p:txBody>
        </p:sp>
        <p:sp>
          <p:nvSpPr>
            <p:cNvPr id="154" name="Rectangle 56"/>
            <p:cNvSpPr>
              <a:spLocks noChangeArrowheads="1"/>
            </p:cNvSpPr>
            <p:nvPr/>
          </p:nvSpPr>
          <p:spPr bwMode="auto">
            <a:xfrm>
              <a:off x="1994974" y="1855781"/>
              <a:ext cx="1266825"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5" name="Text Box 57"/>
            <p:cNvSpPr txBox="1">
              <a:spLocks noChangeArrowheads="1"/>
            </p:cNvSpPr>
            <p:nvPr/>
          </p:nvSpPr>
          <p:spPr bwMode="auto">
            <a:xfrm>
              <a:off x="1918774"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206.0.68.0/23</a:t>
              </a:r>
            </a:p>
          </p:txBody>
        </p:sp>
        <p:sp>
          <p:nvSpPr>
            <p:cNvPr id="131" name="Text Box 34"/>
            <p:cNvSpPr txBox="1">
              <a:spLocks noChangeArrowheads="1"/>
            </p:cNvSpPr>
            <p:nvPr/>
          </p:nvSpPr>
          <p:spPr bwMode="auto">
            <a:xfrm>
              <a:off x="993636" y="2146870"/>
              <a:ext cx="669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一系</a:t>
              </a:r>
            </a:p>
          </p:txBody>
        </p:sp>
        <p:sp>
          <p:nvSpPr>
            <p:cNvPr id="132" name="Text Box 35"/>
            <p:cNvSpPr txBox="1">
              <a:spLocks noChangeArrowheads="1"/>
            </p:cNvSpPr>
            <p:nvPr/>
          </p:nvSpPr>
          <p:spPr bwMode="auto">
            <a:xfrm>
              <a:off x="3470359" y="2129777"/>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二系</a:t>
              </a:r>
            </a:p>
          </p:txBody>
        </p:sp>
        <p:sp>
          <p:nvSpPr>
            <p:cNvPr id="133" name="Text Box 36"/>
            <p:cNvSpPr txBox="1">
              <a:spLocks noChangeArrowheads="1"/>
            </p:cNvSpPr>
            <p:nvPr/>
          </p:nvSpPr>
          <p:spPr bwMode="auto">
            <a:xfrm>
              <a:off x="5606536" y="2131030"/>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三系</a:t>
              </a:r>
            </a:p>
          </p:txBody>
        </p:sp>
        <p:sp>
          <p:nvSpPr>
            <p:cNvPr id="134" name="Text Box 37"/>
            <p:cNvSpPr txBox="1">
              <a:spLocks noChangeArrowheads="1"/>
            </p:cNvSpPr>
            <p:nvPr/>
          </p:nvSpPr>
          <p:spPr bwMode="auto">
            <a:xfrm>
              <a:off x="7633774" y="2137094"/>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四系</a:t>
              </a:r>
            </a:p>
          </p:txBody>
        </p:sp>
      </p:grpSp>
      <p:graphicFrame>
        <p:nvGraphicFramePr>
          <p:cNvPr id="2" name="表格 1"/>
          <p:cNvGraphicFramePr>
            <a:graphicFrameLocks noGrp="1"/>
          </p:cNvGraphicFramePr>
          <p:nvPr>
            <p:extLst>
              <p:ext uri="{D42A27DB-BD31-4B8C-83A1-F6EECF244321}">
                <p14:modId xmlns:p14="http://schemas.microsoft.com/office/powerpoint/2010/main" val="2579061160"/>
              </p:ext>
            </p:extLst>
          </p:nvPr>
        </p:nvGraphicFramePr>
        <p:xfrm>
          <a:off x="731521" y="3490176"/>
          <a:ext cx="10989424" cy="3200400"/>
        </p:xfrm>
        <a:graphic>
          <a:graphicData uri="http://schemas.openxmlformats.org/drawingml/2006/table">
            <a:tbl>
              <a:tblPr firstRow="1" bandRow="1">
                <a:tableStyleId>{BDBED569-4797-4DF1-A0F4-6AAB3CD982D8}</a:tableStyleId>
              </a:tblPr>
              <a:tblGrid>
                <a:gridCol w="1327210">
                  <a:extLst>
                    <a:ext uri="{9D8B030D-6E8A-4147-A177-3AD203B41FA5}">
                      <a16:colId xmlns:a16="http://schemas.microsoft.com/office/drawing/2014/main" val="20000"/>
                    </a:ext>
                  </a:extLst>
                </a:gridCol>
                <a:gridCol w="2890886">
                  <a:extLst>
                    <a:ext uri="{9D8B030D-6E8A-4147-A177-3AD203B41FA5}">
                      <a16:colId xmlns:a16="http://schemas.microsoft.com/office/drawing/2014/main" val="20001"/>
                    </a:ext>
                  </a:extLst>
                </a:gridCol>
                <a:gridCol w="5325369">
                  <a:extLst>
                    <a:ext uri="{9D8B030D-6E8A-4147-A177-3AD203B41FA5}">
                      <a16:colId xmlns:a16="http://schemas.microsoft.com/office/drawing/2014/main" val="20002"/>
                    </a:ext>
                  </a:extLst>
                </a:gridCol>
                <a:gridCol w="1445959">
                  <a:extLst>
                    <a:ext uri="{9D8B030D-6E8A-4147-A177-3AD203B41FA5}">
                      <a16:colId xmlns:a16="http://schemas.microsoft.com/office/drawing/2014/main" val="20003"/>
                    </a:ext>
                  </a:extLst>
                </a:gridCol>
              </a:tblGrid>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单位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地址块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二进制表示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地址数</a:t>
                      </a:r>
                      <a:endParaRPr lang="zh-CN" altLang="en-US" sz="2400" dirty="0"/>
                    </a:p>
                  </a:txBody>
                  <a:tcPr>
                    <a:solidFill>
                      <a:srgbClr val="009FF6">
                        <a:alpha val="18000"/>
                      </a:srgbClr>
                    </a:solidFill>
                  </a:tcPr>
                </a:tc>
                <a:extLst>
                  <a:ext uri="{0D108BD9-81ED-4DB2-BD59-A6C34878D82A}">
                    <a16:rowId xmlns:a16="http://schemas.microsoft.com/office/drawing/2014/main" val="10000"/>
                  </a:ext>
                </a:extLst>
              </a:tr>
              <a:tr h="370840">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ISP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206.0.64.0/18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16384</a:t>
                      </a:r>
                    </a:p>
                  </a:txBody>
                  <a:tcPr>
                    <a:solidFill>
                      <a:srgbClr val="009FF6">
                        <a:alpha val="18000"/>
                      </a:srgbClr>
                    </a:solidFill>
                  </a:tcPr>
                </a:tc>
                <a:extLst>
                  <a:ext uri="{0D108BD9-81ED-4DB2-BD59-A6C34878D82A}">
                    <a16:rowId xmlns:a16="http://schemas.microsoft.com/office/drawing/2014/main" val="10001"/>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大学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206.0.68.0/22</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a:t>
                      </a:r>
                      <a:r>
                        <a:rPr kumimoji="1" lang="en-US" altLang="zh-CN" sz="2400" u="none" dirty="0">
                          <a:latin typeface="思源黑体 CN Medium" panose="020B0600000000000000" pitchFamily="34" charset="-122"/>
                          <a:ea typeface="思源黑体 CN Medium" panose="020B0600000000000000" pitchFamily="34" charset="-122"/>
                        </a:rPr>
                        <a:t>*</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1024</a:t>
                      </a:r>
                    </a:p>
                  </a:txBody>
                  <a:tcPr>
                    <a:solidFill>
                      <a:srgbClr val="009FF6">
                        <a:alpha val="18000"/>
                      </a:srgbClr>
                    </a:solidFill>
                  </a:tcPr>
                </a:tc>
                <a:extLst>
                  <a:ext uri="{0D108BD9-81ED-4DB2-BD59-A6C34878D82A}">
                    <a16:rowId xmlns:a16="http://schemas.microsoft.com/office/drawing/2014/main" val="10002"/>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一系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206.0.68.0/23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0100010</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512</a:t>
                      </a:r>
                    </a:p>
                  </a:txBody>
                  <a:tcPr>
                    <a:solidFill>
                      <a:srgbClr val="009FF6">
                        <a:alpha val="18000"/>
                      </a:srgbClr>
                    </a:solidFill>
                  </a:tcPr>
                </a:tc>
                <a:extLst>
                  <a:ext uri="{0D108BD9-81ED-4DB2-BD59-A6C34878D82A}">
                    <a16:rowId xmlns:a16="http://schemas.microsoft.com/office/drawing/2014/main" val="10003"/>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二系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206.0.70.0/24</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01000110</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256</a:t>
                      </a:r>
                    </a:p>
                  </a:txBody>
                  <a:tcPr>
                    <a:solidFill>
                      <a:srgbClr val="009FF6">
                        <a:alpha val="18000"/>
                      </a:srgbClr>
                    </a:solidFill>
                  </a:tcPr>
                </a:tc>
                <a:extLst>
                  <a:ext uri="{0D108BD9-81ED-4DB2-BD59-A6C34878D82A}">
                    <a16:rowId xmlns:a16="http://schemas.microsoft.com/office/drawing/2014/main" val="10004"/>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三系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206.0.71.0/25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01000111</a:t>
                      </a:r>
                      <a:r>
                        <a:rPr kumimoji="1" lang="en-US" altLang="zh-CN" sz="2400" u="none" dirty="0">
                          <a:latin typeface="思源黑体 CN Medium" panose="020B0600000000000000" pitchFamily="34" charset="-122"/>
                          <a:ea typeface="思源黑体 CN Medium" panose="020B0600000000000000" pitchFamily="34" charset="-122"/>
                        </a:rPr>
                        <a:t>.</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128</a:t>
                      </a:r>
                    </a:p>
                  </a:txBody>
                  <a:tcPr>
                    <a:solidFill>
                      <a:srgbClr val="009FF6">
                        <a:alpha val="18000"/>
                      </a:srgbClr>
                    </a:solidFill>
                  </a:tcPr>
                </a:tc>
                <a:extLst>
                  <a:ext uri="{0D108BD9-81ED-4DB2-BD59-A6C34878D82A}">
                    <a16:rowId xmlns:a16="http://schemas.microsoft.com/office/drawing/2014/main" val="10005"/>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四系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206.0.71.128/25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01000111.1</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128</a:t>
                      </a:r>
                    </a:p>
                  </a:txBody>
                  <a:tcPr>
                    <a:solidFill>
                      <a:srgbClr val="009FF6">
                        <a:alpha val="18000"/>
                      </a:srgbClr>
                    </a:solidFill>
                  </a:tcPr>
                </a:tc>
                <a:extLst>
                  <a:ext uri="{0D108BD9-81ED-4DB2-BD59-A6C34878D82A}">
                    <a16:rowId xmlns:a16="http://schemas.microsoft.com/office/drawing/2014/main" val="10006"/>
                  </a:ext>
                </a:extLst>
              </a:tr>
            </a:tbl>
          </a:graphicData>
        </a:graphic>
      </p:graphicFrame>
      <p:sp>
        <p:nvSpPr>
          <p:cNvPr id="3" name="灯片编号占位符 2">
            <a:extLst>
              <a:ext uri="{FF2B5EF4-FFF2-40B4-BE49-F238E27FC236}">
                <a16:creationId xmlns:a16="http://schemas.microsoft.com/office/drawing/2014/main" id="{F2BF0B08-473D-459D-B25A-BD68126D4584}"/>
              </a:ext>
            </a:extLst>
          </p:cNvPr>
          <p:cNvSpPr>
            <a:spLocks noGrp="1"/>
          </p:cNvSpPr>
          <p:nvPr>
            <p:ph type="sldNum" sz="quarter" idx="12"/>
          </p:nvPr>
        </p:nvSpPr>
        <p:spPr/>
        <p:txBody>
          <a:bodyPr/>
          <a:lstStyle/>
          <a:p>
            <a:fld id="{91F2D4EF-46D4-4764-B373-FC59CD1D281E}" type="slidenum">
              <a:rPr lang="zh-CN" altLang="en-US" smtClean="0"/>
              <a:t>95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Box 29"/>
          <p:cNvSpPr txBox="1">
            <a:spLocks noChangeArrowheads="1"/>
          </p:cNvSpPr>
          <p:nvPr/>
        </p:nvSpPr>
        <p:spPr bwMode="auto">
          <a:xfrm>
            <a:off x="3616310" y="604541"/>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206.0.64.0/18</a:t>
            </a:r>
          </a:p>
        </p:txBody>
      </p:sp>
      <p:grpSp>
        <p:nvGrpSpPr>
          <p:cNvPr id="64" name="组合 63"/>
          <p:cNvGrpSpPr/>
          <p:nvPr/>
        </p:nvGrpSpPr>
        <p:grpSpPr>
          <a:xfrm>
            <a:off x="581226" y="4099733"/>
            <a:ext cx="10923589" cy="1659234"/>
            <a:chOff x="612315" y="5299868"/>
            <a:chExt cx="4015669" cy="2560704"/>
          </a:xfrm>
        </p:grpSpPr>
        <p:sp>
          <p:nvSpPr>
            <p:cNvPr id="65" name="矩形: 圆角 47"/>
            <p:cNvSpPr/>
            <p:nvPr/>
          </p:nvSpPr>
          <p:spPr>
            <a:xfrm>
              <a:off x="612315" y="5299868"/>
              <a:ext cx="4015669" cy="2304001"/>
            </a:xfrm>
            <a:prstGeom prst="roundRect">
              <a:avLst>
                <a:gd name="adj" fmla="val 7327"/>
              </a:avLst>
            </a:prstGeom>
            <a:solidFill>
              <a:srgbClr val="00B0F0">
                <a:alpha val="18000"/>
              </a:srgbClr>
            </a:solidFill>
            <a:ln>
              <a:no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66" name="Text Box 79"/>
            <p:cNvSpPr txBox="1">
              <a:spLocks noChangeArrowheads="1"/>
            </p:cNvSpPr>
            <p:nvPr/>
          </p:nvSpPr>
          <p:spPr bwMode="auto">
            <a:xfrm>
              <a:off x="641099" y="5438108"/>
              <a:ext cx="3894324" cy="24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这个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ISP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共有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64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个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C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类网络（为什么？）。如果不采用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CIDR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技术，则在与该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ISP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的路由器交换路由信息的每一个路由器的路由表中，就需要有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64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个项目。但采用地址聚合后，只需用路由聚合后的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个项目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206.0.64.0/18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就能找到该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ISP</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p>
          </p:txBody>
        </p:sp>
      </p:grpSp>
      <p:grpSp>
        <p:nvGrpSpPr>
          <p:cNvPr id="59" name="组合 58"/>
          <p:cNvGrpSpPr/>
          <p:nvPr/>
        </p:nvGrpSpPr>
        <p:grpSpPr>
          <a:xfrm>
            <a:off x="1886296" y="363538"/>
            <a:ext cx="8640762" cy="3065462"/>
            <a:chOff x="266187" y="393694"/>
            <a:chExt cx="8640762" cy="3065462"/>
          </a:xfrm>
        </p:grpSpPr>
        <p:grpSp>
          <p:nvGrpSpPr>
            <p:cNvPr id="60" name="Group 5"/>
            <p:cNvGrpSpPr/>
            <p:nvPr/>
          </p:nvGrpSpPr>
          <p:grpSpPr bwMode="auto">
            <a:xfrm>
              <a:off x="416999" y="739769"/>
              <a:ext cx="1427163" cy="696912"/>
              <a:chOff x="2592" y="1200"/>
              <a:chExt cx="2400" cy="1584"/>
            </a:xfrm>
          </p:grpSpPr>
          <p:grpSp>
            <p:nvGrpSpPr>
              <p:cNvPr id="97" name="Group 6"/>
              <p:cNvGrpSpPr/>
              <p:nvPr/>
            </p:nvGrpSpPr>
            <p:grpSpPr bwMode="auto">
              <a:xfrm>
                <a:off x="2606" y="1231"/>
                <a:ext cx="2386" cy="1553"/>
                <a:chOff x="3134" y="1375"/>
                <a:chExt cx="2386" cy="1553"/>
              </a:xfrm>
            </p:grpSpPr>
            <p:sp>
              <p:nvSpPr>
                <p:cNvPr id="160" name="Oval 7"/>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1" name="Oval 8"/>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2" name="Oval 9"/>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3" name="Oval 10"/>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4" name="Oval 11"/>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5" name="Oval 12"/>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6" name="Oval 13"/>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7" name="Oval 14"/>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8" name="Oval 15"/>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98" name="Oval 16"/>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99" name="Oval 17"/>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0" name="Oval 18"/>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1" name="Oval 19"/>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1" name="Oval 20"/>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6" name="Oval 21"/>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7" name="Oval 22"/>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8" name="Oval 23"/>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9" name="Oval 24"/>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61" name="Text Box 25"/>
            <p:cNvSpPr txBox="1">
              <a:spLocks noChangeArrowheads="1"/>
            </p:cNvSpPr>
            <p:nvPr/>
          </p:nvSpPr>
          <p:spPr bwMode="auto">
            <a:xfrm>
              <a:off x="640837" y="841369"/>
              <a:ext cx="1054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因特网</a:t>
              </a:r>
            </a:p>
          </p:txBody>
        </p:sp>
        <p:sp>
          <p:nvSpPr>
            <p:cNvPr id="62" name="Oval 26"/>
            <p:cNvSpPr>
              <a:spLocks noChangeArrowheads="1"/>
            </p:cNvSpPr>
            <p:nvPr/>
          </p:nvSpPr>
          <p:spPr bwMode="auto">
            <a:xfrm>
              <a:off x="3645974" y="600069"/>
              <a:ext cx="2481263" cy="906462"/>
            </a:xfrm>
            <a:prstGeom prst="ellipse">
              <a:avLst/>
            </a:prstGeom>
            <a:solidFill>
              <a:srgbClr val="009FF6"/>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63" name="Oval 27"/>
            <p:cNvSpPr>
              <a:spLocks noChangeArrowheads="1"/>
            </p:cNvSpPr>
            <p:nvPr/>
          </p:nvSpPr>
          <p:spPr bwMode="auto">
            <a:xfrm>
              <a:off x="4183746" y="751712"/>
              <a:ext cx="1579563" cy="628650"/>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67" name="Text Box 28"/>
            <p:cNvSpPr txBox="1">
              <a:spLocks noChangeArrowheads="1"/>
            </p:cNvSpPr>
            <p:nvPr/>
          </p:nvSpPr>
          <p:spPr bwMode="auto">
            <a:xfrm>
              <a:off x="4130686" y="877630"/>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206.0.68.0/22</a:t>
              </a:r>
            </a:p>
          </p:txBody>
        </p:sp>
        <p:sp>
          <p:nvSpPr>
            <p:cNvPr id="69" name="AutoShape 30"/>
            <p:cNvSpPr>
              <a:spLocks noChangeArrowheads="1"/>
            </p:cNvSpPr>
            <p:nvPr/>
          </p:nvSpPr>
          <p:spPr bwMode="auto">
            <a:xfrm>
              <a:off x="1920362" y="965194"/>
              <a:ext cx="1652587" cy="209550"/>
            </a:xfrm>
            <a:prstGeom prst="leftArrow">
              <a:avLst>
                <a:gd name="adj1" fmla="val 50000"/>
                <a:gd name="adj2" fmla="val 197159"/>
              </a:avLst>
            </a:prstGeom>
            <a:solidFill>
              <a:schemeClr val="hlink"/>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0" name="Text Box 31"/>
            <p:cNvSpPr txBox="1">
              <a:spLocks noChangeArrowheads="1"/>
            </p:cNvSpPr>
            <p:nvPr/>
          </p:nvSpPr>
          <p:spPr bwMode="auto">
            <a:xfrm>
              <a:off x="3498337" y="393694"/>
              <a:ext cx="66236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2270" b="1" u="none">
                  <a:solidFill>
                    <a:srgbClr val="000066"/>
                  </a:solidFill>
                  <a:latin typeface="思源黑体 CN Medium" panose="020B0600000000000000" pitchFamily="34" charset="-122"/>
                  <a:ea typeface="思源黑体 CN Medium" panose="020B0600000000000000" pitchFamily="34" charset="-122"/>
                </a:rPr>
                <a:t>ISP</a:t>
              </a:r>
            </a:p>
          </p:txBody>
        </p:sp>
        <p:sp>
          <p:nvSpPr>
            <p:cNvPr id="71" name="Text Box 32"/>
            <p:cNvSpPr txBox="1">
              <a:spLocks noChangeArrowheads="1"/>
            </p:cNvSpPr>
            <p:nvPr/>
          </p:nvSpPr>
          <p:spPr bwMode="auto">
            <a:xfrm>
              <a:off x="6278049" y="461956"/>
              <a:ext cx="100380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大学 </a:t>
              </a:r>
              <a:r>
                <a:rPr kumimoji="1" lang="en-US" altLang="zh-CN" sz="2270" u="none">
                  <a:solidFill>
                    <a:srgbClr val="000066"/>
                  </a:solidFill>
                  <a:latin typeface="思源黑体 CN Medium" panose="020B0600000000000000" pitchFamily="34" charset="-122"/>
                  <a:ea typeface="思源黑体 CN Medium" panose="020B0600000000000000" pitchFamily="34" charset="-122"/>
                </a:rPr>
                <a:t>X</a:t>
              </a:r>
            </a:p>
          </p:txBody>
        </p:sp>
        <p:sp>
          <p:nvSpPr>
            <p:cNvPr id="72" name="Line 33"/>
            <p:cNvSpPr>
              <a:spLocks noChangeShapeType="1"/>
            </p:cNvSpPr>
            <p:nvPr/>
          </p:nvSpPr>
          <p:spPr bwMode="auto">
            <a:xfrm flipV="1">
              <a:off x="5676387" y="739769"/>
              <a:ext cx="601662" cy="207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AutoShape 38"/>
            <p:cNvSpPr>
              <a:spLocks noChangeArrowheads="1"/>
            </p:cNvSpPr>
            <p:nvPr/>
          </p:nvSpPr>
          <p:spPr bwMode="auto">
            <a:xfrm rot="1625099">
              <a:off x="5427149" y="1597019"/>
              <a:ext cx="2365375" cy="163512"/>
            </a:xfrm>
            <a:prstGeom prst="leftArrow">
              <a:avLst>
                <a:gd name="adj1" fmla="val 27083"/>
                <a:gd name="adj2" fmla="val 41094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4" name="Oval 39"/>
            <p:cNvSpPr>
              <a:spLocks noChangeArrowheads="1"/>
            </p:cNvSpPr>
            <p:nvPr/>
          </p:nvSpPr>
          <p:spPr bwMode="auto">
            <a:xfrm>
              <a:off x="7028937" y="2133594"/>
              <a:ext cx="1878012"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5" name="Text Box 40"/>
            <p:cNvSpPr txBox="1">
              <a:spLocks noChangeArrowheads="1"/>
            </p:cNvSpPr>
            <p:nvPr/>
          </p:nvSpPr>
          <p:spPr bwMode="auto">
            <a:xfrm>
              <a:off x="7196738" y="2392679"/>
              <a:ext cx="154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206.0.71.192/26</a:t>
              </a:r>
            </a:p>
          </p:txBody>
        </p:sp>
        <p:sp>
          <p:nvSpPr>
            <p:cNvPr id="76" name="AutoShape 41"/>
            <p:cNvSpPr>
              <a:spLocks noChangeArrowheads="1"/>
            </p:cNvSpPr>
            <p:nvPr/>
          </p:nvSpPr>
          <p:spPr bwMode="auto">
            <a:xfrm rot="8870696">
              <a:off x="1964812" y="1687506"/>
              <a:ext cx="2527300" cy="174625"/>
            </a:xfrm>
            <a:prstGeom prst="leftArrow">
              <a:avLst>
                <a:gd name="adj1" fmla="val 27083"/>
                <a:gd name="adj2" fmla="val 41113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7" name="Oval 42"/>
            <p:cNvSpPr>
              <a:spLocks noChangeArrowheads="1"/>
            </p:cNvSpPr>
            <p:nvPr/>
          </p:nvSpPr>
          <p:spPr bwMode="auto">
            <a:xfrm>
              <a:off x="266187" y="2133594"/>
              <a:ext cx="2254250"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8" name="Text Box 43"/>
            <p:cNvSpPr txBox="1">
              <a:spLocks noChangeArrowheads="1"/>
            </p:cNvSpPr>
            <p:nvPr/>
          </p:nvSpPr>
          <p:spPr bwMode="auto">
            <a:xfrm>
              <a:off x="660816" y="2395531"/>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206.0.68.128/25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206.0.69.128/25</a:t>
              </a:r>
            </a:p>
          </p:txBody>
        </p:sp>
        <p:sp>
          <p:nvSpPr>
            <p:cNvPr id="79" name="AutoShape 44"/>
            <p:cNvSpPr>
              <a:spLocks noChangeArrowheads="1"/>
            </p:cNvSpPr>
            <p:nvPr/>
          </p:nvSpPr>
          <p:spPr bwMode="auto">
            <a:xfrm rot="7490917">
              <a:off x="3273706" y="1896262"/>
              <a:ext cx="2025650" cy="179387"/>
            </a:xfrm>
            <a:prstGeom prst="leftArrow">
              <a:avLst>
                <a:gd name="adj1" fmla="val 27083"/>
                <a:gd name="adj2" fmla="val 320778"/>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0" name="Oval 45"/>
            <p:cNvSpPr>
              <a:spLocks noChangeArrowheads="1"/>
            </p:cNvSpPr>
            <p:nvPr/>
          </p:nvSpPr>
          <p:spPr bwMode="auto">
            <a:xfrm>
              <a:off x="2671249" y="2133594"/>
              <a:ext cx="2252663"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1" name="Text Box 46"/>
            <p:cNvSpPr txBox="1">
              <a:spLocks noChangeArrowheads="1"/>
            </p:cNvSpPr>
            <p:nvPr/>
          </p:nvSpPr>
          <p:spPr bwMode="auto">
            <a:xfrm>
              <a:off x="3045028" y="2418865"/>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206.0.70.64/26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206.0.70.192/26</a:t>
              </a:r>
            </a:p>
          </p:txBody>
        </p:sp>
        <p:sp>
          <p:nvSpPr>
            <p:cNvPr id="82" name="Rectangle 47"/>
            <p:cNvSpPr>
              <a:spLocks noChangeArrowheads="1"/>
            </p:cNvSpPr>
            <p:nvPr/>
          </p:nvSpPr>
          <p:spPr bwMode="auto">
            <a:xfrm>
              <a:off x="3572949" y="1863719"/>
              <a:ext cx="127635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3" name="Text Box 48"/>
            <p:cNvSpPr txBox="1">
              <a:spLocks noChangeArrowheads="1"/>
            </p:cNvSpPr>
            <p:nvPr/>
          </p:nvSpPr>
          <p:spPr bwMode="auto">
            <a:xfrm>
              <a:off x="3498337"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206.0.70.0/24</a:t>
              </a:r>
            </a:p>
          </p:txBody>
        </p:sp>
        <p:sp>
          <p:nvSpPr>
            <p:cNvPr id="84" name="AutoShape 49"/>
            <p:cNvSpPr>
              <a:spLocks noChangeArrowheads="1"/>
            </p:cNvSpPr>
            <p:nvPr/>
          </p:nvSpPr>
          <p:spPr bwMode="auto">
            <a:xfrm rot="14362323" flipH="1">
              <a:off x="4696899" y="1943094"/>
              <a:ext cx="2025650" cy="177800"/>
            </a:xfrm>
            <a:prstGeom prst="leftArrow">
              <a:avLst>
                <a:gd name="adj1" fmla="val 27083"/>
                <a:gd name="adj2" fmla="val 323642"/>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5" name="Rectangle 50"/>
            <p:cNvSpPr>
              <a:spLocks noChangeArrowheads="1"/>
            </p:cNvSpPr>
            <p:nvPr/>
          </p:nvSpPr>
          <p:spPr bwMode="auto">
            <a:xfrm>
              <a:off x="5150924" y="1881181"/>
              <a:ext cx="1266825" cy="173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6" name="Text Box 51"/>
            <p:cNvSpPr txBox="1">
              <a:spLocks noChangeArrowheads="1"/>
            </p:cNvSpPr>
            <p:nvPr/>
          </p:nvSpPr>
          <p:spPr bwMode="auto">
            <a:xfrm>
              <a:off x="5074724" y="1770056"/>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206.0.71.0/25</a:t>
              </a:r>
            </a:p>
          </p:txBody>
        </p:sp>
        <p:sp>
          <p:nvSpPr>
            <p:cNvPr id="87" name="Oval 52"/>
            <p:cNvSpPr>
              <a:spLocks noChangeArrowheads="1"/>
            </p:cNvSpPr>
            <p:nvPr/>
          </p:nvSpPr>
          <p:spPr bwMode="auto">
            <a:xfrm>
              <a:off x="5001699" y="2133594"/>
              <a:ext cx="1878013"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8" name="Text Box 53"/>
            <p:cNvSpPr txBox="1">
              <a:spLocks noChangeArrowheads="1"/>
            </p:cNvSpPr>
            <p:nvPr/>
          </p:nvSpPr>
          <p:spPr bwMode="auto">
            <a:xfrm>
              <a:off x="5220796" y="2421720"/>
              <a:ext cx="143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206.0.71.64/26</a:t>
              </a:r>
            </a:p>
          </p:txBody>
        </p:sp>
        <p:sp>
          <p:nvSpPr>
            <p:cNvPr id="89" name="Rectangle 54"/>
            <p:cNvSpPr>
              <a:spLocks noChangeArrowheads="1"/>
            </p:cNvSpPr>
            <p:nvPr/>
          </p:nvSpPr>
          <p:spPr bwMode="auto">
            <a:xfrm>
              <a:off x="7028937" y="1855781"/>
              <a:ext cx="1493837"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90" name="Text Box 55"/>
            <p:cNvSpPr txBox="1">
              <a:spLocks noChangeArrowheads="1"/>
            </p:cNvSpPr>
            <p:nvPr/>
          </p:nvSpPr>
          <p:spPr bwMode="auto">
            <a:xfrm>
              <a:off x="6952737" y="1727194"/>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206.0.71.128/25</a:t>
              </a:r>
            </a:p>
          </p:txBody>
        </p:sp>
        <p:sp>
          <p:nvSpPr>
            <p:cNvPr id="91" name="Rectangle 56"/>
            <p:cNvSpPr>
              <a:spLocks noChangeArrowheads="1"/>
            </p:cNvSpPr>
            <p:nvPr/>
          </p:nvSpPr>
          <p:spPr bwMode="auto">
            <a:xfrm>
              <a:off x="1994974" y="1855781"/>
              <a:ext cx="1266825"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92" name="Text Box 57"/>
            <p:cNvSpPr txBox="1">
              <a:spLocks noChangeArrowheads="1"/>
            </p:cNvSpPr>
            <p:nvPr/>
          </p:nvSpPr>
          <p:spPr bwMode="auto">
            <a:xfrm>
              <a:off x="1918774"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206.0.68.0/23</a:t>
              </a:r>
            </a:p>
          </p:txBody>
        </p:sp>
        <p:sp>
          <p:nvSpPr>
            <p:cNvPr id="93" name="Text Box 34"/>
            <p:cNvSpPr txBox="1">
              <a:spLocks noChangeArrowheads="1"/>
            </p:cNvSpPr>
            <p:nvPr/>
          </p:nvSpPr>
          <p:spPr bwMode="auto">
            <a:xfrm>
              <a:off x="993636" y="2146870"/>
              <a:ext cx="669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一系</a:t>
              </a:r>
            </a:p>
          </p:txBody>
        </p:sp>
        <p:sp>
          <p:nvSpPr>
            <p:cNvPr id="94" name="Text Box 35"/>
            <p:cNvSpPr txBox="1">
              <a:spLocks noChangeArrowheads="1"/>
            </p:cNvSpPr>
            <p:nvPr/>
          </p:nvSpPr>
          <p:spPr bwMode="auto">
            <a:xfrm>
              <a:off x="3470359" y="2129777"/>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二系</a:t>
              </a:r>
            </a:p>
          </p:txBody>
        </p:sp>
        <p:sp>
          <p:nvSpPr>
            <p:cNvPr id="95" name="Text Box 36"/>
            <p:cNvSpPr txBox="1">
              <a:spLocks noChangeArrowheads="1"/>
            </p:cNvSpPr>
            <p:nvPr/>
          </p:nvSpPr>
          <p:spPr bwMode="auto">
            <a:xfrm>
              <a:off x="5606536" y="2131030"/>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三系</a:t>
              </a:r>
            </a:p>
          </p:txBody>
        </p:sp>
        <p:sp>
          <p:nvSpPr>
            <p:cNvPr id="96" name="Text Box 37"/>
            <p:cNvSpPr txBox="1">
              <a:spLocks noChangeArrowheads="1"/>
            </p:cNvSpPr>
            <p:nvPr/>
          </p:nvSpPr>
          <p:spPr bwMode="auto">
            <a:xfrm>
              <a:off x="7633774" y="2137094"/>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四系</a:t>
              </a:r>
            </a:p>
          </p:txBody>
        </p:sp>
      </p:grpSp>
      <p:sp>
        <p:nvSpPr>
          <p:cNvPr id="2" name="灯片编号占位符 1">
            <a:extLst>
              <a:ext uri="{FF2B5EF4-FFF2-40B4-BE49-F238E27FC236}">
                <a16:creationId xmlns:a16="http://schemas.microsoft.com/office/drawing/2014/main" id="{247A7033-C7AB-4924-8BE0-231CA520A06A}"/>
              </a:ext>
            </a:extLst>
          </p:cNvPr>
          <p:cNvSpPr>
            <a:spLocks noGrp="1"/>
          </p:cNvSpPr>
          <p:nvPr>
            <p:ph type="sldNum" sz="quarter" idx="12"/>
          </p:nvPr>
        </p:nvSpPr>
        <p:spPr/>
        <p:txBody>
          <a:bodyPr/>
          <a:lstStyle/>
          <a:p>
            <a:fld id="{91F2D4EF-46D4-4764-B373-FC59CD1D281E}" type="slidenum">
              <a:rPr lang="zh-CN" altLang="en-US" smtClean="0"/>
              <a:t>96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35" presetClass="emph" presetSubtype="0" repeatCount="2000" fill="hold" grpId="0" nodeType="afterEffect">
                                  <p:stCondLst>
                                    <p:cond delay="500"/>
                                  </p:stCondLst>
                                  <p:childTnLst>
                                    <p:anim calcmode="discrete" valueType="str">
                                      <p:cBhvr>
                                        <p:cTn id="10" dur="1000" fill="hold"/>
                                        <p:tgtEl>
                                          <p:spTgt spid="1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820D88D2-C916-47FE-8B4D-0F5AA2ACC28B}"/>
              </a:ext>
            </a:extLst>
          </p:cNvPr>
          <p:cNvSpPr>
            <a:spLocks noGrp="1" noChangeArrowheads="1"/>
          </p:cNvSpPr>
          <p:nvPr>
            <p:ph type="title"/>
          </p:nvPr>
        </p:nvSpPr>
        <p:spPr>
          <a:xfrm>
            <a:off x="2057401" y="517526"/>
            <a:ext cx="8316913" cy="608013"/>
          </a:xfrm>
        </p:spPr>
        <p:txBody>
          <a:bodyPr/>
          <a:lstStyle/>
          <a:p>
            <a:r>
              <a:rPr lang="zh-CN" altLang="en-US" sz="2800" dirty="0"/>
              <a:t>层次编址好处：路由聚合</a:t>
            </a:r>
            <a:endParaRPr lang="en-US" altLang="zh-CN" dirty="0"/>
          </a:p>
        </p:txBody>
      </p:sp>
      <p:sp>
        <p:nvSpPr>
          <p:cNvPr id="125955" name="Freeform 3">
            <a:extLst>
              <a:ext uri="{FF2B5EF4-FFF2-40B4-BE49-F238E27FC236}">
                <a16:creationId xmlns:a16="http://schemas.microsoft.com/office/drawing/2014/main" id="{569D5EC4-3A20-44CC-A67C-25570E57823A}"/>
              </a:ext>
            </a:extLst>
          </p:cNvPr>
          <p:cNvSpPr>
            <a:spLocks/>
          </p:cNvSpPr>
          <p:nvPr/>
        </p:nvSpPr>
        <p:spPr bwMode="auto">
          <a:xfrm>
            <a:off x="6354763" y="4186239"/>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56" name="Line 4">
            <a:extLst>
              <a:ext uri="{FF2B5EF4-FFF2-40B4-BE49-F238E27FC236}">
                <a16:creationId xmlns:a16="http://schemas.microsoft.com/office/drawing/2014/main" id="{01FD86CD-96DB-48F9-B4CA-8503C6259A6E}"/>
              </a:ext>
            </a:extLst>
          </p:cNvPr>
          <p:cNvSpPr>
            <a:spLocks noChangeShapeType="1"/>
          </p:cNvSpPr>
          <p:nvPr/>
        </p:nvSpPr>
        <p:spPr bwMode="auto">
          <a:xfrm flipV="1">
            <a:off x="4011613" y="4462463"/>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7" name="Line 5">
            <a:extLst>
              <a:ext uri="{FF2B5EF4-FFF2-40B4-BE49-F238E27FC236}">
                <a16:creationId xmlns:a16="http://schemas.microsoft.com/office/drawing/2014/main" id="{288F6E87-8C25-4714-B59C-35E6245AB570}"/>
              </a:ext>
            </a:extLst>
          </p:cNvPr>
          <p:cNvSpPr>
            <a:spLocks noChangeShapeType="1"/>
          </p:cNvSpPr>
          <p:nvPr/>
        </p:nvSpPr>
        <p:spPr bwMode="auto">
          <a:xfrm>
            <a:off x="4040189" y="3833813"/>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8" name="Line 6">
            <a:extLst>
              <a:ext uri="{FF2B5EF4-FFF2-40B4-BE49-F238E27FC236}">
                <a16:creationId xmlns:a16="http://schemas.microsoft.com/office/drawing/2014/main" id="{235476C1-76C3-483E-9F7E-DED903FE624A}"/>
              </a:ext>
            </a:extLst>
          </p:cNvPr>
          <p:cNvSpPr>
            <a:spLocks noChangeShapeType="1"/>
          </p:cNvSpPr>
          <p:nvPr/>
        </p:nvSpPr>
        <p:spPr bwMode="auto">
          <a:xfrm>
            <a:off x="4106864" y="3052763"/>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9" name="Freeform 7">
            <a:extLst>
              <a:ext uri="{FF2B5EF4-FFF2-40B4-BE49-F238E27FC236}">
                <a16:creationId xmlns:a16="http://schemas.microsoft.com/office/drawing/2014/main" id="{378388CA-FA20-4A7D-B649-BCFDF7BEAFC2}"/>
              </a:ext>
            </a:extLst>
          </p:cNvPr>
          <p:cNvSpPr>
            <a:spLocks/>
          </p:cNvSpPr>
          <p:nvPr/>
        </p:nvSpPr>
        <p:spPr bwMode="auto">
          <a:xfrm>
            <a:off x="4752975" y="3632200"/>
            <a:ext cx="1773238" cy="979488"/>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60" name="Text Box 8">
            <a:extLst>
              <a:ext uri="{FF2B5EF4-FFF2-40B4-BE49-F238E27FC236}">
                <a16:creationId xmlns:a16="http://schemas.microsoft.com/office/drawing/2014/main" id="{E8105E02-D7A0-4FFC-B8CB-A8EBDB151A43}"/>
              </a:ext>
            </a:extLst>
          </p:cNvPr>
          <p:cNvSpPr txBox="1">
            <a:spLocks noChangeArrowheads="1"/>
          </p:cNvSpPr>
          <p:nvPr/>
        </p:nvSpPr>
        <p:spPr bwMode="auto">
          <a:xfrm>
            <a:off x="6586538" y="3362326"/>
            <a:ext cx="1837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a:t>
            </a:r>
            <a:r>
              <a:rPr lang="en-US" altLang="zh-CN" sz="1400" u="none">
                <a:latin typeface="Comic Sans MS" panose="030F0702030302020204" pitchFamily="66" charset="0"/>
              </a:rPr>
              <a:t>Send me anything</a:t>
            </a:r>
          </a:p>
          <a:p>
            <a:r>
              <a:rPr lang="en-US" altLang="zh-CN" sz="1400" u="none">
                <a:latin typeface="Comic Sans MS" panose="030F0702030302020204" pitchFamily="66" charset="0"/>
              </a:rPr>
              <a:t>with addresses </a:t>
            </a:r>
          </a:p>
          <a:p>
            <a:r>
              <a:rPr lang="en-US" altLang="zh-CN" sz="1400" u="none">
                <a:latin typeface="Comic Sans MS" panose="030F0702030302020204" pitchFamily="66" charset="0"/>
              </a:rPr>
              <a:t>beginning </a:t>
            </a:r>
          </a:p>
          <a:p>
            <a:r>
              <a:rPr lang="en-US" altLang="zh-CN" sz="1400" u="none">
                <a:latin typeface="Comic Sans MS" panose="030F0702030302020204" pitchFamily="66" charset="0"/>
              </a:rPr>
              <a:t>200.23.16.0/20”</a:t>
            </a:r>
          </a:p>
        </p:txBody>
      </p:sp>
      <p:grpSp>
        <p:nvGrpSpPr>
          <p:cNvPr id="125961" name="Group 9">
            <a:extLst>
              <a:ext uri="{FF2B5EF4-FFF2-40B4-BE49-F238E27FC236}">
                <a16:creationId xmlns:a16="http://schemas.microsoft.com/office/drawing/2014/main" id="{6A095452-2CD2-432A-ABC6-3A3503F43CC5}"/>
              </a:ext>
            </a:extLst>
          </p:cNvPr>
          <p:cNvGrpSpPr>
            <a:grpSpLocks/>
          </p:cNvGrpSpPr>
          <p:nvPr/>
        </p:nvGrpSpPr>
        <p:grpSpPr bwMode="auto">
          <a:xfrm>
            <a:off x="1938339" y="2825751"/>
            <a:ext cx="2338387" cy="404813"/>
            <a:chOff x="1004" y="1639"/>
            <a:chExt cx="1473" cy="255"/>
          </a:xfrm>
        </p:grpSpPr>
        <p:sp>
          <p:nvSpPr>
            <p:cNvPr id="125988" name="Freeform 10">
              <a:extLst>
                <a:ext uri="{FF2B5EF4-FFF2-40B4-BE49-F238E27FC236}">
                  <a16:creationId xmlns:a16="http://schemas.microsoft.com/office/drawing/2014/main" id="{F4A10ABF-86F7-4873-91A6-6AE3C2EBD9BE}"/>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9" name="Text Box 11">
              <a:extLst>
                <a:ext uri="{FF2B5EF4-FFF2-40B4-BE49-F238E27FC236}">
                  <a16:creationId xmlns:a16="http://schemas.microsoft.com/office/drawing/2014/main" id="{DC27CE21-FE30-456C-831C-BADC3B883D61}"/>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200.23.16.0/23</a:t>
              </a:r>
              <a:endParaRPr lang="en-US" altLang="zh-CN" u="none">
                <a:latin typeface="Comic Sans MS" panose="030F0702030302020204" pitchFamily="66" charset="0"/>
              </a:endParaRPr>
            </a:p>
          </p:txBody>
        </p:sp>
      </p:grpSp>
      <p:grpSp>
        <p:nvGrpSpPr>
          <p:cNvPr id="125962" name="Group 12">
            <a:extLst>
              <a:ext uri="{FF2B5EF4-FFF2-40B4-BE49-F238E27FC236}">
                <a16:creationId xmlns:a16="http://schemas.microsoft.com/office/drawing/2014/main" id="{E5D7436F-1D9A-4BEC-8C83-D933D7E25B4F}"/>
              </a:ext>
            </a:extLst>
          </p:cNvPr>
          <p:cNvGrpSpPr>
            <a:grpSpLocks/>
          </p:cNvGrpSpPr>
          <p:nvPr/>
        </p:nvGrpSpPr>
        <p:grpSpPr bwMode="auto">
          <a:xfrm>
            <a:off x="1966914" y="3416301"/>
            <a:ext cx="2338387" cy="404813"/>
            <a:chOff x="1004" y="1639"/>
            <a:chExt cx="1473" cy="255"/>
          </a:xfrm>
        </p:grpSpPr>
        <p:sp>
          <p:nvSpPr>
            <p:cNvPr id="125986" name="Freeform 13">
              <a:extLst>
                <a:ext uri="{FF2B5EF4-FFF2-40B4-BE49-F238E27FC236}">
                  <a16:creationId xmlns:a16="http://schemas.microsoft.com/office/drawing/2014/main" id="{368BCEC9-C030-45D0-BB07-3D4512F8FB1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7" name="Text Box 14">
              <a:extLst>
                <a:ext uri="{FF2B5EF4-FFF2-40B4-BE49-F238E27FC236}">
                  <a16:creationId xmlns:a16="http://schemas.microsoft.com/office/drawing/2014/main" id="{89561659-927D-44D5-AF1E-75A7CB50EA65}"/>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200.23.18.0/23</a:t>
              </a:r>
              <a:endParaRPr lang="en-US" altLang="zh-CN" u="none">
                <a:latin typeface="Comic Sans MS" panose="030F0702030302020204" pitchFamily="66" charset="0"/>
              </a:endParaRPr>
            </a:p>
          </p:txBody>
        </p:sp>
      </p:grpSp>
      <p:grpSp>
        <p:nvGrpSpPr>
          <p:cNvPr id="125963" name="Group 15">
            <a:extLst>
              <a:ext uri="{FF2B5EF4-FFF2-40B4-BE49-F238E27FC236}">
                <a16:creationId xmlns:a16="http://schemas.microsoft.com/office/drawing/2014/main" id="{274814BF-ECEE-4AAF-8FBF-9DF60F31EF09}"/>
              </a:ext>
            </a:extLst>
          </p:cNvPr>
          <p:cNvGrpSpPr>
            <a:grpSpLocks/>
          </p:cNvGrpSpPr>
          <p:nvPr/>
        </p:nvGrpSpPr>
        <p:grpSpPr bwMode="auto">
          <a:xfrm>
            <a:off x="1881189" y="4835526"/>
            <a:ext cx="2338387" cy="404813"/>
            <a:chOff x="1004" y="1639"/>
            <a:chExt cx="1473" cy="255"/>
          </a:xfrm>
        </p:grpSpPr>
        <p:sp>
          <p:nvSpPr>
            <p:cNvPr id="125984" name="Freeform 16">
              <a:extLst>
                <a:ext uri="{FF2B5EF4-FFF2-40B4-BE49-F238E27FC236}">
                  <a16:creationId xmlns:a16="http://schemas.microsoft.com/office/drawing/2014/main" id="{389EA469-1EAF-44B4-9A7A-1FA681D2CA3E}"/>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5" name="Text Box 17">
              <a:extLst>
                <a:ext uri="{FF2B5EF4-FFF2-40B4-BE49-F238E27FC236}">
                  <a16:creationId xmlns:a16="http://schemas.microsoft.com/office/drawing/2014/main" id="{64A70D04-0679-4FA2-9499-903552B464DD}"/>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200.23.30.0/23</a:t>
              </a:r>
              <a:endParaRPr lang="en-US" altLang="zh-CN" u="none">
                <a:latin typeface="Comic Sans MS" panose="030F0702030302020204" pitchFamily="66" charset="0"/>
              </a:endParaRPr>
            </a:p>
          </p:txBody>
        </p:sp>
      </p:grpSp>
      <p:sp>
        <p:nvSpPr>
          <p:cNvPr id="125964" name="Text Box 18">
            <a:extLst>
              <a:ext uri="{FF2B5EF4-FFF2-40B4-BE49-F238E27FC236}">
                <a16:creationId xmlns:a16="http://schemas.microsoft.com/office/drawing/2014/main" id="{014533D2-B978-41A5-9996-F16BB6CFF333}"/>
              </a:ext>
            </a:extLst>
          </p:cNvPr>
          <p:cNvSpPr txBox="1">
            <a:spLocks noChangeArrowheads="1"/>
          </p:cNvSpPr>
          <p:nvPr/>
        </p:nvSpPr>
        <p:spPr bwMode="auto">
          <a:xfrm>
            <a:off x="4786314" y="4067175"/>
            <a:ext cx="1646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Fly-By-Night-ISP</a:t>
            </a:r>
            <a:endParaRPr lang="en-US" altLang="zh-CN" u="none">
              <a:latin typeface="Comic Sans MS" panose="030F0702030302020204" pitchFamily="66" charset="0"/>
            </a:endParaRPr>
          </a:p>
        </p:txBody>
      </p:sp>
      <p:sp>
        <p:nvSpPr>
          <p:cNvPr id="125965" name="Freeform 19">
            <a:extLst>
              <a:ext uri="{FF2B5EF4-FFF2-40B4-BE49-F238E27FC236}">
                <a16:creationId xmlns:a16="http://schemas.microsoft.com/office/drawing/2014/main" id="{AAE3EA5E-5BDF-4A03-8B3D-C342E19EBA36}"/>
              </a:ext>
            </a:extLst>
          </p:cNvPr>
          <p:cNvSpPr>
            <a:spLocks/>
          </p:cNvSpPr>
          <p:nvPr/>
        </p:nvSpPr>
        <p:spPr bwMode="auto">
          <a:xfrm>
            <a:off x="8348663" y="3251200"/>
            <a:ext cx="730250" cy="2535238"/>
          </a:xfrm>
          <a:custGeom>
            <a:avLst/>
            <a:gdLst>
              <a:gd name="T0" fmla="*/ 2147483646 w 460"/>
              <a:gd name="T1" fmla="*/ 2147483646 h 1597"/>
              <a:gd name="T2" fmla="*/ 2147483646 w 460"/>
              <a:gd name="T3" fmla="*/ 2147483646 h 1597"/>
              <a:gd name="T4" fmla="*/ 2147483646 w 460"/>
              <a:gd name="T5" fmla="*/ 2147483646 h 1597"/>
              <a:gd name="T6" fmla="*/ 2147483646 w 460"/>
              <a:gd name="T7" fmla="*/ 2147483646 h 1597"/>
              <a:gd name="T8" fmla="*/ 2147483646 w 460"/>
              <a:gd name="T9" fmla="*/ 2147483646 h 1597"/>
              <a:gd name="T10" fmla="*/ 2147483646 w 460"/>
              <a:gd name="T11" fmla="*/ 2147483646 h 1597"/>
              <a:gd name="T12" fmla="*/ 2147483646 w 460"/>
              <a:gd name="T13" fmla="*/ 2147483646 h 1597"/>
              <a:gd name="T14" fmla="*/ 2147483646 w 460"/>
              <a:gd name="T15" fmla="*/ 2147483646 h 1597"/>
              <a:gd name="T16" fmla="*/ 2147483646 w 460"/>
              <a:gd name="T17" fmla="*/ 2147483646 h 1597"/>
              <a:gd name="T18" fmla="*/ 2147483646 w 460"/>
              <a:gd name="T19" fmla="*/ 2147483646 h 1597"/>
              <a:gd name="T20" fmla="*/ 2147483646 w 460"/>
              <a:gd name="T21" fmla="*/ 2147483646 h 1597"/>
              <a:gd name="T22" fmla="*/ 2147483646 w 460"/>
              <a:gd name="T23" fmla="*/ 214748364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66" name="Text Box 20">
            <a:extLst>
              <a:ext uri="{FF2B5EF4-FFF2-40B4-BE49-F238E27FC236}">
                <a16:creationId xmlns:a16="http://schemas.microsoft.com/office/drawing/2014/main" id="{0E6291E4-B2A6-481F-B6AD-38A79BA96380}"/>
              </a:ext>
            </a:extLst>
          </p:cNvPr>
          <p:cNvSpPr txBox="1">
            <a:spLocks noChangeArrowheads="1"/>
          </p:cNvSpPr>
          <p:nvPr/>
        </p:nvSpPr>
        <p:spPr bwMode="auto">
          <a:xfrm>
            <a:off x="1938339" y="2571750"/>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0</a:t>
            </a:r>
          </a:p>
        </p:txBody>
      </p:sp>
      <p:sp>
        <p:nvSpPr>
          <p:cNvPr id="125967" name="Text Box 21">
            <a:extLst>
              <a:ext uri="{FF2B5EF4-FFF2-40B4-BE49-F238E27FC236}">
                <a16:creationId xmlns:a16="http://schemas.microsoft.com/office/drawing/2014/main" id="{B597699C-3C10-47F2-9B5E-BB7992EAB002}"/>
              </a:ext>
            </a:extLst>
          </p:cNvPr>
          <p:cNvSpPr txBox="1">
            <a:spLocks noChangeArrowheads="1"/>
          </p:cNvSpPr>
          <p:nvPr/>
        </p:nvSpPr>
        <p:spPr bwMode="auto">
          <a:xfrm>
            <a:off x="1966914" y="4581525"/>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7</a:t>
            </a:r>
          </a:p>
        </p:txBody>
      </p:sp>
      <p:sp>
        <p:nvSpPr>
          <p:cNvPr id="125968" name="Text Box 22">
            <a:extLst>
              <a:ext uri="{FF2B5EF4-FFF2-40B4-BE49-F238E27FC236}">
                <a16:creationId xmlns:a16="http://schemas.microsoft.com/office/drawing/2014/main" id="{B050D50B-AFE6-4222-80F1-11C496A9CBEC}"/>
              </a:ext>
            </a:extLst>
          </p:cNvPr>
          <p:cNvSpPr txBox="1">
            <a:spLocks noChangeArrowheads="1"/>
          </p:cNvSpPr>
          <p:nvPr/>
        </p:nvSpPr>
        <p:spPr bwMode="auto">
          <a:xfrm>
            <a:off x="8586789" y="4391025"/>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Internet</a:t>
            </a:r>
          </a:p>
        </p:txBody>
      </p:sp>
      <p:sp>
        <p:nvSpPr>
          <p:cNvPr id="125969" name="Text Box 23">
            <a:extLst>
              <a:ext uri="{FF2B5EF4-FFF2-40B4-BE49-F238E27FC236}">
                <a16:creationId xmlns:a16="http://schemas.microsoft.com/office/drawing/2014/main" id="{10621632-200A-410F-9E6E-7575434DE76C}"/>
              </a:ext>
            </a:extLst>
          </p:cNvPr>
          <p:cNvSpPr txBox="1">
            <a:spLocks noChangeArrowheads="1"/>
          </p:cNvSpPr>
          <p:nvPr/>
        </p:nvSpPr>
        <p:spPr bwMode="auto">
          <a:xfrm>
            <a:off x="1947863" y="3219450"/>
            <a:ext cx="1376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1</a:t>
            </a:r>
          </a:p>
        </p:txBody>
      </p:sp>
      <p:grpSp>
        <p:nvGrpSpPr>
          <p:cNvPr id="125970" name="Group 24">
            <a:extLst>
              <a:ext uri="{FF2B5EF4-FFF2-40B4-BE49-F238E27FC236}">
                <a16:creationId xmlns:a16="http://schemas.microsoft.com/office/drawing/2014/main" id="{E1099F3D-2ACD-4E58-A1E5-2124D3EE104F}"/>
              </a:ext>
            </a:extLst>
          </p:cNvPr>
          <p:cNvGrpSpPr>
            <a:grpSpLocks/>
          </p:cNvGrpSpPr>
          <p:nvPr/>
        </p:nvGrpSpPr>
        <p:grpSpPr bwMode="auto">
          <a:xfrm>
            <a:off x="1985964" y="4006851"/>
            <a:ext cx="2338387" cy="404813"/>
            <a:chOff x="1004" y="1639"/>
            <a:chExt cx="1473" cy="255"/>
          </a:xfrm>
        </p:grpSpPr>
        <p:sp>
          <p:nvSpPr>
            <p:cNvPr id="125982" name="Freeform 25">
              <a:extLst>
                <a:ext uri="{FF2B5EF4-FFF2-40B4-BE49-F238E27FC236}">
                  <a16:creationId xmlns:a16="http://schemas.microsoft.com/office/drawing/2014/main" id="{B7CDC5BC-506F-4A38-B7FF-E80300B0D1E2}"/>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3" name="Text Box 26">
              <a:extLst>
                <a:ext uri="{FF2B5EF4-FFF2-40B4-BE49-F238E27FC236}">
                  <a16:creationId xmlns:a16="http://schemas.microsoft.com/office/drawing/2014/main" id="{A26E3BD4-3FBC-4BEB-AB7E-E67CEC555B9D}"/>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200.23.20.0/23</a:t>
              </a:r>
              <a:endParaRPr lang="en-US" altLang="zh-CN" u="none">
                <a:latin typeface="Comic Sans MS" panose="030F0702030302020204" pitchFamily="66" charset="0"/>
              </a:endParaRPr>
            </a:p>
          </p:txBody>
        </p:sp>
      </p:grpSp>
      <p:sp>
        <p:nvSpPr>
          <p:cNvPr id="125971" name="Text Box 27">
            <a:extLst>
              <a:ext uri="{FF2B5EF4-FFF2-40B4-BE49-F238E27FC236}">
                <a16:creationId xmlns:a16="http://schemas.microsoft.com/office/drawing/2014/main" id="{1F61D6F2-DB94-472F-BBCD-66A3D94C2FAA}"/>
              </a:ext>
            </a:extLst>
          </p:cNvPr>
          <p:cNvSpPr txBox="1">
            <a:spLocks noChangeArrowheads="1"/>
          </p:cNvSpPr>
          <p:nvPr/>
        </p:nvSpPr>
        <p:spPr bwMode="auto">
          <a:xfrm>
            <a:off x="1966914" y="3810000"/>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2</a:t>
            </a:r>
          </a:p>
        </p:txBody>
      </p:sp>
      <p:grpSp>
        <p:nvGrpSpPr>
          <p:cNvPr id="125972" name="Group 28">
            <a:extLst>
              <a:ext uri="{FF2B5EF4-FFF2-40B4-BE49-F238E27FC236}">
                <a16:creationId xmlns:a16="http://schemas.microsoft.com/office/drawing/2014/main" id="{C7FF529F-676A-4035-ACFC-AEFAB04F0A76}"/>
              </a:ext>
            </a:extLst>
          </p:cNvPr>
          <p:cNvGrpSpPr>
            <a:grpSpLocks/>
          </p:cNvGrpSpPr>
          <p:nvPr/>
        </p:nvGrpSpPr>
        <p:grpSpPr bwMode="auto">
          <a:xfrm>
            <a:off x="3335338" y="4270376"/>
            <a:ext cx="296862" cy="663575"/>
            <a:chOff x="870" y="2945"/>
            <a:chExt cx="187" cy="418"/>
          </a:xfrm>
        </p:grpSpPr>
        <p:sp>
          <p:nvSpPr>
            <p:cNvPr id="125979" name="Text Box 29">
              <a:extLst>
                <a:ext uri="{FF2B5EF4-FFF2-40B4-BE49-F238E27FC236}">
                  <a16:creationId xmlns:a16="http://schemas.microsoft.com/office/drawing/2014/main" id="{17E28A7C-C07A-499C-BB1A-348574961254}"/>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80" name="Text Box 30">
              <a:extLst>
                <a:ext uri="{FF2B5EF4-FFF2-40B4-BE49-F238E27FC236}">
                  <a16:creationId xmlns:a16="http://schemas.microsoft.com/office/drawing/2014/main" id="{BE7474A8-392C-4CE0-B2D8-F24709B63A9C}"/>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81" name="Text Box 31">
              <a:extLst>
                <a:ext uri="{FF2B5EF4-FFF2-40B4-BE49-F238E27FC236}">
                  <a16:creationId xmlns:a16="http://schemas.microsoft.com/office/drawing/2014/main" id="{C0A17822-3862-4BD4-B3BB-DF84CCA3F391}"/>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grpSp>
        <p:nvGrpSpPr>
          <p:cNvPr id="125973" name="Group 32">
            <a:extLst>
              <a:ext uri="{FF2B5EF4-FFF2-40B4-BE49-F238E27FC236}">
                <a16:creationId xmlns:a16="http://schemas.microsoft.com/office/drawing/2014/main" id="{24E2581B-AC30-4B53-A3EC-54A1916A8BB8}"/>
              </a:ext>
            </a:extLst>
          </p:cNvPr>
          <p:cNvGrpSpPr>
            <a:grpSpLocks/>
          </p:cNvGrpSpPr>
          <p:nvPr/>
        </p:nvGrpSpPr>
        <p:grpSpPr bwMode="auto">
          <a:xfrm>
            <a:off x="4364038" y="3975101"/>
            <a:ext cx="296862" cy="663575"/>
            <a:chOff x="870" y="2945"/>
            <a:chExt cx="187" cy="418"/>
          </a:xfrm>
        </p:grpSpPr>
        <p:sp>
          <p:nvSpPr>
            <p:cNvPr id="125976" name="Text Box 33">
              <a:extLst>
                <a:ext uri="{FF2B5EF4-FFF2-40B4-BE49-F238E27FC236}">
                  <a16:creationId xmlns:a16="http://schemas.microsoft.com/office/drawing/2014/main" id="{5C446882-14E1-4818-A8B0-54D9F30E6DFF}"/>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77" name="Text Box 34">
              <a:extLst>
                <a:ext uri="{FF2B5EF4-FFF2-40B4-BE49-F238E27FC236}">
                  <a16:creationId xmlns:a16="http://schemas.microsoft.com/office/drawing/2014/main" id="{ADF4EEDA-FF3F-44C1-B0C9-C9B1CF30C335}"/>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78" name="Text Box 35">
              <a:extLst>
                <a:ext uri="{FF2B5EF4-FFF2-40B4-BE49-F238E27FC236}">
                  <a16:creationId xmlns:a16="http://schemas.microsoft.com/office/drawing/2014/main" id="{A846AA17-280A-41B9-8F93-563A14C04E11}"/>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sp>
        <p:nvSpPr>
          <p:cNvPr id="125974" name="Text Box 36">
            <a:extLst>
              <a:ext uri="{FF2B5EF4-FFF2-40B4-BE49-F238E27FC236}">
                <a16:creationId xmlns:a16="http://schemas.microsoft.com/office/drawing/2014/main" id="{3736C3A6-FA8C-4BBA-B8F4-9E5E8CBCA44C}"/>
              </a:ext>
            </a:extLst>
          </p:cNvPr>
          <p:cNvSpPr txBox="1">
            <a:spLocks noChangeArrowheads="1"/>
          </p:cNvSpPr>
          <p:nvPr/>
        </p:nvSpPr>
        <p:spPr bwMode="auto">
          <a:xfrm>
            <a:off x="1976438" y="1098551"/>
            <a:ext cx="8691562"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latin typeface="楷体" panose="02010609060101010101" pitchFamily="49" charset="-122"/>
                <a:ea typeface="楷体" panose="02010609060101010101" pitchFamily="49" charset="-122"/>
              </a:rPr>
              <a:t>假设某</a:t>
            </a:r>
            <a:r>
              <a:rPr lang="en-US" altLang="zh-CN" u="none" dirty="0">
                <a:latin typeface="楷体" panose="02010609060101010101" pitchFamily="49" charset="-122"/>
                <a:ea typeface="楷体" panose="02010609060101010101" pitchFamily="49" charset="-122"/>
              </a:rPr>
              <a:t>ISP</a:t>
            </a:r>
            <a:r>
              <a:rPr lang="zh-CN" altLang="en-US" u="none" dirty="0">
                <a:latin typeface="楷体" panose="02010609060101010101" pitchFamily="49" charset="-122"/>
                <a:ea typeface="楷体" panose="02010609060101010101" pitchFamily="49" charset="-122"/>
              </a:rPr>
              <a:t>已经被分配地址块：</a:t>
            </a:r>
            <a:r>
              <a:rPr lang="en-US" altLang="zh-CN" u="none" dirty="0">
                <a:latin typeface="楷体" panose="02010609060101010101" pitchFamily="49" charset="-122"/>
                <a:ea typeface="楷体" panose="02010609060101010101" pitchFamily="49" charset="-122"/>
              </a:rPr>
              <a:t>200.23.16.0/20</a:t>
            </a:r>
            <a:r>
              <a:rPr lang="zh-CN" altLang="en-US" u="none" dirty="0">
                <a:latin typeface="楷体" panose="02010609060101010101" pitchFamily="49" charset="-122"/>
                <a:ea typeface="楷体" panose="02010609060101010101" pitchFamily="49" charset="-122"/>
              </a:rPr>
              <a:t>。</a:t>
            </a:r>
            <a:r>
              <a:rPr lang="en-US" altLang="zh-CN" u="none" dirty="0">
                <a:latin typeface="楷体" panose="02010609060101010101" pitchFamily="49" charset="-122"/>
                <a:ea typeface="楷体" panose="02010609060101010101" pitchFamily="49" charset="-122"/>
              </a:rPr>
              <a:t>ISP</a:t>
            </a:r>
            <a:r>
              <a:rPr lang="zh-CN" altLang="en-US" u="none" dirty="0">
                <a:latin typeface="楷体" panose="02010609060101010101" pitchFamily="49" charset="-122"/>
                <a:ea typeface="楷体" panose="02010609060101010101" pitchFamily="49" charset="-122"/>
              </a:rPr>
              <a:t>将该地址块进一步</a:t>
            </a:r>
          </a:p>
          <a:p>
            <a:r>
              <a:rPr lang="zh-CN" altLang="en-US" u="none" dirty="0">
                <a:latin typeface="楷体" panose="02010609060101010101" pitchFamily="49" charset="-122"/>
                <a:ea typeface="楷体" panose="02010609060101010101" pitchFamily="49" charset="-122"/>
              </a:rPr>
              <a:t>划分为</a:t>
            </a:r>
            <a:r>
              <a:rPr lang="en-US" altLang="zh-CN" u="none" dirty="0">
                <a:latin typeface="楷体" panose="02010609060101010101" pitchFamily="49" charset="-122"/>
                <a:ea typeface="楷体" panose="02010609060101010101" pitchFamily="49" charset="-122"/>
              </a:rPr>
              <a:t>8</a:t>
            </a:r>
            <a:r>
              <a:rPr lang="zh-CN" altLang="en-US" u="none" dirty="0">
                <a:latin typeface="楷体" panose="02010609060101010101" pitchFamily="49" charset="-122"/>
                <a:ea typeface="楷体" panose="02010609060101010101" pitchFamily="49" charset="-122"/>
              </a:rPr>
              <a:t>块较小的地址块，分配给</a:t>
            </a:r>
            <a:r>
              <a:rPr lang="en-US" altLang="zh-CN" u="none" dirty="0">
                <a:latin typeface="楷体" panose="02010609060101010101" pitchFamily="49" charset="-122"/>
                <a:ea typeface="楷体" panose="02010609060101010101" pitchFamily="49" charset="-122"/>
              </a:rPr>
              <a:t>8</a:t>
            </a:r>
            <a:r>
              <a:rPr lang="zh-CN" altLang="en-US" u="none" dirty="0">
                <a:latin typeface="楷体" panose="02010609060101010101" pitchFamily="49" charset="-122"/>
                <a:ea typeface="楷体" panose="02010609060101010101" pitchFamily="49" charset="-122"/>
              </a:rPr>
              <a:t>个组织。则</a:t>
            </a:r>
            <a:r>
              <a:rPr lang="en-US" altLang="zh-CN" u="none" dirty="0">
                <a:latin typeface="楷体" panose="02010609060101010101" pitchFamily="49" charset="-122"/>
                <a:ea typeface="楷体" panose="02010609060101010101" pitchFamily="49" charset="-122"/>
              </a:rPr>
              <a:t>ISP</a:t>
            </a:r>
            <a:r>
              <a:rPr lang="zh-CN" altLang="en-US" u="none" dirty="0">
                <a:latin typeface="楷体" panose="02010609060101010101" pitchFamily="49" charset="-122"/>
                <a:ea typeface="楷体" panose="02010609060101010101" pitchFamily="49" charset="-122"/>
              </a:rPr>
              <a:t>只需告诉外界（</a:t>
            </a:r>
            <a:r>
              <a:rPr lang="en-US" altLang="zh-CN" u="none" dirty="0">
                <a:latin typeface="楷体" panose="02010609060101010101" pitchFamily="49" charset="-122"/>
                <a:ea typeface="楷体" panose="02010609060101010101" pitchFamily="49" charset="-122"/>
              </a:rPr>
              <a:t>Internet</a:t>
            </a:r>
            <a:r>
              <a:rPr lang="zh-CN" altLang="en-US" u="none" dirty="0">
                <a:latin typeface="楷体" panose="02010609060101010101" pitchFamily="49" charset="-122"/>
                <a:ea typeface="楷体" panose="02010609060101010101" pitchFamily="49" charset="-122"/>
              </a:rPr>
              <a:t>）：</a:t>
            </a:r>
          </a:p>
          <a:p>
            <a:r>
              <a:rPr lang="zh-CN" altLang="en-US" u="none" dirty="0">
                <a:latin typeface="楷体" panose="02010609060101010101" pitchFamily="49" charset="-122"/>
                <a:ea typeface="楷体" panose="02010609060101010101" pitchFamily="49" charset="-122"/>
              </a:rPr>
              <a:t>向我发送以</a:t>
            </a:r>
            <a:r>
              <a:rPr lang="en-US" altLang="zh-CN" u="none" dirty="0">
                <a:latin typeface="楷体" panose="02010609060101010101" pitchFamily="49" charset="-122"/>
                <a:ea typeface="楷体" panose="02010609060101010101" pitchFamily="49" charset="-122"/>
              </a:rPr>
              <a:t>200.23.16.0/20</a:t>
            </a:r>
            <a:r>
              <a:rPr lang="zh-CN" altLang="en-US" u="none" dirty="0">
                <a:latin typeface="楷体" panose="02010609060101010101" pitchFamily="49" charset="-122"/>
                <a:ea typeface="楷体" panose="02010609060101010101" pitchFamily="49" charset="-122"/>
              </a:rPr>
              <a:t>开始的任何东西。外界不需要知道该地址块内部的细节。</a:t>
            </a:r>
          </a:p>
          <a:p>
            <a:r>
              <a:rPr lang="zh-CN" altLang="en-US" u="none" dirty="0">
                <a:solidFill>
                  <a:srgbClr val="FF0000"/>
                </a:solidFill>
                <a:latin typeface="楷体" panose="02010609060101010101" pitchFamily="49" charset="-122"/>
                <a:ea typeface="楷体" panose="02010609060101010101" pitchFamily="49" charset="-122"/>
              </a:rPr>
              <a:t>这种使用单个网络前缀通告多个网络的能力称为路由聚合</a:t>
            </a:r>
            <a:r>
              <a:rPr lang="zh-CN" altLang="en-US" u="none" dirty="0">
                <a:latin typeface="楷体" panose="02010609060101010101" pitchFamily="49" charset="-122"/>
                <a:ea typeface="楷体" panose="02010609060101010101" pitchFamily="49" charset="-122"/>
              </a:rPr>
              <a:t>。路由聚合可以大大减少</a:t>
            </a:r>
          </a:p>
          <a:p>
            <a:r>
              <a:rPr lang="zh-CN" altLang="en-US" u="none" dirty="0">
                <a:latin typeface="楷体" panose="02010609060101010101" pitchFamily="49" charset="-122"/>
                <a:ea typeface="楷体" panose="02010609060101010101" pitchFamily="49" charset="-122"/>
              </a:rPr>
              <a:t>路由器中转发表中的项数。</a:t>
            </a:r>
            <a:endParaRPr lang="en-US" altLang="zh-CN" u="none" dirty="0">
              <a:latin typeface="楷体" panose="02010609060101010101" pitchFamily="49" charset="-122"/>
              <a:ea typeface="楷体" panose="02010609060101010101" pitchFamily="49" charset="-122"/>
            </a:endParaRPr>
          </a:p>
        </p:txBody>
      </p:sp>
      <p:sp>
        <p:nvSpPr>
          <p:cNvPr id="125975" name="TextBox 36">
            <a:extLst>
              <a:ext uri="{FF2B5EF4-FFF2-40B4-BE49-F238E27FC236}">
                <a16:creationId xmlns:a16="http://schemas.microsoft.com/office/drawing/2014/main" id="{6302D8FD-150C-42EF-911E-BD03BC8010FA}"/>
              </a:ext>
            </a:extLst>
          </p:cNvPr>
          <p:cNvSpPr txBox="1">
            <a:spLocks noChangeArrowheads="1"/>
          </p:cNvSpPr>
          <p:nvPr/>
        </p:nvSpPr>
        <p:spPr bwMode="auto">
          <a:xfrm>
            <a:off x="2430464" y="5103814"/>
            <a:ext cx="82375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rPr>
              <a:t>ISP</a:t>
            </a:r>
            <a:r>
              <a:rPr lang="zh-CN" altLang="en-US">
                <a:solidFill>
                  <a:srgbClr val="0000FF"/>
                </a:solidFill>
              </a:rPr>
              <a:t>的地址块       </a:t>
            </a:r>
            <a:r>
              <a:rPr lang="en-US" altLang="zh-CN">
                <a:solidFill>
                  <a:srgbClr val="FF0000"/>
                </a:solidFill>
              </a:rPr>
              <a:t>11001000  00010111  0001</a:t>
            </a:r>
            <a:r>
              <a:rPr lang="en-US" altLang="zh-CN">
                <a:solidFill>
                  <a:srgbClr val="0000FF"/>
                </a:solidFill>
              </a:rPr>
              <a:t>0000  00000000    200.23.16.0/20</a:t>
            </a:r>
            <a:r>
              <a:rPr lang="en-US" altLang="zh-CN">
                <a:solidFill>
                  <a:schemeClr val="accent2"/>
                </a:solidFill>
              </a:rPr>
              <a:t> </a:t>
            </a:r>
            <a:endParaRPr lang="en-US" altLang="zh-CN"/>
          </a:p>
          <a:p>
            <a:r>
              <a:rPr lang="en-US" altLang="zh-CN"/>
              <a:t>Organization 0    11001000  00010111  0001</a:t>
            </a:r>
            <a:r>
              <a:rPr lang="en-US" altLang="zh-CN">
                <a:solidFill>
                  <a:srgbClr val="FF0000"/>
                </a:solidFill>
              </a:rPr>
              <a:t>000</a:t>
            </a:r>
            <a:r>
              <a:rPr lang="en-US" altLang="zh-CN"/>
              <a:t>0  00000000    200.23.16.0/23 </a:t>
            </a:r>
          </a:p>
          <a:p>
            <a:r>
              <a:rPr lang="en-US" altLang="zh-CN"/>
              <a:t>Organization 1    11001000  00010111  0001</a:t>
            </a:r>
            <a:r>
              <a:rPr lang="en-US" altLang="zh-CN">
                <a:solidFill>
                  <a:srgbClr val="FF0000"/>
                </a:solidFill>
              </a:rPr>
              <a:t>001</a:t>
            </a:r>
            <a:r>
              <a:rPr lang="en-US" altLang="zh-CN"/>
              <a:t>0  00000000    200.23.18.0/23 </a:t>
            </a:r>
          </a:p>
          <a:p>
            <a:r>
              <a:rPr lang="en-US" altLang="zh-CN"/>
              <a:t>Organization 2    11001000  00010111  0001</a:t>
            </a:r>
            <a:r>
              <a:rPr lang="en-US" altLang="zh-CN">
                <a:solidFill>
                  <a:srgbClr val="FF0000"/>
                </a:solidFill>
              </a:rPr>
              <a:t>010</a:t>
            </a:r>
            <a:r>
              <a:rPr lang="en-US" altLang="zh-CN"/>
              <a:t>0  00000000    200.23.20.0/23 </a:t>
            </a:r>
          </a:p>
          <a:p>
            <a:r>
              <a:rPr lang="en-US" altLang="zh-CN"/>
              <a:t>   ...                                          …..                                   ….                ….</a:t>
            </a:r>
          </a:p>
          <a:p>
            <a:r>
              <a:rPr lang="en-US" altLang="zh-CN"/>
              <a:t>Organization 7    11001000  00010111  0001</a:t>
            </a:r>
            <a:r>
              <a:rPr lang="en-US" altLang="zh-CN">
                <a:solidFill>
                  <a:srgbClr val="FF0000"/>
                </a:solidFill>
              </a:rPr>
              <a:t>111</a:t>
            </a:r>
            <a:r>
              <a:rPr lang="en-US" altLang="zh-CN"/>
              <a:t>0  00000000    200.23.30.0/23</a:t>
            </a:r>
          </a:p>
        </p:txBody>
      </p:sp>
      <p:sp>
        <p:nvSpPr>
          <p:cNvPr id="2" name="灯片编号占位符 1">
            <a:extLst>
              <a:ext uri="{FF2B5EF4-FFF2-40B4-BE49-F238E27FC236}">
                <a16:creationId xmlns:a16="http://schemas.microsoft.com/office/drawing/2014/main" id="{08D45D69-1C96-44F7-B8AC-11941E874777}"/>
              </a:ext>
            </a:extLst>
          </p:cNvPr>
          <p:cNvSpPr>
            <a:spLocks noGrp="1"/>
          </p:cNvSpPr>
          <p:nvPr>
            <p:ph type="sldNum" sz="quarter" idx="12"/>
          </p:nvPr>
        </p:nvSpPr>
        <p:spPr/>
        <p:txBody>
          <a:bodyPr/>
          <a:lstStyle/>
          <a:p>
            <a:fld id="{91F2D4EF-46D4-4764-B373-FC59CD1D281E}" type="slidenum">
              <a:rPr lang="zh-CN" altLang="en-US" smtClean="0"/>
              <a:t>97</a:t>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CAE1CFB9-212B-40AC-B654-E111EEDFDED1}"/>
              </a:ext>
            </a:extLst>
          </p:cNvPr>
          <p:cNvSpPr>
            <a:spLocks noGrp="1" noChangeArrowheads="1"/>
          </p:cNvSpPr>
          <p:nvPr>
            <p:ph type="title"/>
          </p:nvPr>
        </p:nvSpPr>
        <p:spPr>
          <a:xfrm>
            <a:off x="1992313" y="404813"/>
            <a:ext cx="8316912" cy="620712"/>
          </a:xfrm>
        </p:spPr>
        <p:txBody>
          <a:bodyPr/>
          <a:lstStyle/>
          <a:p>
            <a:r>
              <a:rPr lang="zh-CN" altLang="en-US" sz="3200"/>
              <a:t>层次编址</a:t>
            </a:r>
            <a:r>
              <a:rPr lang="en-US" altLang="zh-CN" sz="3200"/>
              <a:t>: </a:t>
            </a:r>
            <a:r>
              <a:rPr lang="zh-CN" altLang="en-US" sz="3200"/>
              <a:t>更具体的路由</a:t>
            </a:r>
            <a:endParaRPr lang="en-US" altLang="zh-CN" sz="4000"/>
          </a:p>
        </p:txBody>
      </p:sp>
      <p:sp>
        <p:nvSpPr>
          <p:cNvPr id="128003" name="Text Box 3">
            <a:extLst>
              <a:ext uri="{FF2B5EF4-FFF2-40B4-BE49-F238E27FC236}">
                <a16:creationId xmlns:a16="http://schemas.microsoft.com/office/drawing/2014/main" id="{3E762C6D-B3A6-491C-9717-A0BC542ECC29}"/>
              </a:ext>
            </a:extLst>
          </p:cNvPr>
          <p:cNvSpPr txBox="1">
            <a:spLocks noChangeArrowheads="1"/>
          </p:cNvSpPr>
          <p:nvPr/>
        </p:nvSpPr>
        <p:spPr bwMode="auto">
          <a:xfrm>
            <a:off x="1524000" y="950913"/>
            <a:ext cx="9144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楷体" panose="02010609060101010101" pitchFamily="49" charset="-122"/>
                <a:ea typeface="楷体" panose="02010609060101010101" pitchFamily="49" charset="-122"/>
              </a:rPr>
              <a:t>假设有一个辅助</a:t>
            </a:r>
            <a:r>
              <a:rPr lang="en-US" altLang="zh-CN" u="none">
                <a:latin typeface="楷体" panose="02010609060101010101" pitchFamily="49" charset="-122"/>
                <a:ea typeface="楷体" panose="02010609060101010101" pitchFamily="49" charset="-122"/>
              </a:rPr>
              <a:t>ISP</a:t>
            </a:r>
            <a:r>
              <a:rPr lang="zh-CN" altLang="en-US" u="none">
                <a:latin typeface="楷体" panose="02010609060101010101" pitchFamily="49" charset="-122"/>
                <a:ea typeface="楷体" panose="02010609060101010101" pitchFamily="49" charset="-122"/>
              </a:rPr>
              <a:t>，其地址块为</a:t>
            </a:r>
            <a:r>
              <a:rPr lang="en-US" altLang="zh-CN" u="none">
                <a:latin typeface="楷体" panose="02010609060101010101" pitchFamily="49" charset="-122"/>
                <a:ea typeface="楷体" panose="02010609060101010101" pitchFamily="49" charset="-122"/>
              </a:rPr>
              <a:t>199.31.0.0/16</a:t>
            </a:r>
            <a:r>
              <a:rPr lang="zh-CN" altLang="en-US" u="none">
                <a:latin typeface="楷体" panose="02010609060101010101" pitchFamily="49" charset="-122"/>
                <a:ea typeface="楷体" panose="02010609060101010101" pitchFamily="49" charset="-122"/>
              </a:rPr>
              <a:t>。组织</a:t>
            </a:r>
            <a:r>
              <a:rPr lang="en-US" altLang="zh-CN" u="none">
                <a:latin typeface="楷体" panose="02010609060101010101" pitchFamily="49" charset="-122"/>
                <a:ea typeface="楷体" panose="02010609060101010101" pitchFamily="49" charset="-122"/>
              </a:rPr>
              <a:t>1</a:t>
            </a:r>
            <a:r>
              <a:rPr lang="zh-CN" altLang="en-US" u="none">
                <a:latin typeface="楷体" panose="02010609060101010101" pitchFamily="49" charset="-122"/>
                <a:ea typeface="楷体" panose="02010609060101010101" pitchFamily="49" charset="-122"/>
              </a:rPr>
              <a:t>现在改为通过辅助</a:t>
            </a:r>
            <a:r>
              <a:rPr lang="en-US" altLang="zh-CN" u="none">
                <a:latin typeface="楷体" panose="02010609060101010101" pitchFamily="49" charset="-122"/>
                <a:ea typeface="楷体" panose="02010609060101010101" pitchFamily="49" charset="-122"/>
              </a:rPr>
              <a:t>ISP</a:t>
            </a:r>
            <a:r>
              <a:rPr lang="zh-CN" altLang="en-US" u="none">
                <a:latin typeface="楷体" panose="02010609060101010101" pitchFamily="49" charset="-122"/>
                <a:ea typeface="楷体" panose="02010609060101010101" pitchFamily="49" charset="-122"/>
              </a:rPr>
              <a:t>与</a:t>
            </a:r>
            <a:r>
              <a:rPr lang="en-US" altLang="zh-CN" u="none">
                <a:latin typeface="楷体" panose="02010609060101010101" pitchFamily="49" charset="-122"/>
                <a:ea typeface="楷体" panose="02010609060101010101" pitchFamily="49" charset="-122"/>
              </a:rPr>
              <a:t>Internet</a:t>
            </a:r>
            <a:r>
              <a:rPr lang="zh-CN" altLang="en-US" u="none">
                <a:latin typeface="楷体" panose="02010609060101010101" pitchFamily="49" charset="-122"/>
                <a:ea typeface="楷体" panose="02010609060101010101" pitchFamily="49" charset="-122"/>
              </a:rPr>
              <a:t>相连。</a:t>
            </a:r>
          </a:p>
          <a:p>
            <a:r>
              <a:rPr lang="zh-CN" altLang="en-US" u="none">
                <a:latin typeface="楷体" panose="02010609060101010101" pitchFamily="49" charset="-122"/>
                <a:ea typeface="楷体" panose="02010609060101010101" pitchFamily="49" charset="-122"/>
              </a:rPr>
              <a:t>显然组织</a:t>
            </a:r>
            <a:r>
              <a:rPr lang="en-US" altLang="zh-CN" u="none">
                <a:latin typeface="楷体" panose="02010609060101010101" pitchFamily="49" charset="-122"/>
                <a:ea typeface="楷体" panose="02010609060101010101" pitchFamily="49" charset="-122"/>
              </a:rPr>
              <a:t>1</a:t>
            </a:r>
            <a:r>
              <a:rPr lang="zh-CN" altLang="en-US" u="none">
                <a:latin typeface="楷体" panose="02010609060101010101" pitchFamily="49" charset="-122"/>
                <a:ea typeface="楷体" panose="02010609060101010101" pitchFamily="49" charset="-122"/>
              </a:rPr>
              <a:t>的地址块在该地址块以外。一种方法是对组织</a:t>
            </a:r>
            <a:r>
              <a:rPr lang="en-US" altLang="zh-CN" u="none">
                <a:latin typeface="楷体" panose="02010609060101010101" pitchFamily="49" charset="-122"/>
                <a:ea typeface="楷体" panose="02010609060101010101" pitchFamily="49" charset="-122"/>
              </a:rPr>
              <a:t>1</a:t>
            </a:r>
            <a:r>
              <a:rPr lang="zh-CN" altLang="en-US" u="none">
                <a:latin typeface="楷体" panose="02010609060101010101" pitchFamily="49" charset="-122"/>
                <a:ea typeface="楷体" panose="02010609060101010101" pitchFamily="49" charset="-122"/>
              </a:rPr>
              <a:t>内的所有主机和路由器重新</a:t>
            </a:r>
          </a:p>
          <a:p>
            <a:r>
              <a:rPr lang="zh-CN" altLang="en-US" u="none">
                <a:latin typeface="楷体" panose="02010609060101010101" pitchFamily="49" charset="-122"/>
                <a:ea typeface="楷体" panose="02010609060101010101" pitchFamily="49" charset="-122"/>
              </a:rPr>
              <a:t>进行编址，使其地址在</a:t>
            </a:r>
            <a:r>
              <a:rPr lang="en-US" altLang="zh-CN" u="none">
                <a:latin typeface="楷体" panose="02010609060101010101" pitchFamily="49" charset="-122"/>
                <a:ea typeface="楷体" panose="02010609060101010101" pitchFamily="49" charset="-122"/>
              </a:rPr>
              <a:t>199.31.0.0/16</a:t>
            </a:r>
            <a:r>
              <a:rPr lang="zh-CN" altLang="en-US" u="none">
                <a:latin typeface="楷体" panose="02010609060101010101" pitchFamily="49" charset="-122"/>
                <a:ea typeface="楷体" panose="02010609060101010101" pitchFamily="49" charset="-122"/>
              </a:rPr>
              <a:t>地址块内，但代价很高。更好的办法是由辅助</a:t>
            </a:r>
            <a:r>
              <a:rPr lang="en-US" altLang="zh-CN" u="none">
                <a:latin typeface="楷体" panose="02010609060101010101" pitchFamily="49" charset="-122"/>
                <a:ea typeface="楷体" panose="02010609060101010101" pitchFamily="49" charset="-122"/>
              </a:rPr>
              <a:t>ISP</a:t>
            </a:r>
          </a:p>
          <a:p>
            <a:r>
              <a:rPr lang="zh-CN" altLang="en-US" u="none">
                <a:latin typeface="楷体" panose="02010609060101010101" pitchFamily="49" charset="-122"/>
                <a:ea typeface="楷体" panose="02010609060101010101" pitchFamily="49" charset="-122"/>
              </a:rPr>
              <a:t>发出通告：向我发送以</a:t>
            </a:r>
            <a:r>
              <a:rPr lang="en-US" altLang="zh-CN" u="none">
                <a:latin typeface="楷体" panose="02010609060101010101" pitchFamily="49" charset="-122"/>
                <a:ea typeface="楷体" panose="02010609060101010101" pitchFamily="49" charset="-122"/>
              </a:rPr>
              <a:t>199.31.0.0/16</a:t>
            </a:r>
            <a:r>
              <a:rPr lang="zh-CN" altLang="en-US" u="none">
                <a:latin typeface="楷体" panose="02010609060101010101" pitchFamily="49" charset="-122"/>
                <a:ea typeface="楷体" panose="02010609060101010101" pitchFamily="49" charset="-122"/>
              </a:rPr>
              <a:t>或</a:t>
            </a:r>
            <a:r>
              <a:rPr lang="en-US" altLang="zh-CN" u="none">
                <a:latin typeface="楷体" panose="02010609060101010101" pitchFamily="49" charset="-122"/>
                <a:ea typeface="楷体" panose="02010609060101010101" pitchFamily="49" charset="-122"/>
              </a:rPr>
              <a:t>200.23.18.0/23</a:t>
            </a:r>
            <a:r>
              <a:rPr lang="zh-CN" altLang="en-US" u="none">
                <a:latin typeface="楷体" panose="02010609060101010101" pitchFamily="49" charset="-122"/>
                <a:ea typeface="楷体" panose="02010609060101010101" pitchFamily="49" charset="-122"/>
              </a:rPr>
              <a:t>开始的任何东西。</a:t>
            </a:r>
            <a:endParaRPr lang="en-US" altLang="zh-CN" u="none">
              <a:latin typeface="楷体" panose="02010609060101010101" pitchFamily="49" charset="-122"/>
              <a:ea typeface="楷体" panose="02010609060101010101" pitchFamily="49" charset="-122"/>
            </a:endParaRPr>
          </a:p>
        </p:txBody>
      </p:sp>
      <p:sp>
        <p:nvSpPr>
          <p:cNvPr id="128004" name="Freeform 4">
            <a:extLst>
              <a:ext uri="{FF2B5EF4-FFF2-40B4-BE49-F238E27FC236}">
                <a16:creationId xmlns:a16="http://schemas.microsoft.com/office/drawing/2014/main" id="{AE2BE5DA-3C89-4BB5-8351-153376CFCEFF}"/>
              </a:ext>
            </a:extLst>
          </p:cNvPr>
          <p:cNvSpPr>
            <a:spLocks/>
          </p:cNvSpPr>
          <p:nvPr/>
        </p:nvSpPr>
        <p:spPr bwMode="auto">
          <a:xfrm>
            <a:off x="6688138" y="4044951"/>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05" name="Line 5">
            <a:extLst>
              <a:ext uri="{FF2B5EF4-FFF2-40B4-BE49-F238E27FC236}">
                <a16:creationId xmlns:a16="http://schemas.microsoft.com/office/drawing/2014/main" id="{268FFA05-7921-4FF4-961D-12EC4BA10099}"/>
              </a:ext>
            </a:extLst>
          </p:cNvPr>
          <p:cNvSpPr>
            <a:spLocks noChangeShapeType="1"/>
          </p:cNvSpPr>
          <p:nvPr/>
        </p:nvSpPr>
        <p:spPr bwMode="auto">
          <a:xfrm flipV="1">
            <a:off x="4344988" y="43211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6" name="Line 6">
            <a:extLst>
              <a:ext uri="{FF2B5EF4-FFF2-40B4-BE49-F238E27FC236}">
                <a16:creationId xmlns:a16="http://schemas.microsoft.com/office/drawing/2014/main" id="{A97B025F-1FE3-45A6-AB41-592E942301E1}"/>
              </a:ext>
            </a:extLst>
          </p:cNvPr>
          <p:cNvSpPr>
            <a:spLocks noChangeShapeType="1"/>
          </p:cNvSpPr>
          <p:nvPr/>
        </p:nvSpPr>
        <p:spPr bwMode="auto">
          <a:xfrm flipV="1">
            <a:off x="4706939" y="5597525"/>
            <a:ext cx="333375" cy="247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7" name="Line 7">
            <a:extLst>
              <a:ext uri="{FF2B5EF4-FFF2-40B4-BE49-F238E27FC236}">
                <a16:creationId xmlns:a16="http://schemas.microsoft.com/office/drawing/2014/main" id="{B3107089-4D0E-44F4-88EE-AAE59303DCE9}"/>
              </a:ext>
            </a:extLst>
          </p:cNvPr>
          <p:cNvSpPr>
            <a:spLocks noChangeShapeType="1"/>
          </p:cNvSpPr>
          <p:nvPr/>
        </p:nvSpPr>
        <p:spPr bwMode="auto">
          <a:xfrm>
            <a:off x="4440239" y="2925763"/>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8" name="Freeform 8">
            <a:extLst>
              <a:ext uri="{FF2B5EF4-FFF2-40B4-BE49-F238E27FC236}">
                <a16:creationId xmlns:a16="http://schemas.microsoft.com/office/drawing/2014/main" id="{C4482E33-CF3C-4F95-93A0-560A0F360049}"/>
              </a:ext>
            </a:extLst>
          </p:cNvPr>
          <p:cNvSpPr>
            <a:spLocks/>
          </p:cNvSpPr>
          <p:nvPr/>
        </p:nvSpPr>
        <p:spPr bwMode="auto">
          <a:xfrm>
            <a:off x="5086350" y="3490914"/>
            <a:ext cx="1773238"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09" name="Text Box 9">
            <a:extLst>
              <a:ext uri="{FF2B5EF4-FFF2-40B4-BE49-F238E27FC236}">
                <a16:creationId xmlns:a16="http://schemas.microsoft.com/office/drawing/2014/main" id="{3952B655-4C6B-4F45-8650-B17928AD7CDD}"/>
              </a:ext>
            </a:extLst>
          </p:cNvPr>
          <p:cNvSpPr txBox="1">
            <a:spLocks noChangeArrowheads="1"/>
          </p:cNvSpPr>
          <p:nvPr/>
        </p:nvSpPr>
        <p:spPr bwMode="auto">
          <a:xfrm>
            <a:off x="6919913" y="3221039"/>
            <a:ext cx="1837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a:t>
            </a:r>
            <a:r>
              <a:rPr lang="en-US" altLang="zh-CN" sz="1400" u="none">
                <a:latin typeface="Comic Sans MS" panose="030F0702030302020204" pitchFamily="66" charset="0"/>
              </a:rPr>
              <a:t>Send me anything</a:t>
            </a:r>
          </a:p>
          <a:p>
            <a:r>
              <a:rPr lang="en-US" altLang="zh-CN" sz="1400" u="none">
                <a:latin typeface="Comic Sans MS" panose="030F0702030302020204" pitchFamily="66" charset="0"/>
              </a:rPr>
              <a:t>with addresses </a:t>
            </a:r>
          </a:p>
          <a:p>
            <a:r>
              <a:rPr lang="en-US" altLang="zh-CN" sz="1400" u="none">
                <a:latin typeface="Comic Sans MS" panose="030F0702030302020204" pitchFamily="66" charset="0"/>
              </a:rPr>
              <a:t>beginning </a:t>
            </a:r>
          </a:p>
          <a:p>
            <a:r>
              <a:rPr lang="en-US" altLang="zh-CN" sz="1400" u="none">
                <a:latin typeface="Comic Sans MS" panose="030F0702030302020204" pitchFamily="66" charset="0"/>
              </a:rPr>
              <a:t>200.23.16.0/20”</a:t>
            </a:r>
          </a:p>
        </p:txBody>
      </p:sp>
      <p:grpSp>
        <p:nvGrpSpPr>
          <p:cNvPr id="128010" name="Group 10">
            <a:extLst>
              <a:ext uri="{FF2B5EF4-FFF2-40B4-BE49-F238E27FC236}">
                <a16:creationId xmlns:a16="http://schemas.microsoft.com/office/drawing/2014/main" id="{7E16EC18-C622-4F54-9D1C-11F433671766}"/>
              </a:ext>
            </a:extLst>
          </p:cNvPr>
          <p:cNvGrpSpPr>
            <a:grpSpLocks/>
          </p:cNvGrpSpPr>
          <p:nvPr/>
        </p:nvGrpSpPr>
        <p:grpSpPr bwMode="auto">
          <a:xfrm>
            <a:off x="2271714" y="2684463"/>
            <a:ext cx="2338387" cy="404812"/>
            <a:chOff x="1004" y="1639"/>
            <a:chExt cx="1473" cy="255"/>
          </a:xfrm>
        </p:grpSpPr>
        <p:sp>
          <p:nvSpPr>
            <p:cNvPr id="128042" name="Freeform 11">
              <a:extLst>
                <a:ext uri="{FF2B5EF4-FFF2-40B4-BE49-F238E27FC236}">
                  <a16:creationId xmlns:a16="http://schemas.microsoft.com/office/drawing/2014/main" id="{81617B54-7982-4702-B9C9-345EC26128E9}"/>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43" name="Text Box 12">
              <a:extLst>
                <a:ext uri="{FF2B5EF4-FFF2-40B4-BE49-F238E27FC236}">
                  <a16:creationId xmlns:a16="http://schemas.microsoft.com/office/drawing/2014/main" id="{129666CD-8641-4A9C-9827-C6224E5CB30A}"/>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200.23.16.0/23</a:t>
              </a:r>
              <a:endParaRPr lang="en-US" altLang="zh-CN" u="none">
                <a:latin typeface="Comic Sans MS" panose="030F0702030302020204" pitchFamily="66" charset="0"/>
              </a:endParaRPr>
            </a:p>
          </p:txBody>
        </p:sp>
      </p:grpSp>
      <p:grpSp>
        <p:nvGrpSpPr>
          <p:cNvPr id="128011" name="Group 13">
            <a:extLst>
              <a:ext uri="{FF2B5EF4-FFF2-40B4-BE49-F238E27FC236}">
                <a16:creationId xmlns:a16="http://schemas.microsoft.com/office/drawing/2014/main" id="{769940B0-625B-4769-8A6D-C523A9E78ADA}"/>
              </a:ext>
            </a:extLst>
          </p:cNvPr>
          <p:cNvGrpSpPr>
            <a:grpSpLocks/>
          </p:cNvGrpSpPr>
          <p:nvPr/>
        </p:nvGrpSpPr>
        <p:grpSpPr bwMode="auto">
          <a:xfrm>
            <a:off x="2481264" y="5761038"/>
            <a:ext cx="2338387" cy="404812"/>
            <a:chOff x="1004" y="1639"/>
            <a:chExt cx="1473" cy="255"/>
          </a:xfrm>
        </p:grpSpPr>
        <p:sp>
          <p:nvSpPr>
            <p:cNvPr id="128040" name="Freeform 14">
              <a:extLst>
                <a:ext uri="{FF2B5EF4-FFF2-40B4-BE49-F238E27FC236}">
                  <a16:creationId xmlns:a16="http://schemas.microsoft.com/office/drawing/2014/main" id="{0030573F-5C21-4AFA-A6C2-349E22559CCD}"/>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41" name="Text Box 15">
              <a:extLst>
                <a:ext uri="{FF2B5EF4-FFF2-40B4-BE49-F238E27FC236}">
                  <a16:creationId xmlns:a16="http://schemas.microsoft.com/office/drawing/2014/main" id="{B72BEE5A-F77B-40AE-850A-6BD3913ED88A}"/>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200.23.18.0/23</a:t>
              </a:r>
              <a:endParaRPr lang="en-US" altLang="zh-CN" u="none">
                <a:latin typeface="Comic Sans MS" panose="030F0702030302020204" pitchFamily="66" charset="0"/>
              </a:endParaRPr>
            </a:p>
          </p:txBody>
        </p:sp>
      </p:grpSp>
      <p:grpSp>
        <p:nvGrpSpPr>
          <p:cNvPr id="128012" name="Group 16">
            <a:extLst>
              <a:ext uri="{FF2B5EF4-FFF2-40B4-BE49-F238E27FC236}">
                <a16:creationId xmlns:a16="http://schemas.microsoft.com/office/drawing/2014/main" id="{7E25CEF9-CCC8-4F47-8267-02314C26AB08}"/>
              </a:ext>
            </a:extLst>
          </p:cNvPr>
          <p:cNvGrpSpPr>
            <a:grpSpLocks/>
          </p:cNvGrpSpPr>
          <p:nvPr/>
        </p:nvGrpSpPr>
        <p:grpSpPr bwMode="auto">
          <a:xfrm>
            <a:off x="2214564" y="4694238"/>
            <a:ext cx="2338387" cy="404812"/>
            <a:chOff x="1004" y="1639"/>
            <a:chExt cx="1473" cy="255"/>
          </a:xfrm>
        </p:grpSpPr>
        <p:sp>
          <p:nvSpPr>
            <p:cNvPr id="128038" name="Freeform 17">
              <a:extLst>
                <a:ext uri="{FF2B5EF4-FFF2-40B4-BE49-F238E27FC236}">
                  <a16:creationId xmlns:a16="http://schemas.microsoft.com/office/drawing/2014/main" id="{B8F576BB-5891-4EE3-8DB0-22E0A4FAF716}"/>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39" name="Text Box 18">
              <a:extLst>
                <a:ext uri="{FF2B5EF4-FFF2-40B4-BE49-F238E27FC236}">
                  <a16:creationId xmlns:a16="http://schemas.microsoft.com/office/drawing/2014/main" id="{7B5958A1-185E-4EF2-B1C6-7F699E1B3DB2}"/>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200.23.30.0/23</a:t>
              </a:r>
              <a:endParaRPr lang="en-US" altLang="zh-CN" u="none">
                <a:latin typeface="Comic Sans MS" panose="030F0702030302020204" pitchFamily="66" charset="0"/>
              </a:endParaRPr>
            </a:p>
          </p:txBody>
        </p:sp>
      </p:grpSp>
      <p:sp>
        <p:nvSpPr>
          <p:cNvPr id="128013" name="Text Box 19">
            <a:extLst>
              <a:ext uri="{FF2B5EF4-FFF2-40B4-BE49-F238E27FC236}">
                <a16:creationId xmlns:a16="http://schemas.microsoft.com/office/drawing/2014/main" id="{4CACC3E4-CD70-4F52-882E-10E41888A370}"/>
              </a:ext>
            </a:extLst>
          </p:cNvPr>
          <p:cNvSpPr txBox="1">
            <a:spLocks noChangeArrowheads="1"/>
          </p:cNvSpPr>
          <p:nvPr/>
        </p:nvSpPr>
        <p:spPr bwMode="auto">
          <a:xfrm>
            <a:off x="5627689" y="3852863"/>
            <a:ext cx="496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ISP</a:t>
            </a:r>
            <a:endParaRPr lang="en-US" altLang="zh-CN" u="none">
              <a:latin typeface="Comic Sans MS" panose="030F0702030302020204" pitchFamily="66" charset="0"/>
            </a:endParaRPr>
          </a:p>
        </p:txBody>
      </p:sp>
      <p:sp>
        <p:nvSpPr>
          <p:cNvPr id="128014" name="Freeform 20">
            <a:extLst>
              <a:ext uri="{FF2B5EF4-FFF2-40B4-BE49-F238E27FC236}">
                <a16:creationId xmlns:a16="http://schemas.microsoft.com/office/drawing/2014/main" id="{D5DCCC04-410A-4D07-8933-02A6EA8618E6}"/>
              </a:ext>
            </a:extLst>
          </p:cNvPr>
          <p:cNvSpPr>
            <a:spLocks/>
          </p:cNvSpPr>
          <p:nvPr/>
        </p:nvSpPr>
        <p:spPr bwMode="auto">
          <a:xfrm>
            <a:off x="8682038" y="3108325"/>
            <a:ext cx="730250" cy="2535238"/>
          </a:xfrm>
          <a:custGeom>
            <a:avLst/>
            <a:gdLst>
              <a:gd name="T0" fmla="*/ 2147483646 w 460"/>
              <a:gd name="T1" fmla="*/ 2147483646 h 1597"/>
              <a:gd name="T2" fmla="*/ 2147483646 w 460"/>
              <a:gd name="T3" fmla="*/ 2147483646 h 1597"/>
              <a:gd name="T4" fmla="*/ 2147483646 w 460"/>
              <a:gd name="T5" fmla="*/ 2147483646 h 1597"/>
              <a:gd name="T6" fmla="*/ 2147483646 w 460"/>
              <a:gd name="T7" fmla="*/ 2147483646 h 1597"/>
              <a:gd name="T8" fmla="*/ 2147483646 w 460"/>
              <a:gd name="T9" fmla="*/ 2147483646 h 1597"/>
              <a:gd name="T10" fmla="*/ 2147483646 w 460"/>
              <a:gd name="T11" fmla="*/ 2147483646 h 1597"/>
              <a:gd name="T12" fmla="*/ 2147483646 w 460"/>
              <a:gd name="T13" fmla="*/ 2147483646 h 1597"/>
              <a:gd name="T14" fmla="*/ 2147483646 w 460"/>
              <a:gd name="T15" fmla="*/ 2147483646 h 1597"/>
              <a:gd name="T16" fmla="*/ 2147483646 w 460"/>
              <a:gd name="T17" fmla="*/ 2147483646 h 1597"/>
              <a:gd name="T18" fmla="*/ 2147483646 w 460"/>
              <a:gd name="T19" fmla="*/ 2147483646 h 1597"/>
              <a:gd name="T20" fmla="*/ 2147483646 w 460"/>
              <a:gd name="T21" fmla="*/ 2147483646 h 1597"/>
              <a:gd name="T22" fmla="*/ 2147483646 w 460"/>
              <a:gd name="T23" fmla="*/ 214748364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15" name="Text Box 21">
            <a:extLst>
              <a:ext uri="{FF2B5EF4-FFF2-40B4-BE49-F238E27FC236}">
                <a16:creationId xmlns:a16="http://schemas.microsoft.com/office/drawing/2014/main" id="{1C76FA71-63EF-481E-B2C6-3604EC4BE859}"/>
              </a:ext>
            </a:extLst>
          </p:cNvPr>
          <p:cNvSpPr txBox="1">
            <a:spLocks noChangeArrowheads="1"/>
          </p:cNvSpPr>
          <p:nvPr/>
        </p:nvSpPr>
        <p:spPr bwMode="auto">
          <a:xfrm>
            <a:off x="2271714" y="2430463"/>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0</a:t>
            </a:r>
          </a:p>
        </p:txBody>
      </p:sp>
      <p:sp>
        <p:nvSpPr>
          <p:cNvPr id="128016" name="Text Box 22">
            <a:extLst>
              <a:ext uri="{FF2B5EF4-FFF2-40B4-BE49-F238E27FC236}">
                <a16:creationId xmlns:a16="http://schemas.microsoft.com/office/drawing/2014/main" id="{E414DA35-C78B-458F-BEAC-7E16366DE856}"/>
              </a:ext>
            </a:extLst>
          </p:cNvPr>
          <p:cNvSpPr txBox="1">
            <a:spLocks noChangeArrowheads="1"/>
          </p:cNvSpPr>
          <p:nvPr/>
        </p:nvSpPr>
        <p:spPr bwMode="auto">
          <a:xfrm>
            <a:off x="2300289" y="4440238"/>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7</a:t>
            </a:r>
          </a:p>
        </p:txBody>
      </p:sp>
      <p:sp>
        <p:nvSpPr>
          <p:cNvPr id="128017" name="Text Box 23">
            <a:extLst>
              <a:ext uri="{FF2B5EF4-FFF2-40B4-BE49-F238E27FC236}">
                <a16:creationId xmlns:a16="http://schemas.microsoft.com/office/drawing/2014/main" id="{53510356-0DB0-4281-BBBD-A56D2BCFA829}"/>
              </a:ext>
            </a:extLst>
          </p:cNvPr>
          <p:cNvSpPr txBox="1">
            <a:spLocks noChangeArrowheads="1"/>
          </p:cNvSpPr>
          <p:nvPr/>
        </p:nvSpPr>
        <p:spPr bwMode="auto">
          <a:xfrm>
            <a:off x="8920164" y="4249738"/>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Internet</a:t>
            </a:r>
          </a:p>
        </p:txBody>
      </p:sp>
      <p:sp>
        <p:nvSpPr>
          <p:cNvPr id="128018" name="Text Box 24">
            <a:extLst>
              <a:ext uri="{FF2B5EF4-FFF2-40B4-BE49-F238E27FC236}">
                <a16:creationId xmlns:a16="http://schemas.microsoft.com/office/drawing/2014/main" id="{EF955A9C-1B2D-4FAC-93A7-C69D356F5BB6}"/>
              </a:ext>
            </a:extLst>
          </p:cNvPr>
          <p:cNvSpPr txBox="1">
            <a:spLocks noChangeArrowheads="1"/>
          </p:cNvSpPr>
          <p:nvPr/>
        </p:nvSpPr>
        <p:spPr bwMode="auto">
          <a:xfrm>
            <a:off x="2462213" y="5564188"/>
            <a:ext cx="1376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1</a:t>
            </a:r>
          </a:p>
        </p:txBody>
      </p:sp>
      <p:sp>
        <p:nvSpPr>
          <p:cNvPr id="128019" name="Freeform 25">
            <a:extLst>
              <a:ext uri="{FF2B5EF4-FFF2-40B4-BE49-F238E27FC236}">
                <a16:creationId xmlns:a16="http://schemas.microsoft.com/office/drawing/2014/main" id="{52FC1DF0-A2F8-44C2-A644-156A6C591090}"/>
              </a:ext>
            </a:extLst>
          </p:cNvPr>
          <p:cNvSpPr>
            <a:spLocks/>
          </p:cNvSpPr>
          <p:nvPr/>
        </p:nvSpPr>
        <p:spPr bwMode="auto">
          <a:xfrm>
            <a:off x="5029200" y="4805364"/>
            <a:ext cx="1773238"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20" name="Text Box 26">
            <a:extLst>
              <a:ext uri="{FF2B5EF4-FFF2-40B4-BE49-F238E27FC236}">
                <a16:creationId xmlns:a16="http://schemas.microsoft.com/office/drawing/2014/main" id="{46274097-CFFC-4CAB-BF09-422C102B7F75}"/>
              </a:ext>
            </a:extLst>
          </p:cNvPr>
          <p:cNvSpPr txBox="1">
            <a:spLocks noChangeArrowheads="1"/>
          </p:cNvSpPr>
          <p:nvPr/>
        </p:nvSpPr>
        <p:spPr bwMode="auto">
          <a:xfrm>
            <a:off x="5516564" y="5197475"/>
            <a:ext cx="852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辅助</a:t>
            </a:r>
            <a:r>
              <a:rPr lang="en-US" altLang="zh-CN" sz="1400" u="none">
                <a:latin typeface="Comic Sans MS" panose="030F0702030302020204" pitchFamily="66" charset="0"/>
              </a:rPr>
              <a:t>ISP</a:t>
            </a:r>
            <a:endParaRPr lang="en-US" altLang="zh-CN" u="none">
              <a:latin typeface="Comic Sans MS" panose="030F0702030302020204" pitchFamily="66" charset="0"/>
            </a:endParaRPr>
          </a:p>
        </p:txBody>
      </p:sp>
      <p:sp>
        <p:nvSpPr>
          <p:cNvPr id="128021" name="Freeform 27">
            <a:extLst>
              <a:ext uri="{FF2B5EF4-FFF2-40B4-BE49-F238E27FC236}">
                <a16:creationId xmlns:a16="http://schemas.microsoft.com/office/drawing/2014/main" id="{4BB86AA2-A1BC-445D-B3D0-F45097C97462}"/>
              </a:ext>
            </a:extLst>
          </p:cNvPr>
          <p:cNvSpPr>
            <a:spLocks/>
          </p:cNvSpPr>
          <p:nvPr/>
        </p:nvSpPr>
        <p:spPr bwMode="auto">
          <a:xfrm flipV="1">
            <a:off x="6754813" y="4826001"/>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22" name="Line 28">
            <a:extLst>
              <a:ext uri="{FF2B5EF4-FFF2-40B4-BE49-F238E27FC236}">
                <a16:creationId xmlns:a16="http://schemas.microsoft.com/office/drawing/2014/main" id="{25283B61-60CB-4EE4-8E07-ECFF130990FF}"/>
              </a:ext>
            </a:extLst>
          </p:cNvPr>
          <p:cNvSpPr>
            <a:spLocks noChangeShapeType="1"/>
          </p:cNvSpPr>
          <p:nvPr/>
        </p:nvSpPr>
        <p:spPr bwMode="auto">
          <a:xfrm>
            <a:off x="4545014" y="53689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3" name="Line 29">
            <a:extLst>
              <a:ext uri="{FF2B5EF4-FFF2-40B4-BE49-F238E27FC236}">
                <a16:creationId xmlns:a16="http://schemas.microsoft.com/office/drawing/2014/main" id="{6D3CF504-F996-43F0-A47E-5CB0E1DBDDB0}"/>
              </a:ext>
            </a:extLst>
          </p:cNvPr>
          <p:cNvSpPr>
            <a:spLocks noChangeShapeType="1"/>
          </p:cNvSpPr>
          <p:nvPr/>
        </p:nvSpPr>
        <p:spPr bwMode="auto">
          <a:xfrm flipV="1">
            <a:off x="4392614" y="54356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4" name="Line 30">
            <a:extLst>
              <a:ext uri="{FF2B5EF4-FFF2-40B4-BE49-F238E27FC236}">
                <a16:creationId xmlns:a16="http://schemas.microsoft.com/office/drawing/2014/main" id="{BA653464-FC39-4842-98B3-9E47F724ECAD}"/>
              </a:ext>
            </a:extLst>
          </p:cNvPr>
          <p:cNvSpPr>
            <a:spLocks noChangeShapeType="1"/>
          </p:cNvSpPr>
          <p:nvPr/>
        </p:nvSpPr>
        <p:spPr bwMode="auto">
          <a:xfrm flipV="1">
            <a:off x="4830763" y="56832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5" name="Text Box 31">
            <a:extLst>
              <a:ext uri="{FF2B5EF4-FFF2-40B4-BE49-F238E27FC236}">
                <a16:creationId xmlns:a16="http://schemas.microsoft.com/office/drawing/2014/main" id="{F55FD548-0CF8-49DD-B5BC-45B4A69B55EC}"/>
              </a:ext>
            </a:extLst>
          </p:cNvPr>
          <p:cNvSpPr txBox="1">
            <a:spLocks noChangeArrowheads="1"/>
          </p:cNvSpPr>
          <p:nvPr/>
        </p:nvSpPr>
        <p:spPr bwMode="auto">
          <a:xfrm>
            <a:off x="7043738" y="5078414"/>
            <a:ext cx="21339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a:t>
            </a:r>
            <a:r>
              <a:rPr lang="en-US" altLang="zh-CN" sz="1400" u="none">
                <a:latin typeface="Comic Sans MS" panose="030F0702030302020204" pitchFamily="66" charset="0"/>
              </a:rPr>
              <a:t>Send me anything</a:t>
            </a:r>
          </a:p>
          <a:p>
            <a:r>
              <a:rPr lang="en-US" altLang="zh-CN" sz="1400" u="none">
                <a:latin typeface="Comic Sans MS" panose="030F0702030302020204" pitchFamily="66" charset="0"/>
              </a:rPr>
              <a:t>with addresses </a:t>
            </a:r>
          </a:p>
          <a:p>
            <a:r>
              <a:rPr lang="en-US" altLang="zh-CN" sz="1400" u="none">
                <a:latin typeface="Comic Sans MS" panose="030F0702030302020204" pitchFamily="66" charset="0"/>
              </a:rPr>
              <a:t>beginning 199.31.0.0/16</a:t>
            </a:r>
          </a:p>
          <a:p>
            <a:r>
              <a:rPr lang="en-US" altLang="zh-CN" sz="1400" u="none">
                <a:latin typeface="Comic Sans MS" panose="030F0702030302020204" pitchFamily="66" charset="0"/>
              </a:rPr>
              <a:t>or 200.23.18.0/23”</a:t>
            </a:r>
          </a:p>
        </p:txBody>
      </p:sp>
      <p:grpSp>
        <p:nvGrpSpPr>
          <p:cNvPr id="128026" name="Group 32">
            <a:extLst>
              <a:ext uri="{FF2B5EF4-FFF2-40B4-BE49-F238E27FC236}">
                <a16:creationId xmlns:a16="http://schemas.microsoft.com/office/drawing/2014/main" id="{F8547D9F-CC2D-4977-8D5B-719A580A5908}"/>
              </a:ext>
            </a:extLst>
          </p:cNvPr>
          <p:cNvGrpSpPr>
            <a:grpSpLocks/>
          </p:cNvGrpSpPr>
          <p:nvPr/>
        </p:nvGrpSpPr>
        <p:grpSpPr bwMode="auto">
          <a:xfrm>
            <a:off x="2319339" y="3865563"/>
            <a:ext cx="2338387" cy="404812"/>
            <a:chOff x="1004" y="1639"/>
            <a:chExt cx="1473" cy="255"/>
          </a:xfrm>
        </p:grpSpPr>
        <p:sp>
          <p:nvSpPr>
            <p:cNvPr id="128036" name="Freeform 33">
              <a:extLst>
                <a:ext uri="{FF2B5EF4-FFF2-40B4-BE49-F238E27FC236}">
                  <a16:creationId xmlns:a16="http://schemas.microsoft.com/office/drawing/2014/main" id="{1FDB06EB-4062-4DFD-A8ED-0F5F642BDB8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37" name="Text Box 34">
              <a:extLst>
                <a:ext uri="{FF2B5EF4-FFF2-40B4-BE49-F238E27FC236}">
                  <a16:creationId xmlns:a16="http://schemas.microsoft.com/office/drawing/2014/main" id="{F32333E6-FB9A-4368-84EA-852CE6F3B558}"/>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200.23.20.0/23</a:t>
              </a:r>
              <a:endParaRPr lang="en-US" altLang="zh-CN" u="none">
                <a:latin typeface="Comic Sans MS" panose="030F0702030302020204" pitchFamily="66" charset="0"/>
              </a:endParaRPr>
            </a:p>
          </p:txBody>
        </p:sp>
      </p:grpSp>
      <p:sp>
        <p:nvSpPr>
          <p:cNvPr id="128027" name="Text Box 35">
            <a:extLst>
              <a:ext uri="{FF2B5EF4-FFF2-40B4-BE49-F238E27FC236}">
                <a16:creationId xmlns:a16="http://schemas.microsoft.com/office/drawing/2014/main" id="{B8F23C3A-8887-4F7C-B517-4D67DE19F372}"/>
              </a:ext>
            </a:extLst>
          </p:cNvPr>
          <p:cNvSpPr txBox="1">
            <a:spLocks noChangeArrowheads="1"/>
          </p:cNvSpPr>
          <p:nvPr/>
        </p:nvSpPr>
        <p:spPr bwMode="auto">
          <a:xfrm>
            <a:off x="2300289" y="3668713"/>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2</a:t>
            </a:r>
          </a:p>
        </p:txBody>
      </p:sp>
      <p:grpSp>
        <p:nvGrpSpPr>
          <p:cNvPr id="128028" name="Group 36">
            <a:extLst>
              <a:ext uri="{FF2B5EF4-FFF2-40B4-BE49-F238E27FC236}">
                <a16:creationId xmlns:a16="http://schemas.microsoft.com/office/drawing/2014/main" id="{6CF76DD1-61D6-421C-8747-E65DB90C7826}"/>
              </a:ext>
            </a:extLst>
          </p:cNvPr>
          <p:cNvGrpSpPr>
            <a:grpSpLocks/>
          </p:cNvGrpSpPr>
          <p:nvPr/>
        </p:nvGrpSpPr>
        <p:grpSpPr bwMode="auto">
          <a:xfrm>
            <a:off x="3668713" y="4129089"/>
            <a:ext cx="296862" cy="663575"/>
            <a:chOff x="870" y="2945"/>
            <a:chExt cx="187" cy="418"/>
          </a:xfrm>
        </p:grpSpPr>
        <p:sp>
          <p:nvSpPr>
            <p:cNvPr id="128033" name="Text Box 37">
              <a:extLst>
                <a:ext uri="{FF2B5EF4-FFF2-40B4-BE49-F238E27FC236}">
                  <a16:creationId xmlns:a16="http://schemas.microsoft.com/office/drawing/2014/main" id="{20E26799-15AF-492B-A287-0658C016947A}"/>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4" name="Text Box 38">
              <a:extLst>
                <a:ext uri="{FF2B5EF4-FFF2-40B4-BE49-F238E27FC236}">
                  <a16:creationId xmlns:a16="http://schemas.microsoft.com/office/drawing/2014/main" id="{C4B9D726-F80D-46F8-ACF4-A8BA4C5A09CA}"/>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5" name="Text Box 39">
              <a:extLst>
                <a:ext uri="{FF2B5EF4-FFF2-40B4-BE49-F238E27FC236}">
                  <a16:creationId xmlns:a16="http://schemas.microsoft.com/office/drawing/2014/main" id="{F16A75FF-7068-4D1F-90C9-F4CCBA3CECEC}"/>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grpSp>
        <p:nvGrpSpPr>
          <p:cNvPr id="128029" name="Group 40">
            <a:extLst>
              <a:ext uri="{FF2B5EF4-FFF2-40B4-BE49-F238E27FC236}">
                <a16:creationId xmlns:a16="http://schemas.microsoft.com/office/drawing/2014/main" id="{3E053D2C-1259-4E6C-ACD9-C6C1EF74703C}"/>
              </a:ext>
            </a:extLst>
          </p:cNvPr>
          <p:cNvGrpSpPr>
            <a:grpSpLocks/>
          </p:cNvGrpSpPr>
          <p:nvPr/>
        </p:nvGrpSpPr>
        <p:grpSpPr bwMode="auto">
          <a:xfrm>
            <a:off x="4697413" y="3833814"/>
            <a:ext cx="296862" cy="663575"/>
            <a:chOff x="870" y="2945"/>
            <a:chExt cx="187" cy="418"/>
          </a:xfrm>
        </p:grpSpPr>
        <p:sp>
          <p:nvSpPr>
            <p:cNvPr id="128030" name="Text Box 41">
              <a:extLst>
                <a:ext uri="{FF2B5EF4-FFF2-40B4-BE49-F238E27FC236}">
                  <a16:creationId xmlns:a16="http://schemas.microsoft.com/office/drawing/2014/main" id="{6B31EAD0-71C6-4D23-94AC-0D8F0AC256CB}"/>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1" name="Text Box 42">
              <a:extLst>
                <a:ext uri="{FF2B5EF4-FFF2-40B4-BE49-F238E27FC236}">
                  <a16:creationId xmlns:a16="http://schemas.microsoft.com/office/drawing/2014/main" id="{48C46F1B-0E36-4DCB-9FD0-A04A4642E3B6}"/>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2" name="Text Box 43">
              <a:extLst>
                <a:ext uri="{FF2B5EF4-FFF2-40B4-BE49-F238E27FC236}">
                  <a16:creationId xmlns:a16="http://schemas.microsoft.com/office/drawing/2014/main" id="{B0899685-633F-43AC-9B73-9204139A17E9}"/>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sp>
        <p:nvSpPr>
          <p:cNvPr id="2" name="灯片编号占位符 1">
            <a:extLst>
              <a:ext uri="{FF2B5EF4-FFF2-40B4-BE49-F238E27FC236}">
                <a16:creationId xmlns:a16="http://schemas.microsoft.com/office/drawing/2014/main" id="{282A9DBB-1029-4348-A8B1-E843CC80308E}"/>
              </a:ext>
            </a:extLst>
          </p:cNvPr>
          <p:cNvSpPr>
            <a:spLocks noGrp="1"/>
          </p:cNvSpPr>
          <p:nvPr>
            <p:ph type="sldNum" sz="quarter" idx="12"/>
          </p:nvPr>
        </p:nvSpPr>
        <p:spPr/>
        <p:txBody>
          <a:bodyPr/>
          <a:lstStyle/>
          <a:p>
            <a:fld id="{91F2D4EF-46D4-4764-B373-FC59CD1D281E}" type="slidenum">
              <a:rPr lang="zh-CN" altLang="en-US" smtClean="0"/>
              <a:t>98</a:t>
            </a:fld>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266321" cy="1006462"/>
            <a:chOff x="658104" y="373146"/>
            <a:chExt cx="4266321" cy="1006462"/>
          </a:xfrm>
        </p:grpSpPr>
        <p:grpSp>
          <p:nvGrpSpPr>
            <p:cNvPr id="8" name="组合 7"/>
            <p:cNvGrpSpPr/>
            <p:nvPr/>
          </p:nvGrpSpPr>
          <p:grpSpPr>
            <a:xfrm>
              <a:off x="1080814" y="763297"/>
              <a:ext cx="3843611" cy="616311"/>
              <a:chOff x="1839058" y="1058437"/>
              <a:chExt cx="3843611" cy="616311"/>
            </a:xfrm>
          </p:grpSpPr>
          <p:sp>
            <p:nvSpPr>
              <p:cNvPr id="12"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9" y="1089973"/>
                <a:ext cx="300135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寻址</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42" name="组合 41"/>
          <p:cNvGrpSpPr/>
          <p:nvPr/>
        </p:nvGrpSpPr>
        <p:grpSpPr>
          <a:xfrm>
            <a:off x="821269" y="1426245"/>
            <a:ext cx="11057618" cy="476221"/>
            <a:chOff x="1403750" y="3593123"/>
            <a:chExt cx="11057618"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6045" y="3593123"/>
              <a:ext cx="1047532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使用 </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时，路由表中的每个项目由“网络前缀”和“下一跳地址”组成。</a:t>
              </a:r>
            </a:p>
          </p:txBody>
        </p:sp>
      </p:grpSp>
      <p:graphicFrame>
        <p:nvGraphicFramePr>
          <p:cNvPr id="47" name="Group 76"/>
          <p:cNvGraphicFramePr>
            <a:graphicFrameLocks noGrp="1"/>
          </p:cNvGraphicFramePr>
          <p:nvPr/>
        </p:nvGraphicFramePr>
        <p:xfrm>
          <a:off x="2010240" y="2166502"/>
          <a:ext cx="8171519" cy="1635440"/>
        </p:xfrm>
        <a:graphic>
          <a:graphicData uri="http://schemas.openxmlformats.org/drawingml/2006/table">
            <a:tbl>
              <a:tblPr>
                <a:tableStyleId>{BDBED569-4797-4DF1-A0F4-6AAB3CD982D8}</a:tableStyleId>
              </a:tblPr>
              <a:tblGrid>
                <a:gridCol w="2952779">
                  <a:extLst>
                    <a:ext uri="{9D8B030D-6E8A-4147-A177-3AD203B41FA5}">
                      <a16:colId xmlns:a16="http://schemas.microsoft.com/office/drawing/2014/main" val="20000"/>
                    </a:ext>
                  </a:extLst>
                </a:gridCol>
                <a:gridCol w="3493582">
                  <a:extLst>
                    <a:ext uri="{9D8B030D-6E8A-4147-A177-3AD203B41FA5}">
                      <a16:colId xmlns:a16="http://schemas.microsoft.com/office/drawing/2014/main" val="20001"/>
                    </a:ext>
                  </a:extLst>
                </a:gridCol>
                <a:gridCol w="1725158">
                  <a:extLst>
                    <a:ext uri="{9D8B030D-6E8A-4147-A177-3AD203B41FA5}">
                      <a16:colId xmlns:a16="http://schemas.microsoft.com/office/drawing/2014/main" val="20002"/>
                    </a:ext>
                  </a:extLst>
                </a:gridCol>
              </a:tblGrid>
              <a:tr h="34607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目的网络地址</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子网掩码</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下一跳</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0"/>
                  </a:ext>
                </a:extLst>
              </a:tr>
              <a:tr h="98425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128.30.33.0</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128.30.33.128</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128.30.36.0</a:t>
                      </a:r>
                      <a:endParaRPr kumimoji="0" lang="en-US" altLang="zh-CN"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255.255.255.128</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255.255.255.128</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255.255.255.0</a:t>
                      </a:r>
                      <a:endParaRPr kumimoji="0" lang="en-US" altLang="zh-CN"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接口 </a:t>
                      </a:r>
                      <a:r>
                        <a:rPr kumimoji="0" lang="en-US" altLang="zh-CN" sz="2400" b="1" u="none" strike="noStrike" cap="none" normalizeH="0" baseline="0" dirty="0">
                          <a:ln>
                            <a:noFill/>
                          </a:ln>
                          <a:solidFill>
                            <a:schemeClr val="tx1">
                              <a:lumMod val="95000"/>
                              <a:lumOff val="5000"/>
                            </a:schemeClr>
                          </a:solidFill>
                          <a:effectLst/>
                        </a:rPr>
                        <a:t>0</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接口 </a:t>
                      </a:r>
                      <a:r>
                        <a:rPr kumimoji="0" lang="en-US" altLang="zh-CN" sz="2400" b="1" u="none" strike="noStrike" cap="none" normalizeH="0" baseline="0" dirty="0">
                          <a:ln>
                            <a:noFill/>
                          </a:ln>
                          <a:solidFill>
                            <a:schemeClr val="tx1">
                              <a:lumMod val="95000"/>
                              <a:lumOff val="5000"/>
                            </a:schemeClr>
                          </a:solidFill>
                          <a:effectLst/>
                        </a:rPr>
                        <a:t>1</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R</a:t>
                      </a:r>
                      <a:r>
                        <a:rPr kumimoji="0" lang="en-US" altLang="zh-CN" sz="2400" b="1" u="none" strike="noStrike" cap="none" normalizeH="0" baseline="-25000" dirty="0">
                          <a:ln>
                            <a:noFill/>
                          </a:ln>
                          <a:solidFill>
                            <a:schemeClr val="tx1">
                              <a:lumMod val="95000"/>
                              <a:lumOff val="5000"/>
                            </a:schemeClr>
                          </a:solidFill>
                          <a:effectLst/>
                        </a:rPr>
                        <a:t>2</a:t>
                      </a:r>
                      <a:endParaRPr kumimoji="0" lang="en-US" altLang="zh-CN" sz="2400" b="1" i="0" u="none" strike="noStrike" cap="none" normalizeH="0" baseline="-2500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1"/>
                  </a:ext>
                </a:extLst>
              </a:tr>
            </a:tbl>
          </a:graphicData>
        </a:graphic>
      </p:graphicFrame>
      <p:sp>
        <p:nvSpPr>
          <p:cNvPr id="48" name="右箭头 1"/>
          <p:cNvSpPr>
            <a:spLocks noChangeArrowheads="1"/>
          </p:cNvSpPr>
          <p:nvPr/>
        </p:nvSpPr>
        <p:spPr bwMode="auto">
          <a:xfrm rot="5400000">
            <a:off x="6046478" y="4162574"/>
            <a:ext cx="532429" cy="433387"/>
          </a:xfrm>
          <a:prstGeom prst="rightArrow">
            <a:avLst>
              <a:gd name="adj1" fmla="val 26877"/>
              <a:gd name="adj2" fmla="val 50000"/>
            </a:avLst>
          </a:prstGeom>
          <a:solidFill>
            <a:srgbClr val="009FF6"/>
          </a:solidFill>
          <a:ln w="9525" algn="ctr">
            <a:no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0">
              <a:latin typeface="思源黑体 CN Medium" panose="020B0600000000000000" pitchFamily="34" charset="-122"/>
              <a:ea typeface="思源黑体 CN Medium" panose="020B0600000000000000" pitchFamily="34" charset="-122"/>
            </a:endParaRPr>
          </a:p>
        </p:txBody>
      </p:sp>
      <p:graphicFrame>
        <p:nvGraphicFramePr>
          <p:cNvPr id="49" name="Group 76"/>
          <p:cNvGraphicFramePr>
            <a:graphicFrameLocks noGrp="1"/>
          </p:cNvGraphicFramePr>
          <p:nvPr/>
        </p:nvGraphicFramePr>
        <p:xfrm>
          <a:off x="3679185" y="4806965"/>
          <a:ext cx="5267014" cy="1635440"/>
        </p:xfrm>
        <a:graphic>
          <a:graphicData uri="http://schemas.openxmlformats.org/drawingml/2006/table">
            <a:tbl>
              <a:tblPr>
                <a:tableStyleId>{BDBED569-4797-4DF1-A0F4-6AAB3CD982D8}</a:tableStyleId>
              </a:tblPr>
              <a:tblGrid>
                <a:gridCol w="3949709">
                  <a:extLst>
                    <a:ext uri="{9D8B030D-6E8A-4147-A177-3AD203B41FA5}">
                      <a16:colId xmlns:a16="http://schemas.microsoft.com/office/drawing/2014/main" val="20000"/>
                    </a:ext>
                  </a:extLst>
                </a:gridCol>
                <a:gridCol w="1317305">
                  <a:extLst>
                    <a:ext uri="{9D8B030D-6E8A-4147-A177-3AD203B41FA5}">
                      <a16:colId xmlns:a16="http://schemas.microsoft.com/office/drawing/2014/main" val="20001"/>
                    </a:ext>
                  </a:extLst>
                </a:gridCol>
              </a:tblGrid>
              <a:tr h="34607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网络前缀</a:t>
                      </a:r>
                      <a:endParaRPr kumimoji="0" lang="zh-CN" altLang="en-US" sz="2400" b="1" i="0" u="none" strike="noStrike" cap="none" normalizeH="0" baseline="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a:ln>
                            <a:noFill/>
                          </a:ln>
                          <a:effectLst/>
                        </a:rPr>
                        <a:t>下一跳</a:t>
                      </a:r>
                      <a:endParaRPr kumimoji="0" lang="zh-CN" altLang="en-US" sz="2400" b="1" i="0" u="none" strike="noStrike" cap="none" normalizeH="0" baseline="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0"/>
                  </a:ext>
                </a:extLst>
              </a:tr>
              <a:tr h="98425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128.30.33.0/25</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128.30.33.128/25</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128.30.36.0/24</a:t>
                      </a:r>
                      <a:endParaRPr kumimoji="0" lang="en-US" altLang="zh-CN" sz="2400" b="1" i="0" u="none" strike="noStrike" cap="none" normalizeH="0" baseline="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接口 </a:t>
                      </a:r>
                      <a:r>
                        <a:rPr kumimoji="0" lang="en-US" altLang="zh-CN" sz="2400" b="1" u="none" strike="noStrike" cap="none" normalizeH="0" baseline="0" dirty="0">
                          <a:ln>
                            <a:noFill/>
                          </a:ln>
                          <a:effectLst/>
                        </a:rPr>
                        <a:t>0</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接口 </a:t>
                      </a:r>
                      <a:r>
                        <a:rPr kumimoji="0" lang="en-US" altLang="zh-CN" sz="2400" b="1" u="none" strike="noStrike" cap="none" normalizeH="0" baseline="0" dirty="0">
                          <a:ln>
                            <a:noFill/>
                          </a:ln>
                          <a:effectLst/>
                        </a:rPr>
                        <a:t>1</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R</a:t>
                      </a:r>
                      <a:r>
                        <a:rPr kumimoji="0" lang="en-US" altLang="zh-CN" sz="2400" b="1" u="none" strike="noStrike" cap="none" normalizeH="0" baseline="-25000" dirty="0">
                          <a:ln>
                            <a:noFill/>
                          </a:ln>
                          <a:effectLst/>
                        </a:rPr>
                        <a:t>2</a:t>
                      </a:r>
                      <a:endParaRPr kumimoji="0" lang="en-US" altLang="zh-CN" sz="2400" b="1" i="0" u="none" strike="noStrike" cap="none" normalizeH="0" baseline="-2500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1"/>
                  </a:ext>
                </a:extLst>
              </a:tr>
            </a:tbl>
          </a:graphicData>
        </a:graphic>
      </p:graphicFrame>
      <p:sp>
        <p:nvSpPr>
          <p:cNvPr id="3" name="灯片编号占位符 2">
            <a:extLst>
              <a:ext uri="{FF2B5EF4-FFF2-40B4-BE49-F238E27FC236}">
                <a16:creationId xmlns:a16="http://schemas.microsoft.com/office/drawing/2014/main" id="{0D2E5C70-0254-4E60-A247-DDCBE1E289C9}"/>
              </a:ext>
            </a:extLst>
          </p:cNvPr>
          <p:cNvSpPr>
            <a:spLocks noGrp="1"/>
          </p:cNvSpPr>
          <p:nvPr>
            <p:ph type="sldNum" sz="quarter" idx="12"/>
          </p:nvPr>
        </p:nvSpPr>
        <p:spPr/>
        <p:txBody>
          <a:bodyPr/>
          <a:lstStyle/>
          <a:p>
            <a:fld id="{91F2D4EF-46D4-4764-B373-FC59CD1D281E}" type="slidenum">
              <a:rPr lang="zh-CN" altLang="en-US" smtClean="0"/>
              <a:t>99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1000"/>
                                        <p:tgtEl>
                                          <p:spTgt spid="48"/>
                                        </p:tgtEl>
                                      </p:cBhvr>
                                    </p:animEffect>
                                    <p:anim calcmode="lin" valueType="num">
                                      <p:cBhvr>
                                        <p:cTn id="17" dur="1000" fill="hold"/>
                                        <p:tgtEl>
                                          <p:spTgt spid="48"/>
                                        </p:tgtEl>
                                        <p:attrNameLst>
                                          <p:attrName>ppt_x</p:attrName>
                                        </p:attrNameLst>
                                      </p:cBhvr>
                                      <p:tavLst>
                                        <p:tav tm="0">
                                          <p:val>
                                            <p:strVal val="#ppt_x"/>
                                          </p:val>
                                        </p:tav>
                                        <p:tav tm="100000">
                                          <p:val>
                                            <p:strVal val="#ppt_x"/>
                                          </p:val>
                                        </p:tav>
                                      </p:tavLst>
                                    </p:anim>
                                    <p:anim calcmode="lin" valueType="num">
                                      <p:cBhvr>
                                        <p:cTn id="18" dur="1000" fill="hold"/>
                                        <p:tgtEl>
                                          <p:spTgt spid="4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0"/>
                                        <p:tgtEl>
                                          <p:spTgt spid="49"/>
                                        </p:tgtEl>
                                      </p:cBhvr>
                                    </p:animEffect>
                                    <p:anim calcmode="lin" valueType="num">
                                      <p:cBhvr>
                                        <p:cTn id="22" dur="1000" fill="hold"/>
                                        <p:tgtEl>
                                          <p:spTgt spid="49"/>
                                        </p:tgtEl>
                                        <p:attrNameLst>
                                          <p:attrName>ppt_x</p:attrName>
                                        </p:attrNameLst>
                                      </p:cBhvr>
                                      <p:tavLst>
                                        <p:tav tm="0">
                                          <p:val>
                                            <p:strVal val="#ppt_x"/>
                                          </p:val>
                                        </p:tav>
                                        <p:tav tm="100000">
                                          <p:val>
                                            <p:strVal val="#ppt_x"/>
                                          </p:val>
                                        </p:tav>
                                      </p:tavLst>
                                    </p:anim>
                                    <p:anim calcmode="lin" valueType="num">
                                      <p:cBhvr>
                                        <p:cTn id="2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76c9d1a-e7de-4735-8009-a8ab3bef273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44b5a61-b385-4949-ab77-fae2fa492737}"/>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5741ea8a-96d4-4cb8-bf96-43ebd26b31c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2db3f18d-b995-4fdc-a7c4-57457a5fa6a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14890</Words>
  <Application>Microsoft Office PowerPoint</Application>
  <PresentationFormat>宽屏</PresentationFormat>
  <Paragraphs>3608</Paragraphs>
  <Slides>199</Slides>
  <Notes>166</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2</vt:i4>
      </vt:variant>
      <vt:variant>
        <vt:lpstr>幻灯片标题</vt:lpstr>
      </vt:variant>
      <vt:variant>
        <vt:i4>199</vt:i4>
      </vt:variant>
    </vt:vector>
  </HeadingPairs>
  <TitlesOfParts>
    <vt:vector size="224" baseType="lpstr">
      <vt:lpstr>Comic Sans MS</vt:lpstr>
      <vt:lpstr>Arial Unicode MS</vt:lpstr>
      <vt:lpstr>思源黑体 CN Normal</vt:lpstr>
      <vt:lpstr>思源黑体 CN Light</vt:lpstr>
      <vt:lpstr>Verdana</vt:lpstr>
      <vt:lpstr>Tahoma</vt:lpstr>
      <vt:lpstr>Times New Roman</vt:lpstr>
      <vt:lpstr>楷体</vt:lpstr>
      <vt:lpstr>等线 Light</vt:lpstr>
      <vt:lpstr>思源黑体 CN Medium</vt:lpstr>
      <vt:lpstr>Garamond</vt:lpstr>
      <vt:lpstr>MS PGothic</vt:lpstr>
      <vt:lpstr>Wingdings</vt:lpstr>
      <vt:lpstr>造字工房朗倩（非商用）常规体</vt:lpstr>
      <vt:lpstr>ZapfDingbats</vt:lpstr>
      <vt:lpstr>黑体</vt:lpstr>
      <vt:lpstr>等线</vt:lpstr>
      <vt:lpstr>Times</vt:lpstr>
      <vt:lpstr>Arial</vt:lpstr>
      <vt:lpstr>微软雅黑</vt:lpstr>
      <vt:lpstr>造字工房朗倩（非商用）细体</vt:lpstr>
      <vt:lpstr>Office 主题​​</vt:lpstr>
      <vt:lpstr>1_Office 主题​​</vt:lpstr>
      <vt:lpstr>Clip</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虚电路和数据报网络</vt:lpstr>
      <vt:lpstr>PowerPoint 演示文稿</vt:lpstr>
      <vt:lpstr>PowerPoint 演示文稿</vt:lpstr>
      <vt:lpstr>PowerPoint 演示文稿</vt:lpstr>
      <vt:lpstr>PowerPoint 演示文稿</vt:lpstr>
      <vt:lpstr>数据报还是虚电路: 为什么?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划分子网后分组的转发举例 </vt:lpstr>
      <vt:lpstr>主机 H1 要发送分组给 H2 </vt:lpstr>
      <vt:lpstr>主机 H1 首先将本子网的子网掩码 255.255.255.0与分组的 IP 地址 128.30.34.138 逐比特相“与”(AND 操作) </vt:lpstr>
      <vt:lpstr>因此 H1 必须把分组传送到路由器 R1，然后逐项查找路由表</vt:lpstr>
      <vt:lpstr>路由器 R1 收到分组后就用路由表中第 1 个项目的 子网掩码和 128.30.34.138 逐比特 AND 操作 </vt:lpstr>
      <vt:lpstr>路由器 R1 再用路由表中第 2 个项目的 子网掩码和 128.30.34.138 逐比特 AND 操作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层次编址好处：路由聚合</vt:lpstr>
      <vt:lpstr>层次编址: 更具体的路由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DHCP: 动态主机配置协议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距离向量选路算法</vt:lpstr>
      <vt:lpstr>距离向量选路算法</vt:lpstr>
      <vt:lpstr>PowerPoint 演示文稿</vt:lpstr>
      <vt:lpstr>PowerPoint 演示文稿</vt:lpstr>
      <vt:lpstr>PowerPoint 演示文稿</vt:lpstr>
      <vt:lpstr>PowerPoint 演示文稿</vt:lpstr>
      <vt:lpstr>距离向量选路算法</vt:lpstr>
      <vt:lpstr>距离向量选路算法</vt:lpstr>
      <vt:lpstr>距离向量选路算法</vt:lpstr>
      <vt:lpstr>4.5 选路算法</vt:lpstr>
      <vt:lpstr>4.5 选路算法</vt:lpstr>
      <vt:lpstr>PowerPoint 演示文稿</vt:lpstr>
      <vt:lpstr>距离向量选路算法</vt:lpstr>
      <vt:lpstr>RIP ( 选路信息协议)</vt:lpstr>
      <vt:lpstr>RIP 通告</vt:lpstr>
      <vt:lpstr>RIP: 例子 </vt:lpstr>
      <vt:lpstr>RIP: 例子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丁丁丁</cp:lastModifiedBy>
  <cp:revision>727</cp:revision>
  <dcterms:created xsi:type="dcterms:W3CDTF">2021-10-05T08:47:41Z</dcterms:created>
  <dcterms:modified xsi:type="dcterms:W3CDTF">2024-12-02T06:35:17Z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2BECCCF07E1F4870A7B68179E6627BF8</vt:lpwstr>
  </property>
  <property fmtid="{D5CDD505-2E9C-101B-9397-08002B2CF9AE}" pid="3" name="KSOProductBuildVer">
    <vt:lpwstr>2052-3.4.1.5291</vt:lpwstr>
  </property>
</Properties>
</file>